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933" r:id="rId2"/>
    <p:sldId id="931" r:id="rId3"/>
    <p:sldId id="932" r:id="rId4"/>
    <p:sldId id="924" r:id="rId5"/>
    <p:sldId id="909" r:id="rId6"/>
    <p:sldId id="925" r:id="rId7"/>
    <p:sldId id="926" r:id="rId8"/>
    <p:sldId id="927" r:id="rId9"/>
    <p:sldId id="928" r:id="rId10"/>
    <p:sldId id="929" r:id="rId11"/>
    <p:sldId id="930" r:id="rId12"/>
    <p:sldId id="923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904" y="-2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27-05-10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27-05-10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27-05-10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62000"/>
            <a:ext cx="8229600" cy="5638800"/>
          </a:xfrm>
        </p:spPr>
        <p:txBody>
          <a:bodyPr/>
          <a:lstStyle/>
          <a:p>
            <a:r>
              <a:rPr lang="en-US" dirty="0" smtClean="0"/>
              <a:t>00h34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Sector 67 tripped</a:t>
            </a:r>
            <a:r>
              <a:rPr lang="en-US" dirty="0" smtClean="0"/>
              <a:t> again (see 21h51 entry Wednesday). Access. </a:t>
            </a:r>
            <a:r>
              <a:rPr lang="en-US" dirty="0" smtClean="0">
                <a:solidFill>
                  <a:srgbClr val="FF0000"/>
                </a:solidFill>
              </a:rPr>
              <a:t>BLM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08h52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Power glitch affecting various systems: RF, collimators, </a:t>
            </a:r>
            <a:r>
              <a:rPr lang="en-US" dirty="0" err="1" smtClean="0">
                <a:solidFill>
                  <a:srgbClr val="FF0000"/>
                </a:solidFill>
              </a:rPr>
              <a:t>LHCb</a:t>
            </a:r>
            <a:r>
              <a:rPr lang="en-US" dirty="0" smtClean="0">
                <a:solidFill>
                  <a:srgbClr val="FF0000"/>
                </a:solidFill>
              </a:rPr>
              <a:t> and ALICE dipoles, SPS. </a:t>
            </a:r>
            <a:r>
              <a:rPr lang="en-US" dirty="0" smtClean="0"/>
              <a:t>Recovery</a:t>
            </a:r>
            <a:r>
              <a:rPr lang="en-US" dirty="0" smtClean="0"/>
              <a:t>. New RF configuration.</a:t>
            </a:r>
          </a:p>
          <a:p>
            <a:r>
              <a:rPr lang="en-US" dirty="0" smtClean="0"/>
              <a:t>13h24</a:t>
            </a:r>
            <a:r>
              <a:rPr lang="en-US" dirty="0" smtClean="0"/>
              <a:t>: Injection setup. Injection 7 </a:t>
            </a:r>
            <a:r>
              <a:rPr lang="en-US" dirty="0" err="1" smtClean="0"/>
              <a:t>x</a:t>
            </a:r>
            <a:r>
              <a:rPr lang="en-US" dirty="0" smtClean="0"/>
              <a:t> 1e11 per beam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14h59</a:t>
            </a:r>
            <a:r>
              <a:rPr lang="en-US" dirty="0" smtClean="0"/>
              <a:t>: Stable beams (450 </a:t>
            </a:r>
            <a:r>
              <a:rPr lang="en-US" dirty="0" err="1" smtClean="0"/>
              <a:t>GeV</a:t>
            </a:r>
            <a:r>
              <a:rPr lang="en-US" dirty="0" smtClean="0"/>
              <a:t> collisions)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New record intensity at 450 </a:t>
            </a:r>
            <a:r>
              <a:rPr lang="en-US" dirty="0" err="1" smtClean="0"/>
              <a:t>GeV</a:t>
            </a:r>
            <a:r>
              <a:rPr lang="en-US" dirty="0" smtClean="0"/>
              <a:t>: 7e11 </a:t>
            </a:r>
            <a:r>
              <a:rPr lang="en-US" dirty="0" err="1" smtClean="0"/>
              <a:t>p</a:t>
            </a:r>
            <a:r>
              <a:rPr lang="en-US" dirty="0" smtClean="0"/>
              <a:t> (B1), 5e11 </a:t>
            </a:r>
            <a:r>
              <a:rPr lang="en-US" dirty="0" err="1" smtClean="0"/>
              <a:t>p</a:t>
            </a:r>
            <a:r>
              <a:rPr lang="en-US" dirty="0" smtClean="0"/>
              <a:t> (B2)</a:t>
            </a:r>
          </a:p>
          <a:p>
            <a:pPr lvl="1"/>
            <a:r>
              <a:rPr lang="en-US" dirty="0" smtClean="0"/>
              <a:t>B1 without issues. B2 relatively unstable already before collision, significant losses. Too high chromaticity (fine for B1)?</a:t>
            </a:r>
          </a:p>
          <a:p>
            <a:pPr lvl="1"/>
            <a:r>
              <a:rPr lang="en-US" dirty="0" smtClean="0"/>
              <a:t>Stable beam with injection betas. </a:t>
            </a:r>
            <a:r>
              <a:rPr lang="en-US" dirty="0" err="1" smtClean="0"/>
              <a:t>Lumi</a:t>
            </a:r>
            <a:r>
              <a:rPr lang="en-US" dirty="0" smtClean="0"/>
              <a:t> scans.</a:t>
            </a:r>
          </a:p>
          <a:p>
            <a:pPr lvl="1"/>
            <a:r>
              <a:rPr lang="en-US" dirty="0" smtClean="0"/>
              <a:t>Instantaneous </a:t>
            </a:r>
            <a:r>
              <a:rPr lang="en-US" dirty="0" err="1" smtClean="0"/>
              <a:t>lumi</a:t>
            </a:r>
            <a:r>
              <a:rPr lang="en-US" dirty="0" smtClean="0"/>
              <a:t> of 0.015 (ub.s)^-1 </a:t>
            </a:r>
            <a:r>
              <a:rPr lang="en-US" dirty="0" smtClean="0"/>
              <a:t>[1.5e28</a:t>
            </a:r>
            <a:r>
              <a:rPr lang="en-US" dirty="0" smtClean="0"/>
              <a:t>] at </a:t>
            </a:r>
            <a:r>
              <a:rPr lang="en-US" dirty="0" smtClean="0"/>
              <a:t>ALICE</a:t>
            </a:r>
          </a:p>
          <a:p>
            <a:pPr lvl="1"/>
            <a:r>
              <a:rPr lang="en-US" dirty="0" smtClean="0"/>
              <a:t>ALICE got ~1 million events</a:t>
            </a:r>
          </a:p>
          <a:p>
            <a:r>
              <a:rPr lang="en-US" dirty="0" smtClean="0"/>
              <a:t>16h03</a:t>
            </a:r>
            <a:r>
              <a:rPr lang="en-US" dirty="0" smtClean="0"/>
              <a:t>: End of </a:t>
            </a:r>
            <a:r>
              <a:rPr lang="en-US" dirty="0" smtClean="0"/>
              <a:t>fill.</a:t>
            </a:r>
            <a:r>
              <a:rPr lang="en-US" dirty="0" smtClean="0"/>
              <a:t>	</a:t>
            </a:r>
            <a:r>
              <a:rPr lang="en-US" dirty="0" smtClean="0"/>
              <a:t>																																																																				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 Study – B2 (Ongoing)</a:t>
            </a:r>
            <a:endParaRPr lang="en-US" dirty="0"/>
          </a:p>
        </p:txBody>
      </p:sp>
      <p:pic>
        <p:nvPicPr>
          <p:cNvPr id="6" name="Content Placeholder 5" descr="bpm-sensitivity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9009" b="-29009"/>
          <a:stretch>
            <a:fillRect/>
          </a:stretch>
        </p:blipFill>
        <p:spPr>
          <a:xfrm>
            <a:off x="0" y="685800"/>
            <a:ext cx="9144000" cy="567972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1219200"/>
            <a:ext cx="1775195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Average Orbit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1219200"/>
            <a:ext cx="1381658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RMS Orbit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743200"/>
            <a:ext cx="854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05091" y="4495800"/>
            <a:ext cx="79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05509" y="2362200"/>
            <a:ext cx="854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01000" y="4114800"/>
            <a:ext cx="79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 Study – B1 (Ongoing)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1219200"/>
            <a:ext cx="1775195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Average Orbit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1219200"/>
            <a:ext cx="1381658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RMS Orbit</a:t>
            </a:r>
            <a:endParaRPr lang="en-US" dirty="0"/>
          </a:p>
        </p:txBody>
      </p:sp>
      <p:pic>
        <p:nvPicPr>
          <p:cNvPr id="11" name="Content Placeholder 10" descr="bpm-sensitivity-b1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7457" b="-37457"/>
          <a:stretch>
            <a:fillRect/>
          </a:stretch>
        </p:blipFill>
        <p:spPr>
          <a:xfrm>
            <a:off x="0" y="912989"/>
            <a:ext cx="9144000" cy="5679722"/>
          </a:xfrm>
        </p:spPr>
      </p:pic>
      <p:sp>
        <p:nvSpPr>
          <p:cNvPr id="12" name="TextBox 11"/>
          <p:cNvSpPr txBox="1"/>
          <p:nvPr/>
        </p:nvSpPr>
        <p:spPr>
          <a:xfrm>
            <a:off x="609600" y="2952690"/>
            <a:ext cx="854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05091" y="4495800"/>
            <a:ext cx="79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57909" y="2743200"/>
            <a:ext cx="854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53400" y="4495800"/>
            <a:ext cx="79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  <p:pic>
        <p:nvPicPr>
          <p:cNvPr id="9" name="Picture 8" descr="lhccoord.png"/>
          <p:cNvPicPr>
            <a:picLocks noChangeAspect="1"/>
          </p:cNvPicPr>
          <p:nvPr/>
        </p:nvPicPr>
        <p:blipFill>
          <a:blip r:embed="rId2"/>
          <a:srcRect t="32222" r="10833" b="35556"/>
          <a:stretch>
            <a:fillRect/>
          </a:stretch>
        </p:blipFill>
        <p:spPr>
          <a:xfrm>
            <a:off x="70945" y="990600"/>
            <a:ext cx="8996855" cy="2438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3962400"/>
            <a:ext cx="58587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/>
              <a:t>Weekend: </a:t>
            </a:r>
          </a:p>
          <a:p>
            <a:pPr algn="l"/>
            <a:r>
              <a:rPr lang="en-US" dirty="0" smtClean="0"/>
              <a:t>Stable beams with 13 or more bunches per beam.</a:t>
            </a:r>
          </a:p>
          <a:p>
            <a:pPr algn="l"/>
            <a:r>
              <a:rPr lang="en-US" dirty="0" smtClean="0"/>
              <a:t>Interleaved with short checks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New RF Configuration (P. </a:t>
            </a:r>
            <a:r>
              <a:rPr lang="en-US" sz="2800" dirty="0" err="1" smtClean="0"/>
              <a:t>Baudrenghien</a:t>
            </a:r>
            <a:r>
              <a:rPr lang="en-US" sz="2800" dirty="0" smtClean="0"/>
              <a:t> et al)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11750"/>
          </a:xfrm>
        </p:spPr>
        <p:txBody>
          <a:bodyPr/>
          <a:lstStyle/>
          <a:p>
            <a:r>
              <a:rPr lang="en-US" dirty="0" smtClean="0"/>
              <a:t>Following matching to capture high intensity beams we have now </a:t>
            </a:r>
            <a:r>
              <a:rPr lang="en-US" dirty="0" smtClean="0"/>
              <a:t>reduced</a:t>
            </a:r>
          </a:p>
          <a:p>
            <a:pPr lvl="1"/>
            <a:r>
              <a:rPr lang="en-US" dirty="0" smtClean="0"/>
              <a:t>Flat </a:t>
            </a:r>
            <a:r>
              <a:rPr lang="en-US" dirty="0" smtClean="0"/>
              <a:t>bottom voltage at 3.5 </a:t>
            </a:r>
            <a:r>
              <a:rPr lang="en-US" dirty="0" smtClean="0"/>
              <a:t>MV</a:t>
            </a:r>
          </a:p>
          <a:p>
            <a:pPr lvl="1"/>
            <a:r>
              <a:rPr lang="en-US" dirty="0" smtClean="0"/>
              <a:t>3.5 </a:t>
            </a:r>
            <a:r>
              <a:rPr lang="en-US" dirty="0" err="1" smtClean="0"/>
              <a:t>TeV</a:t>
            </a:r>
            <a:r>
              <a:rPr lang="en-US" dirty="0" smtClean="0"/>
              <a:t> at 5.5 </a:t>
            </a:r>
            <a:r>
              <a:rPr lang="en-US" dirty="0" err="1" smtClean="0"/>
              <a:t>MVAs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</a:t>
            </a:r>
            <a:r>
              <a:rPr lang="en-US" dirty="0" smtClean="0"/>
              <a:t>his </a:t>
            </a:r>
            <a:r>
              <a:rPr lang="en-US" dirty="0" err="1" smtClean="0"/>
              <a:t>reqires</a:t>
            </a:r>
            <a:r>
              <a:rPr lang="en-US" dirty="0" smtClean="0"/>
              <a:t> less klystron </a:t>
            </a:r>
            <a:r>
              <a:rPr lang="en-US" dirty="0" smtClean="0"/>
              <a:t>power: </a:t>
            </a:r>
            <a:r>
              <a:rPr lang="en-US" dirty="0" smtClean="0"/>
              <a:t>we now have ONLY 4 KLYSTRONS PER </a:t>
            </a:r>
            <a:r>
              <a:rPr lang="en-US" dirty="0" smtClean="0"/>
              <a:t>RING</a:t>
            </a:r>
          </a:p>
          <a:p>
            <a:r>
              <a:rPr lang="en-US" dirty="0" smtClean="0"/>
              <a:t>These </a:t>
            </a:r>
            <a:r>
              <a:rPr lang="en-US" dirty="0" smtClean="0"/>
              <a:t>settings should be OK for low intensity has well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RF </a:t>
            </a:r>
            <a:r>
              <a:rPr lang="en-US" dirty="0" smtClean="0"/>
              <a:t>functions have been trimmed accordingly </a:t>
            </a:r>
            <a:r>
              <a:rPr lang="en-US" dirty="0" smtClean="0"/>
              <a:t>in</a:t>
            </a:r>
          </a:p>
          <a:p>
            <a:pPr lvl="1"/>
            <a:r>
              <a:rPr lang="en-US" dirty="0" smtClean="0"/>
              <a:t>RAMP_3.5TeV_2Aps_short_V1</a:t>
            </a:r>
          </a:p>
          <a:p>
            <a:pPr lvl="1"/>
            <a:r>
              <a:rPr lang="en-US" dirty="0" smtClean="0"/>
              <a:t>Ramp_3.5TeV_2Aps_short_V1START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 Oscillation Starting in LHC (Injection)</a:t>
            </a:r>
            <a:endParaRPr lang="en-US" dirty="0"/>
          </a:p>
        </p:txBody>
      </p:sp>
      <p:pic>
        <p:nvPicPr>
          <p:cNvPr id="6" name="Content Placeholder 5" descr="b2-injection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4537" b="-24537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62000"/>
            <a:ext cx="8229600" cy="5638800"/>
          </a:xfrm>
        </p:spPr>
        <p:txBody>
          <a:bodyPr/>
          <a:lstStyle/>
          <a:p>
            <a:r>
              <a:rPr lang="en-US" dirty="0" smtClean="0"/>
              <a:t>16h03</a:t>
            </a:r>
            <a:r>
              <a:rPr lang="en-US" dirty="0" smtClean="0"/>
              <a:t>: End of </a:t>
            </a:r>
            <a:r>
              <a:rPr lang="en-US" dirty="0" smtClean="0"/>
              <a:t>fill: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Beam </a:t>
            </a:r>
            <a:r>
              <a:rPr lang="en-US" dirty="0" smtClean="0">
                <a:solidFill>
                  <a:srgbClr val="FF0000"/>
                </a:solidFill>
              </a:rPr>
              <a:t>excursion </a:t>
            </a:r>
            <a:r>
              <a:rPr lang="en-US" dirty="0" smtClean="0">
                <a:solidFill>
                  <a:srgbClr val="FF0000"/>
                </a:solidFill>
              </a:rPr>
              <a:t>interlock</a:t>
            </a:r>
            <a:r>
              <a:rPr lang="en-US" dirty="0" smtClean="0"/>
              <a:t> (too low intensity for some bunches).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Sector </a:t>
            </a:r>
            <a:r>
              <a:rPr lang="en-US" dirty="0" smtClean="0">
                <a:solidFill>
                  <a:srgbClr val="FF0000"/>
                </a:solidFill>
              </a:rPr>
              <a:t>12 </a:t>
            </a:r>
            <a:r>
              <a:rPr lang="en-US" dirty="0" smtClean="0">
                <a:solidFill>
                  <a:srgbClr val="FF0000"/>
                </a:solidFill>
              </a:rPr>
              <a:t>trip </a:t>
            </a:r>
            <a:r>
              <a:rPr lang="en-US" dirty="0" smtClean="0"/>
              <a:t>(</a:t>
            </a:r>
            <a:r>
              <a:rPr lang="en-US" dirty="0" smtClean="0"/>
              <a:t>noise on the U_RES signal for RQ10.L2 , followed by the global protection mechanism tripping all the </a:t>
            </a:r>
            <a:r>
              <a:rPr lang="en-US" dirty="0" smtClean="0"/>
              <a:t>sector).</a:t>
            </a:r>
          </a:p>
          <a:p>
            <a:r>
              <a:rPr lang="en-US" dirty="0" smtClean="0"/>
              <a:t>17h40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Sector 67 </a:t>
            </a:r>
            <a:r>
              <a:rPr lang="en-US" dirty="0" smtClean="0">
                <a:solidFill>
                  <a:srgbClr val="FF0000"/>
                </a:solidFill>
              </a:rPr>
              <a:t>trip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Noise </a:t>
            </a:r>
            <a:r>
              <a:rPr lang="en-US" dirty="0" smtClean="0"/>
              <a:t>with a period of 25 sec on B15L7 </a:t>
            </a:r>
            <a:r>
              <a:rPr lang="en-US" dirty="0" smtClean="0"/>
              <a:t>(as May 26 and 21)</a:t>
            </a:r>
            <a:endParaRPr lang="en-US" dirty="0" smtClean="0"/>
          </a:p>
          <a:p>
            <a:r>
              <a:rPr lang="en-US" dirty="0" smtClean="0"/>
              <a:t>19h00: Beam back.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pre-cycle.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Q</a:t>
            </a:r>
            <a:r>
              <a:rPr lang="en-US" dirty="0" smtClean="0"/>
              <a:t>’ off by a significant amount on B1.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																																																								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Thursday/Friday </a:t>
            </a: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/28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62000"/>
            <a:ext cx="8229600" cy="5562600"/>
          </a:xfrm>
        </p:spPr>
        <p:txBody>
          <a:bodyPr/>
          <a:lstStyle/>
          <a:p>
            <a:r>
              <a:rPr lang="en-US" dirty="0" smtClean="0"/>
              <a:t>20h38: Transverse damper studies.</a:t>
            </a:r>
          </a:p>
          <a:p>
            <a:pPr lvl="1"/>
            <a:r>
              <a:rPr lang="en-US" dirty="0" smtClean="0"/>
              <a:t>H.B1: A VME crate in SR4 needs a local intervention before further </a:t>
            </a:r>
            <a:r>
              <a:rPr lang="en-US" dirty="0" smtClean="0"/>
              <a:t>commissioning</a:t>
            </a:r>
          </a:p>
          <a:p>
            <a:pPr lvl="1"/>
            <a:r>
              <a:rPr lang="en-US" dirty="0" smtClean="0"/>
              <a:t>V.B1</a:t>
            </a:r>
            <a:r>
              <a:rPr lang="en-US" dirty="0" smtClean="0"/>
              <a:t>: Gain of two power amplifier chains is not correct; </a:t>
            </a:r>
            <a:r>
              <a:rPr lang="en-US" dirty="0" smtClean="0"/>
              <a:t>needs an </a:t>
            </a:r>
            <a:r>
              <a:rPr lang="en-US" dirty="0" smtClean="0"/>
              <a:t>intervention in UX45 (#5 and #6); problem most likely inUX45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V.B1 </a:t>
            </a:r>
            <a:r>
              <a:rPr lang="en-US" dirty="0" smtClean="0"/>
              <a:t>used with two power amplifiers (#7, #8) and two pick-</a:t>
            </a:r>
            <a:r>
              <a:rPr lang="en-US" dirty="0" smtClean="0"/>
              <a:t>ups works </a:t>
            </a:r>
            <a:r>
              <a:rPr lang="en-US" dirty="0" smtClean="0"/>
              <a:t>correctly in both modes (with and without FIR phase shifter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H.B2</a:t>
            </a:r>
            <a:r>
              <a:rPr lang="en-US" dirty="0" smtClean="0"/>
              <a:t>: All power amplifiers used with two pick-ups, works correctly :-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V.B2</a:t>
            </a:r>
            <a:r>
              <a:rPr lang="en-US" dirty="0" smtClean="0"/>
              <a:t>: All power amplifiers used, but only with pick-up Q9; pick-up Q7 has a noisy electronics; intervention in SR4 required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</a:t>
            </a:r>
            <a:r>
              <a:rPr lang="en-US" dirty="0" smtClean="0"/>
              <a:t>-bunch mode needs to be tested.</a:t>
            </a:r>
            <a:endParaRPr lang="en-US" dirty="0" smtClean="0"/>
          </a:p>
          <a:p>
            <a:r>
              <a:rPr lang="en-US" dirty="0" smtClean="0"/>
              <a:t>04h00: Study of BPM shifts with intensity		</a:t>
            </a:r>
            <a:r>
              <a:rPr lang="en-US" dirty="0" smtClean="0"/>
              <a:t>																																																																			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Dampers on for Beam 2: Damping</a:t>
            </a:r>
            <a:endParaRPr lang="en-US" dirty="0"/>
          </a:p>
        </p:txBody>
      </p:sp>
      <p:pic>
        <p:nvPicPr>
          <p:cNvPr id="10" name="Content Placeholder 9" descr="all dampers beam 2 ON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843" r="-3843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H at Injection: B2, Damper on</a:t>
            </a:r>
            <a:endParaRPr lang="en-US" dirty="0"/>
          </a:p>
        </p:txBody>
      </p:sp>
      <p:pic>
        <p:nvPicPr>
          <p:cNvPr id="6" name="Content Placeholder 5" descr="emit-b2-h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980" r="-12980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2743200"/>
            <a:ext cx="160527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2.5 </a:t>
            </a:r>
            <a:r>
              <a:rPr lang="en-US" sz="3600" dirty="0" smtClean="0">
                <a:latin typeface="Symbol" charset="2"/>
                <a:cs typeface="Symbol" charset="2"/>
              </a:rPr>
              <a:t>m</a:t>
            </a:r>
            <a:r>
              <a:rPr lang="en-US" sz="3600" dirty="0" smtClean="0"/>
              <a:t>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V </a:t>
            </a:r>
            <a:r>
              <a:rPr lang="en-US" dirty="0" smtClean="0"/>
              <a:t>at Injection: B2, Damper on</a:t>
            </a:r>
            <a:endParaRPr lang="en-US" dirty="0"/>
          </a:p>
        </p:txBody>
      </p:sp>
      <p:pic>
        <p:nvPicPr>
          <p:cNvPr id="6" name="Content Placeholder 5" descr="emit-b2-v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980" r="-12980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2743200"/>
            <a:ext cx="160527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2.9 </a:t>
            </a:r>
            <a:r>
              <a:rPr lang="en-US" sz="3600" dirty="0" smtClean="0">
                <a:latin typeface="Symbol" charset="2"/>
                <a:cs typeface="Symbol" charset="2"/>
              </a:rPr>
              <a:t>m</a:t>
            </a:r>
            <a:r>
              <a:rPr lang="en-US" sz="3600" dirty="0" smtClean="0"/>
              <a:t>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B2 Damper ON</a:t>
            </a:r>
            <a:endParaRPr lang="en-US" dirty="0"/>
          </a:p>
        </p:txBody>
      </p:sp>
      <p:pic>
        <p:nvPicPr>
          <p:cNvPr id="6" name="Content Placeholder 5" descr="lifetimes beam 2 dampers on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020" r="-18020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27-05-10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35773</TotalTime>
  <Words>834</Words>
  <Application>Microsoft Macintosh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Thursday 27th </vt:lpstr>
      <vt:lpstr>New RF Configuration (P. Baudrenghien et al)</vt:lpstr>
      <vt:lpstr>B2 Oscillation Starting in LHC (Injection)</vt:lpstr>
      <vt:lpstr>Thursday 27th </vt:lpstr>
      <vt:lpstr>Thursday/Friday 27th/28th </vt:lpstr>
      <vt:lpstr>Dampers on for Beam 2: Damping</vt:lpstr>
      <vt:lpstr>Emittance H at Injection: B2, Damper on</vt:lpstr>
      <vt:lpstr>Emittance V at Injection: B2, Damper on</vt:lpstr>
      <vt:lpstr>Lifetime B2 Damper ON</vt:lpstr>
      <vt:lpstr>BPM Study – B2 (Ongoing)</vt:lpstr>
      <vt:lpstr>BPM Study – B1 (Ongoing)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1772</cp:revision>
  <dcterms:created xsi:type="dcterms:W3CDTF">2010-05-28T05:42:51Z</dcterms:created>
  <dcterms:modified xsi:type="dcterms:W3CDTF">2010-05-28T06:23:59Z</dcterms:modified>
</cp:coreProperties>
</file>