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s/slide18.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theme/theme3.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9" r:id="rId1"/>
  </p:sldMasterIdLst>
  <p:notesMasterIdLst>
    <p:notesMasterId r:id="rId21"/>
  </p:notesMasterIdLst>
  <p:handoutMasterIdLst>
    <p:handoutMasterId r:id="rId22"/>
  </p:handoutMasterIdLst>
  <p:sldIdLst>
    <p:sldId id="911" r:id="rId2"/>
    <p:sldId id="936" r:id="rId3"/>
    <p:sldId id="937" r:id="rId4"/>
    <p:sldId id="942" r:id="rId5"/>
    <p:sldId id="932" r:id="rId6"/>
    <p:sldId id="933" r:id="rId7"/>
    <p:sldId id="938" r:id="rId8"/>
    <p:sldId id="939" r:id="rId9"/>
    <p:sldId id="943" r:id="rId10"/>
    <p:sldId id="944" r:id="rId11"/>
    <p:sldId id="945" r:id="rId12"/>
    <p:sldId id="934" r:id="rId13"/>
    <p:sldId id="949" r:id="rId14"/>
    <p:sldId id="950" r:id="rId15"/>
    <p:sldId id="940" r:id="rId16"/>
    <p:sldId id="951" r:id="rId17"/>
    <p:sldId id="941" r:id="rId18"/>
    <p:sldId id="935" r:id="rId19"/>
    <p:sldId id="926" r:id="rId20"/>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7971" autoAdjust="0"/>
    <p:restoredTop sz="95262" autoAdjust="0"/>
  </p:normalViewPr>
  <p:slideViewPr>
    <p:cSldViewPr>
      <p:cViewPr>
        <p:scale>
          <a:sx n="100" d="100"/>
          <a:sy n="100" d="100"/>
        </p:scale>
        <p:origin x="-904" y="-39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5/14/10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E94C69-A77A-4829-890D-081FF2A6740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11-05-10</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planning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planning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planning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planning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11-05-10</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planning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11-05-10</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11-05-10</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planning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planning</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11-05-10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planning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planning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planning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planning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11-05-10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planning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planning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planning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11-05-10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planning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11-05-10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Thursday</a:t>
            </a:r>
            <a:endParaRPr lang="en-GB" dirty="0"/>
          </a:p>
        </p:txBody>
      </p:sp>
      <p:sp>
        <p:nvSpPr>
          <p:cNvPr id="5" name="Content Placeholder 4"/>
          <p:cNvSpPr>
            <a:spLocks noGrp="1"/>
          </p:cNvSpPr>
          <p:nvPr>
            <p:ph idx="1"/>
          </p:nvPr>
        </p:nvSpPr>
        <p:spPr>
          <a:xfrm>
            <a:off x="533400" y="762000"/>
            <a:ext cx="8229600" cy="5111750"/>
          </a:xfrm>
        </p:spPr>
        <p:txBody>
          <a:bodyPr/>
          <a:lstStyle/>
          <a:p>
            <a:r>
              <a:rPr lang="en-US" dirty="0" smtClean="0"/>
              <a:t>07h20: RF checks at 3.5 </a:t>
            </a:r>
            <a:r>
              <a:rPr lang="en-US" dirty="0" err="1" smtClean="0"/>
              <a:t>TeV</a:t>
            </a:r>
            <a:r>
              <a:rPr lang="en-US" dirty="0" smtClean="0"/>
              <a:t> (end-of-fill).</a:t>
            </a:r>
          </a:p>
          <a:p>
            <a:r>
              <a:rPr lang="en-US" dirty="0" smtClean="0"/>
              <a:t>09h00: Beam dump and recovery.</a:t>
            </a:r>
          </a:p>
          <a:p>
            <a:r>
              <a:rPr lang="en-US" dirty="0" smtClean="0"/>
              <a:t>12h00: Injection protection setup.</a:t>
            </a:r>
          </a:p>
          <a:p>
            <a:pPr lvl="1"/>
            <a:r>
              <a:rPr lang="en-US" dirty="0" smtClean="0"/>
              <a:t>Found </a:t>
            </a:r>
            <a:r>
              <a:rPr lang="en-US" dirty="0" smtClean="0"/>
              <a:t>back consistent settings </a:t>
            </a:r>
            <a:r>
              <a:rPr lang="en-US" dirty="0" err="1" smtClean="0"/>
              <a:t>wrt</a:t>
            </a:r>
            <a:r>
              <a:rPr lang="en-US" dirty="0" smtClean="0"/>
              <a:t> last time.</a:t>
            </a:r>
            <a:r>
              <a:rPr lang="en-US" dirty="0" smtClean="0"/>
              <a:t> </a:t>
            </a:r>
            <a:endParaRPr lang="en-US" dirty="0" smtClean="0"/>
          </a:p>
          <a:p>
            <a:pPr lvl="1"/>
            <a:r>
              <a:rPr lang="en-US" dirty="0" smtClean="0"/>
              <a:t>Loss </a:t>
            </a:r>
            <a:r>
              <a:rPr lang="en-US" dirty="0" smtClean="0"/>
              <a:t>maps OK for both beams, TDI losses below primaries.</a:t>
            </a:r>
            <a:r>
              <a:rPr lang="en-US" dirty="0" smtClean="0"/>
              <a:t> </a:t>
            </a:r>
            <a:endParaRPr lang="en-US" dirty="0" smtClean="0"/>
          </a:p>
          <a:p>
            <a:pPr lvl="1"/>
            <a:r>
              <a:rPr lang="en-US" dirty="0" smtClean="0"/>
              <a:t>Over injection </a:t>
            </a:r>
            <a:r>
              <a:rPr lang="en-US" dirty="0" smtClean="0"/>
              <a:t>looks </a:t>
            </a:r>
            <a:r>
              <a:rPr lang="en-US" dirty="0" smtClean="0"/>
              <a:t>good.</a:t>
            </a:r>
            <a:endParaRPr lang="en-US" dirty="0" smtClean="0"/>
          </a:p>
          <a:p>
            <a:pPr lvl="1"/>
            <a:r>
              <a:rPr lang="en-US" dirty="0" smtClean="0"/>
              <a:t>Settings </a:t>
            </a:r>
            <a:r>
              <a:rPr lang="en-US" dirty="0" smtClean="0"/>
              <a:t>are in the trim, thresholds (0.5 sigma) need to be set by expert.</a:t>
            </a:r>
            <a:endParaRPr lang="en-US" dirty="0" smtClean="0"/>
          </a:p>
          <a:p>
            <a:r>
              <a:rPr lang="en-US" dirty="0" smtClean="0"/>
              <a:t>14h30: C</a:t>
            </a:r>
            <a:r>
              <a:rPr lang="en-US" dirty="0" smtClean="0"/>
              <a:t>ollisions @450 </a:t>
            </a:r>
            <a:r>
              <a:rPr lang="en-US" dirty="0" err="1" smtClean="0"/>
              <a:t>GeV</a:t>
            </a:r>
            <a:r>
              <a:rPr lang="en-US" dirty="0" smtClean="0"/>
              <a:t> (</a:t>
            </a:r>
            <a:r>
              <a:rPr lang="en-US" dirty="0" smtClean="0"/>
              <a:t>collapsing separation bump not in stable beams) to ATLAS to perform some calibration of their liquid argon </a:t>
            </a:r>
            <a:r>
              <a:rPr lang="en-US" dirty="0" smtClean="0"/>
              <a:t>calorimeter.</a:t>
            </a:r>
          </a:p>
        </p:txBody>
      </p:sp>
      <p:sp>
        <p:nvSpPr>
          <p:cNvPr id="6" name="Date Placeholder 5"/>
          <p:cNvSpPr>
            <a:spLocks noGrp="1"/>
          </p:cNvSpPr>
          <p:nvPr>
            <p:ph type="dt" sz="half" idx="12"/>
          </p:nvPr>
        </p:nvSpPr>
        <p:spPr/>
        <p:txBody>
          <a:bodyPr/>
          <a:lstStyle/>
          <a:p>
            <a:r>
              <a:rPr lang="en-US" smtClean="0"/>
              <a:t>11-05-10</a:t>
            </a:r>
            <a:endParaRPr lang="en-US" dirty="0"/>
          </a:p>
        </p:txBody>
      </p:sp>
      <p:sp>
        <p:nvSpPr>
          <p:cNvPr id="7" name="Footer Placeholder 6"/>
          <p:cNvSpPr>
            <a:spLocks noGrp="1"/>
          </p:cNvSpPr>
          <p:nvPr>
            <p:ph type="ftr" sz="quarter" idx="10"/>
          </p:nvPr>
        </p:nvSpPr>
        <p:spPr/>
        <p:txBody>
          <a:bodyPr/>
          <a:lstStyle/>
          <a:p>
            <a:r>
              <a:rPr lang="en-US" dirty="0" smtClean="0"/>
              <a:t>LHC planning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Collimators at 3.5 </a:t>
            </a:r>
            <a:r>
              <a:rPr lang="en-US" dirty="0" err="1" smtClean="0"/>
              <a:t>TeV</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coll-ramp4.png"/>
          <p:cNvPicPr>
            <a:picLocks noChangeAspect="1"/>
          </p:cNvPicPr>
          <p:nvPr/>
        </p:nvPicPr>
        <p:blipFill>
          <a:blip r:embed="rId2"/>
          <a:stretch>
            <a:fillRect/>
          </a:stretch>
        </p:blipFill>
        <p:spPr>
          <a:xfrm>
            <a:off x="0" y="1750132"/>
            <a:ext cx="9144000" cy="335773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 and Tune Feedback</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coll-ramp5.png"/>
          <p:cNvPicPr>
            <a:picLocks noChangeAspect="1"/>
          </p:cNvPicPr>
          <p:nvPr/>
        </p:nvPicPr>
        <p:blipFill>
          <a:blip r:embed="rId2"/>
          <a:stretch>
            <a:fillRect/>
          </a:stretch>
        </p:blipFill>
        <p:spPr>
          <a:xfrm>
            <a:off x="838200" y="838200"/>
            <a:ext cx="7579239" cy="537737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Thursday/Friday</a:t>
            </a:r>
            <a:endParaRPr lang="en-GB" dirty="0"/>
          </a:p>
        </p:txBody>
      </p:sp>
      <p:sp>
        <p:nvSpPr>
          <p:cNvPr id="5" name="Content Placeholder 4"/>
          <p:cNvSpPr>
            <a:spLocks noGrp="1"/>
          </p:cNvSpPr>
          <p:nvPr>
            <p:ph idx="1"/>
          </p:nvPr>
        </p:nvSpPr>
        <p:spPr>
          <a:xfrm>
            <a:off x="533400" y="762000"/>
            <a:ext cx="8229600" cy="5715000"/>
          </a:xfrm>
        </p:spPr>
        <p:txBody>
          <a:bodyPr/>
          <a:lstStyle/>
          <a:p>
            <a:r>
              <a:rPr lang="en-US" dirty="0" smtClean="0"/>
              <a:t>23</a:t>
            </a:r>
            <a:r>
              <a:rPr lang="en-US" dirty="0" smtClean="0"/>
              <a:t>h45: BPM sensitivity checks to intensity at 450 </a:t>
            </a:r>
            <a:r>
              <a:rPr lang="en-US" dirty="0" err="1" smtClean="0"/>
              <a:t>GeV</a:t>
            </a:r>
            <a:endParaRPr lang="en-US" dirty="0" smtClean="0"/>
          </a:p>
          <a:p>
            <a:pPr lvl="1"/>
            <a:r>
              <a:rPr lang="en-US" dirty="0" smtClean="0"/>
              <a:t>Mean </a:t>
            </a:r>
            <a:r>
              <a:rPr lang="en-US" dirty="0" smtClean="0"/>
              <a:t>orbit seen to be very stable from ~5.5e10 onwards.</a:t>
            </a:r>
            <a:r>
              <a:rPr lang="en-US" dirty="0" smtClean="0"/>
              <a:t> </a:t>
            </a:r>
          </a:p>
          <a:p>
            <a:pPr lvl="1"/>
            <a:r>
              <a:rPr lang="en-US" dirty="0" smtClean="0"/>
              <a:t>Quickly </a:t>
            </a:r>
            <a:r>
              <a:rPr lang="en-US" dirty="0" smtClean="0"/>
              <a:t>diverges below this intensity for LOW sensitivity.</a:t>
            </a:r>
            <a:r>
              <a:rPr lang="en-US" dirty="0" smtClean="0"/>
              <a:t> </a:t>
            </a:r>
          </a:p>
          <a:p>
            <a:pPr lvl="1"/>
            <a:r>
              <a:rPr lang="en-US" dirty="0" smtClean="0"/>
              <a:t>The </a:t>
            </a:r>
            <a:r>
              <a:rPr lang="en-US" dirty="0" smtClean="0"/>
              <a:t>switch to HIGH sensitivity clearly seen as jump at </a:t>
            </a:r>
            <a:r>
              <a:rPr lang="en-US" dirty="0" smtClean="0"/>
              <a:t>2E10 (</a:t>
            </a:r>
            <a:r>
              <a:rPr lang="en-US" dirty="0" smtClean="0"/>
              <a:t>probably what ATLAS saw as last week as "noise on their </a:t>
            </a:r>
            <a:r>
              <a:rPr lang="en-US" dirty="0" smtClean="0"/>
              <a:t>measurements”)</a:t>
            </a:r>
          </a:p>
          <a:p>
            <a:r>
              <a:rPr lang="en-US" dirty="0" smtClean="0"/>
              <a:t>2h00: Prepare fill for stable beams</a:t>
            </a:r>
          </a:p>
          <a:p>
            <a:pPr lvl="1"/>
            <a:r>
              <a:rPr lang="en-US" dirty="0" smtClean="0"/>
              <a:t>Problems to load ramp settings for </a:t>
            </a:r>
            <a:r>
              <a:rPr lang="en-US" dirty="0" err="1" smtClean="0"/>
              <a:t>RQTDs</a:t>
            </a:r>
            <a:r>
              <a:rPr lang="en-US" dirty="0" smtClean="0"/>
              <a:t>: </a:t>
            </a:r>
            <a:r>
              <a:rPr lang="en-US" dirty="0" smtClean="0"/>
              <a:t>function had points with spacing less than </a:t>
            </a:r>
            <a:r>
              <a:rPr lang="en-US" dirty="0" smtClean="0"/>
              <a:t>0.1s.</a:t>
            </a:r>
          </a:p>
          <a:p>
            <a:pPr lvl="1"/>
            <a:r>
              <a:rPr lang="en-US" dirty="0" smtClean="0"/>
              <a:t>Lost beam 2 just after start of ramp (5h14): </a:t>
            </a:r>
            <a:r>
              <a:rPr lang="en-US" dirty="0" smtClean="0"/>
              <a:t>dump triggered by the beam excursion at Pt </a:t>
            </a:r>
            <a:r>
              <a:rPr lang="en-US" dirty="0" smtClean="0"/>
              <a:t>6. </a:t>
            </a:r>
          </a:p>
          <a:p>
            <a:pPr lvl="1"/>
            <a:r>
              <a:rPr lang="en-US" dirty="0" smtClean="0"/>
              <a:t>R</a:t>
            </a:r>
            <a:r>
              <a:rPr lang="en-US" dirty="0" smtClean="0"/>
              <a:t>eason </a:t>
            </a:r>
            <a:r>
              <a:rPr lang="en-US" dirty="0" smtClean="0"/>
              <a:t>for the dump may be</a:t>
            </a:r>
            <a:r>
              <a:rPr lang="en-US" dirty="0" smtClean="0"/>
              <a:t> that </a:t>
            </a:r>
            <a:r>
              <a:rPr lang="en-US" dirty="0" err="1" smtClean="0"/>
              <a:t>tune_trim</a:t>
            </a:r>
            <a:r>
              <a:rPr lang="en-US" dirty="0" smtClean="0"/>
              <a:t> </a:t>
            </a:r>
            <a:r>
              <a:rPr lang="en-US" dirty="0" smtClean="0"/>
              <a:t>regeneration was not </a:t>
            </a:r>
            <a:r>
              <a:rPr lang="en-US" dirty="0" smtClean="0"/>
              <a:t>correct (continuous </a:t>
            </a:r>
            <a:r>
              <a:rPr lang="en-US" dirty="0" smtClean="0"/>
              <a:t>tune </a:t>
            </a:r>
            <a:r>
              <a:rPr lang="en-US" dirty="0" smtClean="0"/>
              <a:t>viewer </a:t>
            </a:r>
            <a:r>
              <a:rPr lang="en-US" dirty="0" smtClean="0"/>
              <a:t>application stopped just after the start of the </a:t>
            </a:r>
            <a:r>
              <a:rPr lang="en-US" dirty="0" smtClean="0"/>
              <a:t>ramp) </a:t>
            </a:r>
            <a:r>
              <a:rPr lang="en-US" dirty="0" smtClean="0"/>
              <a:t>or to the orbit </a:t>
            </a:r>
            <a:r>
              <a:rPr lang="en-US" dirty="0" smtClean="0"/>
              <a:t>FB.</a:t>
            </a:r>
          </a:p>
          <a:p>
            <a:pPr lvl="1"/>
            <a:r>
              <a:rPr lang="en-US" dirty="0" smtClean="0"/>
              <a:t>Beam dumped at 3.5 </a:t>
            </a:r>
            <a:r>
              <a:rPr lang="en-US" dirty="0" err="1" smtClean="0"/>
              <a:t>TeV</a:t>
            </a:r>
            <a:r>
              <a:rPr lang="en-US" dirty="0" smtClean="0"/>
              <a:t> (6h20).</a:t>
            </a:r>
          </a:p>
          <a:p>
            <a:endParaRPr lang="en-US" dirty="0" smtClean="0"/>
          </a:p>
        </p:txBody>
      </p:sp>
      <p:sp>
        <p:nvSpPr>
          <p:cNvPr id="6" name="Date Placeholder 5"/>
          <p:cNvSpPr>
            <a:spLocks noGrp="1"/>
          </p:cNvSpPr>
          <p:nvPr>
            <p:ph type="dt" sz="half" idx="12"/>
          </p:nvPr>
        </p:nvSpPr>
        <p:spPr/>
        <p:txBody>
          <a:bodyPr/>
          <a:lstStyle/>
          <a:p>
            <a:r>
              <a:rPr lang="en-US" smtClean="0"/>
              <a:t>11-05-10</a:t>
            </a:r>
            <a:endParaRPr lang="en-US" dirty="0"/>
          </a:p>
        </p:txBody>
      </p:sp>
      <p:sp>
        <p:nvSpPr>
          <p:cNvPr id="7" name="Footer Placeholder 6"/>
          <p:cNvSpPr>
            <a:spLocks noGrp="1"/>
          </p:cNvSpPr>
          <p:nvPr>
            <p:ph type="ftr" sz="quarter" idx="10"/>
          </p:nvPr>
        </p:nvSpPr>
        <p:spPr/>
        <p:txBody>
          <a:bodyPr/>
          <a:lstStyle/>
          <a:p>
            <a:r>
              <a:rPr lang="en-US" dirty="0" smtClean="0"/>
              <a:t>LHC planning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Orbit Diff with Intensity at 450 </a:t>
            </a:r>
            <a:r>
              <a:rPr lang="en-US" sz="2000" dirty="0" err="1" smtClean="0"/>
              <a:t>GeV</a:t>
            </a:r>
            <a:r>
              <a:rPr lang="en-US" sz="2000" dirty="0" smtClean="0"/>
              <a:t>: </a:t>
            </a:r>
            <a:br>
              <a:rPr lang="en-US" sz="2000" dirty="0" smtClean="0"/>
            </a:br>
            <a:r>
              <a:rPr lang="en-US" sz="2000" dirty="0" smtClean="0"/>
              <a:t>1e11 </a:t>
            </a:r>
            <a:r>
              <a:rPr lang="en-US" sz="2000" dirty="0" err="1" smtClean="0">
                <a:sym typeface="Wingdings"/>
              </a:rPr>
              <a:t></a:t>
            </a:r>
            <a:r>
              <a:rPr lang="en-US" sz="2000" dirty="0" smtClean="0">
                <a:sym typeface="Wingdings"/>
              </a:rPr>
              <a:t> </a:t>
            </a:r>
            <a:r>
              <a:rPr lang="en-US" sz="2000" dirty="0" smtClean="0"/>
              <a:t>9e10, 6e10 </a:t>
            </a:r>
            <a:endParaRPr lang="en-US" sz="2000"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orbit9e10.png"/>
          <p:cNvPicPr>
            <a:picLocks noChangeAspect="1"/>
          </p:cNvPicPr>
          <p:nvPr/>
        </p:nvPicPr>
        <p:blipFill>
          <a:blip r:embed="rId2"/>
          <a:stretch>
            <a:fillRect/>
          </a:stretch>
        </p:blipFill>
        <p:spPr>
          <a:xfrm>
            <a:off x="762000" y="685800"/>
            <a:ext cx="7467600" cy="2969117"/>
          </a:xfrm>
          <a:prstGeom prst="rect">
            <a:avLst/>
          </a:prstGeom>
        </p:spPr>
      </p:pic>
      <p:pic>
        <p:nvPicPr>
          <p:cNvPr id="7" name="Picture 6" descr="orbit6e10.png"/>
          <p:cNvPicPr>
            <a:picLocks noChangeAspect="1"/>
          </p:cNvPicPr>
          <p:nvPr/>
        </p:nvPicPr>
        <p:blipFill>
          <a:blip r:embed="rId3"/>
          <a:stretch>
            <a:fillRect/>
          </a:stretch>
        </p:blipFill>
        <p:spPr>
          <a:xfrm>
            <a:off x="762000" y="3657600"/>
            <a:ext cx="7467600" cy="296911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Orbit Diff with Intensity at 450 </a:t>
            </a:r>
            <a:r>
              <a:rPr lang="en-US" sz="2000" dirty="0" err="1" smtClean="0"/>
              <a:t>GeV</a:t>
            </a:r>
            <a:r>
              <a:rPr lang="en-US" sz="2000" dirty="0" smtClean="0"/>
              <a:t>: </a:t>
            </a:r>
            <a:br>
              <a:rPr lang="en-US" sz="2000" dirty="0" smtClean="0"/>
            </a:br>
            <a:r>
              <a:rPr lang="en-US" sz="2000" dirty="0" smtClean="0"/>
              <a:t>1e11 </a:t>
            </a:r>
            <a:r>
              <a:rPr lang="en-US" sz="2000" dirty="0" err="1" smtClean="0">
                <a:sym typeface="Wingdings"/>
              </a:rPr>
              <a:t></a:t>
            </a:r>
            <a:r>
              <a:rPr lang="en-US" sz="2000" dirty="0" smtClean="0">
                <a:sym typeface="Wingdings"/>
              </a:rPr>
              <a:t> </a:t>
            </a:r>
            <a:r>
              <a:rPr lang="en-US" sz="2000" dirty="0" smtClean="0"/>
              <a:t> 5e10, 4.3e10</a:t>
            </a:r>
            <a:endParaRPr lang="en-US" sz="2000"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8" name="Picture 7" descr="orbit5e10.png"/>
          <p:cNvPicPr>
            <a:picLocks noChangeAspect="1"/>
          </p:cNvPicPr>
          <p:nvPr/>
        </p:nvPicPr>
        <p:blipFill>
          <a:blip r:embed="rId2"/>
          <a:stretch>
            <a:fillRect/>
          </a:stretch>
        </p:blipFill>
        <p:spPr>
          <a:xfrm>
            <a:off x="990600" y="685800"/>
            <a:ext cx="7543800" cy="2999415"/>
          </a:xfrm>
          <a:prstGeom prst="rect">
            <a:avLst/>
          </a:prstGeom>
        </p:spPr>
      </p:pic>
      <p:pic>
        <p:nvPicPr>
          <p:cNvPr id="9" name="Picture 8" descr="orbit4_3e10.png"/>
          <p:cNvPicPr>
            <a:picLocks noChangeAspect="1"/>
          </p:cNvPicPr>
          <p:nvPr/>
        </p:nvPicPr>
        <p:blipFill>
          <a:blip r:embed="rId3"/>
          <a:stretch>
            <a:fillRect/>
          </a:stretch>
        </p:blipFill>
        <p:spPr>
          <a:xfrm>
            <a:off x="990599" y="3733800"/>
            <a:ext cx="7474347" cy="2971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sp>
        <p:nvSpPr>
          <p:cNvPr id="8" name="Title 1"/>
          <p:cNvSpPr>
            <a:spLocks noGrp="1"/>
          </p:cNvSpPr>
          <p:nvPr>
            <p:ph type="title"/>
          </p:nvPr>
        </p:nvSpPr>
        <p:spPr>
          <a:xfrm>
            <a:off x="684213" y="25400"/>
            <a:ext cx="8229600" cy="523875"/>
          </a:xfrm>
        </p:spPr>
        <p:txBody>
          <a:bodyPr/>
          <a:lstStyle/>
          <a:p>
            <a:r>
              <a:rPr lang="en-US" sz="2000" dirty="0" smtClean="0"/>
              <a:t>Orbit Diff with Intensity at 450 </a:t>
            </a:r>
            <a:r>
              <a:rPr lang="en-US" sz="2000" dirty="0" err="1" smtClean="0"/>
              <a:t>GeV</a:t>
            </a:r>
            <a:r>
              <a:rPr lang="en-US" sz="2000" dirty="0" smtClean="0"/>
              <a:t>: </a:t>
            </a:r>
            <a:br>
              <a:rPr lang="en-US" sz="2000" dirty="0" smtClean="0"/>
            </a:br>
            <a:r>
              <a:rPr lang="en-US" sz="2000" dirty="0" smtClean="0"/>
              <a:t>1e11 </a:t>
            </a:r>
            <a:r>
              <a:rPr lang="en-US" sz="2000" dirty="0" err="1" smtClean="0">
                <a:sym typeface="Wingdings"/>
              </a:rPr>
              <a:t></a:t>
            </a:r>
            <a:r>
              <a:rPr lang="en-US" sz="2000" dirty="0" smtClean="0">
                <a:sym typeface="Wingdings"/>
              </a:rPr>
              <a:t> 3.5e10, 2.5e10 </a:t>
            </a:r>
            <a:endParaRPr lang="en-US" sz="2000" dirty="0"/>
          </a:p>
        </p:txBody>
      </p:sp>
      <p:pic>
        <p:nvPicPr>
          <p:cNvPr id="9" name="Picture 8" descr="orbit3_5e10.png"/>
          <p:cNvPicPr>
            <a:picLocks noChangeAspect="1"/>
          </p:cNvPicPr>
          <p:nvPr/>
        </p:nvPicPr>
        <p:blipFill>
          <a:blip r:embed="rId2"/>
          <a:stretch>
            <a:fillRect/>
          </a:stretch>
        </p:blipFill>
        <p:spPr>
          <a:xfrm>
            <a:off x="914400" y="685800"/>
            <a:ext cx="7467600" cy="2969117"/>
          </a:xfrm>
          <a:prstGeom prst="rect">
            <a:avLst/>
          </a:prstGeom>
        </p:spPr>
      </p:pic>
      <p:pic>
        <p:nvPicPr>
          <p:cNvPr id="10" name="Picture 9" descr="orbit2_7e10.png"/>
          <p:cNvPicPr>
            <a:picLocks noChangeAspect="1"/>
          </p:cNvPicPr>
          <p:nvPr/>
        </p:nvPicPr>
        <p:blipFill>
          <a:blip r:embed="rId3"/>
          <a:stretch>
            <a:fillRect/>
          </a:stretch>
        </p:blipFill>
        <p:spPr>
          <a:xfrm>
            <a:off x="914400" y="3657600"/>
            <a:ext cx="7474348" cy="2971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sp>
        <p:nvSpPr>
          <p:cNvPr id="8" name="Title 1"/>
          <p:cNvSpPr>
            <a:spLocks noGrp="1"/>
          </p:cNvSpPr>
          <p:nvPr>
            <p:ph type="title"/>
          </p:nvPr>
        </p:nvSpPr>
        <p:spPr>
          <a:xfrm>
            <a:off x="684213" y="25400"/>
            <a:ext cx="8229600" cy="523875"/>
          </a:xfrm>
        </p:spPr>
        <p:txBody>
          <a:bodyPr/>
          <a:lstStyle/>
          <a:p>
            <a:r>
              <a:rPr lang="en-US" sz="2000" dirty="0" smtClean="0"/>
              <a:t>Orbit Diff with Intensity at 450 </a:t>
            </a:r>
            <a:r>
              <a:rPr lang="en-US" sz="2000" dirty="0" err="1" smtClean="0"/>
              <a:t>GeV</a:t>
            </a:r>
            <a:r>
              <a:rPr lang="en-US" sz="2000" dirty="0" smtClean="0"/>
              <a:t>: </a:t>
            </a:r>
            <a:br>
              <a:rPr lang="en-US" sz="2000" dirty="0" smtClean="0"/>
            </a:br>
            <a:r>
              <a:rPr lang="en-US" sz="2000" dirty="0" smtClean="0"/>
              <a:t>1e11 </a:t>
            </a:r>
            <a:r>
              <a:rPr lang="en-US" sz="2000" dirty="0" err="1" smtClean="0">
                <a:sym typeface="Wingdings"/>
              </a:rPr>
              <a:t></a:t>
            </a:r>
            <a:r>
              <a:rPr lang="en-US" sz="2000" dirty="0" smtClean="0">
                <a:sym typeface="Wingdings"/>
              </a:rPr>
              <a:t> 2e10</a:t>
            </a:r>
            <a:endParaRPr lang="en-US" sz="2000" dirty="0"/>
          </a:p>
        </p:txBody>
      </p:sp>
      <p:pic>
        <p:nvPicPr>
          <p:cNvPr id="7" name="Picture 6" descr="orbit2e10.png"/>
          <p:cNvPicPr>
            <a:picLocks noChangeAspect="1"/>
          </p:cNvPicPr>
          <p:nvPr/>
        </p:nvPicPr>
        <p:blipFill>
          <a:blip r:embed="rId2"/>
          <a:stretch>
            <a:fillRect/>
          </a:stretch>
        </p:blipFill>
        <p:spPr>
          <a:xfrm>
            <a:off x="838200" y="685800"/>
            <a:ext cx="7543800" cy="299941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 Sensitivity Summary</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orbit-summary.png"/>
          <p:cNvPicPr>
            <a:picLocks noChangeAspect="1"/>
          </p:cNvPicPr>
          <p:nvPr/>
        </p:nvPicPr>
        <p:blipFill>
          <a:blip r:embed="rId2"/>
          <a:stretch>
            <a:fillRect/>
          </a:stretch>
        </p:blipFill>
        <p:spPr>
          <a:xfrm>
            <a:off x="0" y="1611173"/>
            <a:ext cx="9144000" cy="363565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Friday</a:t>
            </a:r>
            <a:endParaRPr lang="en-GB" dirty="0"/>
          </a:p>
        </p:txBody>
      </p:sp>
      <p:sp>
        <p:nvSpPr>
          <p:cNvPr id="5" name="Content Placeholder 4"/>
          <p:cNvSpPr>
            <a:spLocks noGrp="1"/>
          </p:cNvSpPr>
          <p:nvPr>
            <p:ph idx="1"/>
          </p:nvPr>
        </p:nvSpPr>
        <p:spPr>
          <a:xfrm>
            <a:off x="533400" y="762000"/>
            <a:ext cx="8229600" cy="5715000"/>
          </a:xfrm>
        </p:spPr>
        <p:txBody>
          <a:bodyPr/>
          <a:lstStyle/>
          <a:p>
            <a:r>
              <a:rPr lang="en-US" dirty="0" smtClean="0"/>
              <a:t>8h00: Loading new SIS software (J. </a:t>
            </a:r>
            <a:r>
              <a:rPr lang="en-US" dirty="0" err="1" smtClean="0"/>
              <a:t>Wenninger</a:t>
            </a:r>
            <a:r>
              <a:rPr lang="en-US" dirty="0" smtClean="0"/>
              <a:t>):</a:t>
            </a:r>
          </a:p>
          <a:p>
            <a:pPr lvl="1"/>
            <a:r>
              <a:rPr lang="en-US" dirty="0" smtClean="0"/>
              <a:t>modified the interlock logic for the TCDQ orbit and monitored it with the last ramp &amp; squeeze</a:t>
            </a:r>
            <a:r>
              <a:rPr lang="en-US" dirty="0" smtClean="0"/>
              <a:t>.</a:t>
            </a:r>
          </a:p>
          <a:p>
            <a:pPr lvl="1"/>
            <a:r>
              <a:rPr lang="en-US" dirty="0" smtClean="0"/>
              <a:t>Previously </a:t>
            </a:r>
            <a:r>
              <a:rPr lang="en-US" dirty="0" smtClean="0"/>
              <a:t>I had a constant tolerance set to N=1 sigma, which corresponds to 1.6 mm at injection and 0.6 mm at 3.5 </a:t>
            </a:r>
            <a:r>
              <a:rPr lang="en-US" dirty="0" err="1" smtClean="0"/>
              <a:t>TeV</a:t>
            </a:r>
            <a:r>
              <a:rPr lang="en-US" dirty="0" smtClean="0"/>
              <a:t>. </a:t>
            </a:r>
          </a:p>
          <a:p>
            <a:pPr lvl="1"/>
            <a:r>
              <a:rPr lang="en-US" dirty="0" smtClean="0"/>
              <a:t>B2 </a:t>
            </a:r>
            <a:r>
              <a:rPr lang="en-US" dirty="0" err="1" smtClean="0"/>
              <a:t>BPMs</a:t>
            </a:r>
            <a:r>
              <a:rPr lang="en-US" dirty="0" smtClean="0"/>
              <a:t> shift by 0.7 and 1.4 mm (!!) between probe-2E10 and 1E11 ! For B1 this is OK. To be checked with BI</a:t>
            </a:r>
            <a:r>
              <a:rPr lang="en-US" dirty="0" smtClean="0"/>
              <a:t>. </a:t>
            </a:r>
          </a:p>
          <a:p>
            <a:pPr lvl="1"/>
            <a:r>
              <a:rPr lang="en-US" dirty="0" smtClean="0"/>
              <a:t>I </a:t>
            </a:r>
            <a:r>
              <a:rPr lang="en-US" dirty="0" smtClean="0"/>
              <a:t>modified the logic such as to be able to define the tolerance as a function of energy, i.e. N = </a:t>
            </a:r>
            <a:r>
              <a:rPr lang="en-US" dirty="0" err="1" smtClean="0"/>
              <a:t>N(energy</a:t>
            </a:r>
            <a:r>
              <a:rPr lang="en-US" dirty="0" smtClean="0"/>
              <a:t>)</a:t>
            </a:r>
            <a:r>
              <a:rPr lang="en-US" dirty="0" smtClean="0"/>
              <a:t>. </a:t>
            </a:r>
          </a:p>
          <a:p>
            <a:pPr lvl="1"/>
            <a:r>
              <a:rPr lang="en-US" dirty="0" smtClean="0"/>
              <a:t>I </a:t>
            </a:r>
            <a:r>
              <a:rPr lang="en-US" dirty="0" smtClean="0"/>
              <a:t>set the tolerance now such that for B1, the tolerance is more or less constant at </a:t>
            </a:r>
            <a:r>
              <a:rPr lang="en-US" b="1" dirty="0" smtClean="0"/>
              <a:t>+-2 mm (~ 3 sigma at 3.5 </a:t>
            </a:r>
            <a:r>
              <a:rPr lang="en-US" b="1" dirty="0" err="1" smtClean="0"/>
              <a:t>TeV</a:t>
            </a:r>
            <a:r>
              <a:rPr lang="en-US" b="1" dirty="0" smtClean="0"/>
              <a:t>) for B1, and +-2.4 mm (3.5 sigma at 3.5 </a:t>
            </a:r>
            <a:r>
              <a:rPr lang="en-US" b="1" dirty="0" err="1" smtClean="0"/>
              <a:t>TeV</a:t>
            </a:r>
            <a:r>
              <a:rPr lang="en-US" b="1" dirty="0" smtClean="0"/>
              <a:t>) for B2.</a:t>
            </a:r>
            <a:r>
              <a:rPr lang="en-US" b="1" dirty="0" smtClean="0"/>
              <a:t> </a:t>
            </a:r>
          </a:p>
          <a:p>
            <a:pPr lvl="1"/>
            <a:r>
              <a:rPr lang="en-US" b="1" dirty="0" smtClean="0"/>
              <a:t>At </a:t>
            </a:r>
            <a:r>
              <a:rPr lang="en-US" b="1" dirty="0" smtClean="0"/>
              <a:t>the same time I will also activate the orbit interlock : +4 mm in the arcs + DISS, +- 6 mm around the </a:t>
            </a:r>
            <a:r>
              <a:rPr lang="en-US" b="1" dirty="0" err="1" smtClean="0"/>
              <a:t>IRs</a:t>
            </a:r>
            <a:r>
              <a:rPr lang="en-US" b="1" dirty="0" smtClean="0"/>
              <a:t> (Q6 to Q6, margin for sep. bumps). To be fine tuned. Dump if 12 or more </a:t>
            </a:r>
            <a:r>
              <a:rPr lang="en-US" b="1" dirty="0" err="1" smtClean="0"/>
              <a:t>BPMs</a:t>
            </a:r>
            <a:r>
              <a:rPr lang="en-US" b="1" dirty="0" smtClean="0"/>
              <a:t> above the limit (per plane and per beam).</a:t>
            </a:r>
            <a:endParaRPr lang="en-US" dirty="0" smtClean="0"/>
          </a:p>
          <a:p>
            <a:endParaRPr lang="en-US" dirty="0" smtClean="0"/>
          </a:p>
        </p:txBody>
      </p:sp>
      <p:sp>
        <p:nvSpPr>
          <p:cNvPr id="6" name="Date Placeholder 5"/>
          <p:cNvSpPr>
            <a:spLocks noGrp="1"/>
          </p:cNvSpPr>
          <p:nvPr>
            <p:ph type="dt" sz="half" idx="12"/>
          </p:nvPr>
        </p:nvSpPr>
        <p:spPr/>
        <p:txBody>
          <a:bodyPr/>
          <a:lstStyle/>
          <a:p>
            <a:r>
              <a:rPr lang="en-US" smtClean="0"/>
              <a:t>11-05-10</a:t>
            </a:r>
            <a:endParaRPr lang="en-US" dirty="0"/>
          </a:p>
        </p:txBody>
      </p:sp>
      <p:sp>
        <p:nvSpPr>
          <p:cNvPr id="7" name="Footer Placeholder 6"/>
          <p:cNvSpPr>
            <a:spLocks noGrp="1"/>
          </p:cNvSpPr>
          <p:nvPr>
            <p:ph type="ftr" sz="quarter" idx="10"/>
          </p:nvPr>
        </p:nvSpPr>
        <p:spPr/>
        <p:txBody>
          <a:bodyPr/>
          <a:lstStyle/>
          <a:p>
            <a:r>
              <a:rPr lang="en-US" dirty="0" smtClean="0"/>
              <a:t>LHC planning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Ahead</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p:cNvPicPr>
            <a:picLocks noChangeAspect="1"/>
          </p:cNvPicPr>
          <p:nvPr/>
        </p:nvPicPr>
        <p:blipFill>
          <a:blip r:embed="rId3"/>
          <a:srcRect r="9458" b="72675"/>
          <a:stretch>
            <a:fillRect/>
          </a:stretch>
        </p:blipFill>
        <p:spPr>
          <a:xfrm>
            <a:off x="76200" y="762000"/>
            <a:ext cx="8991600" cy="1066800"/>
          </a:xfrm>
          <a:prstGeom prst="rect">
            <a:avLst/>
          </a:prstGeom>
        </p:spPr>
      </p:pic>
      <p:sp>
        <p:nvSpPr>
          <p:cNvPr id="7" name="TextBox 6"/>
          <p:cNvSpPr txBox="1"/>
          <p:nvPr/>
        </p:nvSpPr>
        <p:spPr>
          <a:xfrm>
            <a:off x="345371" y="3429000"/>
            <a:ext cx="8637926" cy="1323439"/>
          </a:xfrm>
          <a:prstGeom prst="rect">
            <a:avLst/>
          </a:prstGeom>
          <a:noFill/>
        </p:spPr>
        <p:txBody>
          <a:bodyPr wrap="none" rtlCol="0">
            <a:spAutoFit/>
          </a:bodyPr>
          <a:lstStyle/>
          <a:p>
            <a:pPr algn="l"/>
            <a:r>
              <a:rPr lang="en-US" dirty="0" smtClean="0"/>
              <a:t>All work for step up in intensity is completed!</a:t>
            </a:r>
          </a:p>
          <a:p>
            <a:pPr algn="l"/>
            <a:r>
              <a:rPr lang="en-US" dirty="0" smtClean="0"/>
              <a:t>Now go to 4 </a:t>
            </a:r>
            <a:r>
              <a:rPr lang="en-US" dirty="0" err="1" smtClean="0"/>
              <a:t>x</a:t>
            </a:r>
            <a:r>
              <a:rPr lang="en-US" dirty="0" smtClean="0"/>
              <a:t> 2e10 per beam. As soon as ramped up, go to stable beams!</a:t>
            </a:r>
          </a:p>
          <a:p>
            <a:pPr algn="l"/>
            <a:r>
              <a:rPr lang="en-US" dirty="0" smtClean="0"/>
              <a:t>If we are lucky, we can have stable beams BEFORE 15h00! Be ready…</a:t>
            </a:r>
            <a:endParaRPr lang="en-US" dirty="0"/>
          </a:p>
        </p:txBody>
      </p:sp>
      <p:pic>
        <p:nvPicPr>
          <p:cNvPr id="8" name="Picture 7"/>
          <p:cNvPicPr>
            <a:picLocks noChangeAspect="1"/>
          </p:cNvPicPr>
          <p:nvPr/>
        </p:nvPicPr>
        <p:blipFill>
          <a:blip r:embed="rId3"/>
          <a:srcRect t="53157" r="9458"/>
          <a:stretch>
            <a:fillRect/>
          </a:stretch>
        </p:blipFill>
        <p:spPr>
          <a:xfrm>
            <a:off x="76200" y="1066800"/>
            <a:ext cx="8991600" cy="18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from Over-Injection (B1)</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inj-prot2.png"/>
          <p:cNvPicPr>
            <a:picLocks noChangeAspect="1"/>
          </p:cNvPicPr>
          <p:nvPr/>
        </p:nvPicPr>
        <p:blipFill>
          <a:blip r:embed="rId2"/>
          <a:stretch>
            <a:fillRect/>
          </a:stretch>
        </p:blipFill>
        <p:spPr>
          <a:xfrm>
            <a:off x="1066800" y="838200"/>
            <a:ext cx="7177616" cy="555023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from Stored Beam (B1)</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inj-prot1.png"/>
          <p:cNvPicPr>
            <a:picLocks noChangeAspect="1"/>
          </p:cNvPicPr>
          <p:nvPr/>
        </p:nvPicPr>
        <p:blipFill>
          <a:blip r:embed="rId2"/>
          <a:stretch>
            <a:fillRect/>
          </a:stretch>
        </p:blipFill>
        <p:spPr>
          <a:xfrm>
            <a:off x="1143000" y="838200"/>
            <a:ext cx="6949016" cy="53734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in ATLAS</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7" name="Picture 6" descr="collision-atlas-450gev.png"/>
          <p:cNvPicPr>
            <a:picLocks noChangeAspect="1"/>
          </p:cNvPicPr>
          <p:nvPr/>
        </p:nvPicPr>
        <p:blipFill>
          <a:blip r:embed="rId2"/>
          <a:stretch>
            <a:fillRect/>
          </a:stretch>
        </p:blipFill>
        <p:spPr>
          <a:xfrm>
            <a:off x="0" y="1131376"/>
            <a:ext cx="9144000" cy="4595247"/>
          </a:xfrm>
          <a:prstGeom prst="rect">
            <a:avLst/>
          </a:prstGeom>
        </p:spPr>
      </p:pic>
      <p:cxnSp>
        <p:nvCxnSpPr>
          <p:cNvPr id="9" name="Straight Arrow Connector 8"/>
          <p:cNvCxnSpPr/>
          <p:nvPr/>
        </p:nvCxnSpPr>
        <p:spPr bwMode="auto">
          <a:xfrm rot="5400000">
            <a:off x="7696200" y="1066800"/>
            <a:ext cx="685800" cy="228600"/>
          </a:xfrm>
          <a:prstGeom prst="straightConnector1">
            <a:avLst/>
          </a:prstGeom>
          <a:solidFill>
            <a:schemeClr val="accent1"/>
          </a:solidFill>
          <a:ln w="12700" cap="sq" cmpd="sng" algn="ctr">
            <a:solidFill>
              <a:schemeClr val="bg2"/>
            </a:solidFill>
            <a:prstDash val="solid"/>
            <a:round/>
            <a:headEnd type="none" w="med" len="med"/>
            <a:tailEnd type="arrow"/>
          </a:ln>
          <a:effectLst/>
        </p:spPr>
      </p:cxnSp>
      <p:cxnSp>
        <p:nvCxnSpPr>
          <p:cNvPr id="10" name="Straight Arrow Connector 9"/>
          <p:cNvCxnSpPr/>
          <p:nvPr/>
        </p:nvCxnSpPr>
        <p:spPr bwMode="auto">
          <a:xfrm rot="5400000">
            <a:off x="7620000" y="3429000"/>
            <a:ext cx="685800" cy="22860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Thursday</a:t>
            </a:r>
            <a:endParaRPr lang="en-GB" dirty="0"/>
          </a:p>
        </p:txBody>
      </p:sp>
      <p:sp>
        <p:nvSpPr>
          <p:cNvPr id="5" name="Content Placeholder 4"/>
          <p:cNvSpPr>
            <a:spLocks noGrp="1"/>
          </p:cNvSpPr>
          <p:nvPr>
            <p:ph idx="1"/>
          </p:nvPr>
        </p:nvSpPr>
        <p:spPr>
          <a:xfrm>
            <a:off x="533400" y="762000"/>
            <a:ext cx="8229600" cy="5715000"/>
          </a:xfrm>
        </p:spPr>
        <p:txBody>
          <a:bodyPr/>
          <a:lstStyle/>
          <a:p>
            <a:r>
              <a:rPr lang="en-US" dirty="0" smtClean="0"/>
              <a:t>15h00: Orbit feedback checks</a:t>
            </a:r>
          </a:p>
          <a:p>
            <a:pPr lvl="1"/>
            <a:r>
              <a:rPr lang="en-US" dirty="0" smtClean="0"/>
              <a:t>Tests results are OK, OFB stable and reduced the orbit at the selected pick-ups</a:t>
            </a:r>
            <a:r>
              <a:rPr lang="en-US" dirty="0" smtClean="0"/>
              <a:t>.</a:t>
            </a:r>
          </a:p>
          <a:p>
            <a:pPr lvl="1"/>
            <a:r>
              <a:rPr lang="en-US" dirty="0" smtClean="0"/>
              <a:t>No </a:t>
            </a:r>
            <a:r>
              <a:rPr lang="en-US" dirty="0" smtClean="0"/>
              <a:t>leakage or issues between H/V nor between B1 and B2 have been observed</a:t>
            </a:r>
            <a:r>
              <a:rPr lang="en-US" dirty="0" smtClean="0"/>
              <a:t>.</a:t>
            </a:r>
          </a:p>
          <a:p>
            <a:pPr lvl="1"/>
            <a:r>
              <a:rPr lang="en-US" dirty="0" smtClean="0"/>
              <a:t>While </a:t>
            </a:r>
            <a:r>
              <a:rPr lang="en-US" dirty="0" smtClean="0"/>
              <a:t>the OFB corrected the bump perturbation, the FB correction is far from "perfect" (see leakage to the </a:t>
            </a:r>
            <a:r>
              <a:rPr lang="en-US" dirty="0" err="1" smtClean="0"/>
              <a:t>neighbouring</a:t>
            </a:r>
            <a:r>
              <a:rPr lang="en-US" dirty="0" smtClean="0"/>
              <a:t> pick-ups) due to the chosen locality of the orbit correction.</a:t>
            </a:r>
            <a:r>
              <a:rPr lang="en-US" dirty="0" smtClean="0"/>
              <a:t> </a:t>
            </a:r>
          </a:p>
          <a:p>
            <a:pPr lvl="1"/>
            <a:r>
              <a:rPr lang="en-US" dirty="0" smtClean="0"/>
              <a:t>The </a:t>
            </a:r>
            <a:r>
              <a:rPr lang="en-US" dirty="0" smtClean="0"/>
              <a:t>OFB is configured to automatically switch 'off' if the orbit deviation exceeds 500 um (safety precaution). If you notice that the OFB turns 'off' during the ramp while the maximum orbit deviation is less -&gt; just switch it back on for the given plane</a:t>
            </a:r>
            <a:r>
              <a:rPr lang="en-US" dirty="0" smtClean="0"/>
              <a:t>.</a:t>
            </a:r>
          </a:p>
          <a:p>
            <a:r>
              <a:rPr lang="en-US" dirty="0" smtClean="0"/>
              <a:t>15h00: Collimator energy-dependent gap thresholds:</a:t>
            </a:r>
          </a:p>
          <a:p>
            <a:pPr lvl="1"/>
            <a:r>
              <a:rPr lang="en-US" dirty="0" smtClean="0"/>
              <a:t>All set up for primary collimators and IR6 collimators / TCDQ.</a:t>
            </a:r>
          </a:p>
          <a:p>
            <a:pPr lvl="1"/>
            <a:r>
              <a:rPr lang="en-US" dirty="0" smtClean="0"/>
              <a:t>Opened at end of ramp to allow stable beams with old settings.</a:t>
            </a:r>
          </a:p>
          <a:p>
            <a:pPr lvl="1"/>
            <a:r>
              <a:rPr lang="en-US" dirty="0" smtClean="0"/>
              <a:t>Will be fully completed with new collimator set up at 3.5 </a:t>
            </a:r>
            <a:r>
              <a:rPr lang="en-US" dirty="0" err="1" smtClean="0"/>
              <a:t>TeV</a:t>
            </a:r>
            <a:r>
              <a:rPr lang="en-US" dirty="0" smtClean="0"/>
              <a:t>.</a:t>
            </a:r>
          </a:p>
          <a:p>
            <a:endParaRPr lang="en-US" dirty="0" smtClean="0"/>
          </a:p>
        </p:txBody>
      </p:sp>
      <p:sp>
        <p:nvSpPr>
          <p:cNvPr id="6" name="Date Placeholder 5"/>
          <p:cNvSpPr>
            <a:spLocks noGrp="1"/>
          </p:cNvSpPr>
          <p:nvPr>
            <p:ph type="dt" sz="half" idx="12"/>
          </p:nvPr>
        </p:nvSpPr>
        <p:spPr/>
        <p:txBody>
          <a:bodyPr/>
          <a:lstStyle/>
          <a:p>
            <a:r>
              <a:rPr lang="en-US" smtClean="0"/>
              <a:t>11-05-10</a:t>
            </a:r>
            <a:endParaRPr lang="en-US" dirty="0"/>
          </a:p>
        </p:txBody>
      </p:sp>
      <p:sp>
        <p:nvSpPr>
          <p:cNvPr id="7" name="Footer Placeholder 6"/>
          <p:cNvSpPr>
            <a:spLocks noGrp="1"/>
          </p:cNvSpPr>
          <p:nvPr>
            <p:ph type="ftr" sz="quarter" idx="10"/>
          </p:nvPr>
        </p:nvSpPr>
        <p:spPr/>
        <p:txBody>
          <a:bodyPr/>
          <a:lstStyle/>
          <a:p>
            <a:r>
              <a:rPr lang="en-US" dirty="0" smtClean="0"/>
              <a:t>LHC planning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Thursday</a:t>
            </a:r>
            <a:endParaRPr lang="en-GB" dirty="0"/>
          </a:p>
        </p:txBody>
      </p:sp>
      <p:sp>
        <p:nvSpPr>
          <p:cNvPr id="5" name="Content Placeholder 4"/>
          <p:cNvSpPr>
            <a:spLocks noGrp="1"/>
          </p:cNvSpPr>
          <p:nvPr>
            <p:ph idx="1"/>
          </p:nvPr>
        </p:nvSpPr>
        <p:spPr>
          <a:xfrm>
            <a:off x="533400" y="762000"/>
            <a:ext cx="8229600" cy="5638800"/>
          </a:xfrm>
        </p:spPr>
        <p:txBody>
          <a:bodyPr/>
          <a:lstStyle/>
          <a:p>
            <a:r>
              <a:rPr lang="en-US" dirty="0" smtClean="0"/>
              <a:t>18</a:t>
            </a:r>
            <a:r>
              <a:rPr lang="en-US" dirty="0" smtClean="0"/>
              <a:t>h00: Ramp with collimators and feedback (low intensity)</a:t>
            </a:r>
            <a:r>
              <a:rPr lang="en-US" dirty="0" smtClean="0"/>
              <a:t>.</a:t>
            </a:r>
          </a:p>
          <a:p>
            <a:pPr lvl="1"/>
            <a:r>
              <a:rPr lang="en-US" dirty="0" smtClean="0"/>
              <a:t>All fine. Arrive at 3.5 </a:t>
            </a:r>
            <a:r>
              <a:rPr lang="en-US" dirty="0" err="1" smtClean="0"/>
              <a:t>TeV</a:t>
            </a:r>
            <a:r>
              <a:rPr lang="en-US" dirty="0" smtClean="0"/>
              <a:t> without interlock and without beam losses.</a:t>
            </a:r>
          </a:p>
          <a:p>
            <a:pPr lvl="1"/>
            <a:r>
              <a:rPr lang="en-US" dirty="0" smtClean="0"/>
              <a:t>At 3.5 </a:t>
            </a:r>
            <a:r>
              <a:rPr lang="en-US" dirty="0" err="1" smtClean="0"/>
              <a:t>TeV</a:t>
            </a:r>
            <a:r>
              <a:rPr lang="en-US" dirty="0" smtClean="0"/>
              <a:t> lost 75% of beam 1 while trimming chromaticity.</a:t>
            </a:r>
          </a:p>
          <a:p>
            <a:pPr lvl="1"/>
            <a:r>
              <a:rPr lang="en-US" dirty="0" smtClean="0"/>
              <a:t>Separation bumps collapsed.</a:t>
            </a:r>
          </a:p>
          <a:p>
            <a:pPr lvl="1"/>
            <a:r>
              <a:rPr lang="en-US" dirty="0" smtClean="0"/>
              <a:t>Squeeze to 2 </a:t>
            </a:r>
            <a:r>
              <a:rPr lang="en-US" dirty="0" err="1" smtClean="0"/>
              <a:t>m</a:t>
            </a:r>
            <a:r>
              <a:rPr lang="en-US" dirty="0" smtClean="0"/>
              <a:t>.</a:t>
            </a:r>
          </a:p>
          <a:p>
            <a:pPr lvl="1"/>
            <a:r>
              <a:rPr lang="en-US" dirty="0" smtClean="0"/>
              <a:t>Beams dumped.</a:t>
            </a:r>
          </a:p>
          <a:p>
            <a:pPr lvl="1"/>
            <a:r>
              <a:rPr lang="en-US" dirty="0" smtClean="0"/>
              <a:t>ALL future ramps with collimators closing and orbit feedback.</a:t>
            </a:r>
          </a:p>
          <a:p>
            <a:r>
              <a:rPr lang="en-US" dirty="0" smtClean="0"/>
              <a:t>22:07: </a:t>
            </a:r>
            <a:r>
              <a:rPr lang="en-US" dirty="0" smtClean="0"/>
              <a:t>Lost </a:t>
            </a:r>
            <a:r>
              <a:rPr lang="en-US" dirty="0" err="1" smtClean="0"/>
              <a:t>cryo</a:t>
            </a:r>
            <a:r>
              <a:rPr lang="en-US" dirty="0" smtClean="0"/>
              <a:t> </a:t>
            </a:r>
            <a:r>
              <a:rPr lang="en-US" dirty="0" err="1" smtClean="0"/>
              <a:t>mantain</a:t>
            </a:r>
            <a:r>
              <a:rPr lang="en-US" dirty="0" smtClean="0"/>
              <a:t> and start in </a:t>
            </a:r>
            <a:r>
              <a:rPr lang="en-US" dirty="0" smtClean="0"/>
              <a:t>MSR6:</a:t>
            </a:r>
          </a:p>
          <a:p>
            <a:pPr lvl="1"/>
            <a:r>
              <a:rPr lang="en-US" dirty="0" smtClean="0"/>
              <a:t>Back after 13 minutes.</a:t>
            </a:r>
          </a:p>
          <a:p>
            <a:pPr lvl="1"/>
            <a:r>
              <a:rPr lang="en-US" dirty="0" smtClean="0"/>
              <a:t>Lost </a:t>
            </a:r>
            <a:r>
              <a:rPr lang="en-US" dirty="0" smtClean="0"/>
              <a:t>the following circuits at </a:t>
            </a:r>
            <a:r>
              <a:rPr lang="en-US" dirty="0" smtClean="0"/>
              <a:t>injection level</a:t>
            </a:r>
            <a:r>
              <a:rPr lang="en-US" dirty="0" smtClean="0"/>
              <a:t>..</a:t>
            </a:r>
            <a:r>
              <a:rPr lang="en-US" dirty="0" smtClean="0"/>
              <a:t>. </a:t>
            </a:r>
            <a:r>
              <a:rPr lang="en-US" sz="1400" dirty="0" smtClean="0"/>
              <a:t>RPHH.UA67</a:t>
            </a:r>
            <a:r>
              <a:rPr lang="en-US" sz="1400" dirty="0" smtClean="0"/>
              <a:t>.RQ4.R6B1      RPHH.UA67.RQ4.R6B2RPHH.UA67.RQ5.R6B1      RPHH.UA67.RQ5.R6B2      RPLB.UA67.RCBYH4.R6B1RPLB.UA67.RCBYH5.R6B2   RPLB.UA67.RCBYV4.R6B2   RPLB.UA67.RCBYV5.R6B1</a:t>
            </a:r>
            <a:endParaRPr lang="en-US" dirty="0" smtClean="0"/>
          </a:p>
          <a:p>
            <a:pPr lvl="1"/>
            <a:r>
              <a:rPr lang="en-US" dirty="0" smtClean="0"/>
              <a:t>Continued without new pre-cycle.</a:t>
            </a:r>
          </a:p>
        </p:txBody>
      </p:sp>
      <p:sp>
        <p:nvSpPr>
          <p:cNvPr id="6" name="Date Placeholder 5"/>
          <p:cNvSpPr>
            <a:spLocks noGrp="1"/>
          </p:cNvSpPr>
          <p:nvPr>
            <p:ph type="dt" sz="half" idx="12"/>
          </p:nvPr>
        </p:nvSpPr>
        <p:spPr/>
        <p:txBody>
          <a:bodyPr/>
          <a:lstStyle/>
          <a:p>
            <a:r>
              <a:rPr lang="en-US" smtClean="0"/>
              <a:t>11-05-10</a:t>
            </a:r>
            <a:endParaRPr lang="en-US" dirty="0"/>
          </a:p>
        </p:txBody>
      </p:sp>
      <p:sp>
        <p:nvSpPr>
          <p:cNvPr id="7" name="Footer Placeholder 6"/>
          <p:cNvSpPr>
            <a:spLocks noGrp="1"/>
          </p:cNvSpPr>
          <p:nvPr>
            <p:ph type="ftr" sz="quarter" idx="10"/>
          </p:nvPr>
        </p:nvSpPr>
        <p:spPr/>
        <p:txBody>
          <a:bodyPr/>
          <a:lstStyle/>
          <a:p>
            <a:r>
              <a:rPr lang="en-US" dirty="0" smtClean="0"/>
              <a:t>LHC planning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Collimators in Ramp</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coll-ramp1.png"/>
          <p:cNvPicPr>
            <a:picLocks noChangeAspect="1"/>
          </p:cNvPicPr>
          <p:nvPr/>
        </p:nvPicPr>
        <p:blipFill>
          <a:blip r:embed="rId2"/>
          <a:stretch>
            <a:fillRect/>
          </a:stretch>
        </p:blipFill>
        <p:spPr>
          <a:xfrm>
            <a:off x="0" y="1750132"/>
            <a:ext cx="9144000" cy="33577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 in Ramp</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coll-ramp2.png"/>
          <p:cNvPicPr>
            <a:picLocks noChangeAspect="1"/>
          </p:cNvPicPr>
          <p:nvPr/>
        </p:nvPicPr>
        <p:blipFill>
          <a:blip r:embed="rId2"/>
          <a:stretch>
            <a:fillRect/>
          </a:stretch>
        </p:blipFill>
        <p:spPr>
          <a:xfrm>
            <a:off x="0" y="1600200"/>
            <a:ext cx="9144000" cy="3657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Collimators During Ramp</a:t>
            </a:r>
            <a:endParaRPr lang="en-US" dirty="0"/>
          </a:p>
        </p:txBody>
      </p:sp>
      <p:sp>
        <p:nvSpPr>
          <p:cNvPr id="4" name="Footer Placeholder 3"/>
          <p:cNvSpPr>
            <a:spLocks noGrp="1"/>
          </p:cNvSpPr>
          <p:nvPr>
            <p:ph type="ftr" sz="quarter" idx="10"/>
          </p:nvPr>
        </p:nvSpPr>
        <p:spPr/>
        <p:txBody>
          <a:bodyPr/>
          <a:lstStyle/>
          <a:p>
            <a:r>
              <a:rPr lang="en-US" smtClean="0"/>
              <a:t>LHC planning</a:t>
            </a:r>
            <a:endParaRPr lang="en-US" dirty="0"/>
          </a:p>
        </p:txBody>
      </p:sp>
      <p:sp>
        <p:nvSpPr>
          <p:cNvPr id="5" name="Date Placeholder 4"/>
          <p:cNvSpPr>
            <a:spLocks noGrp="1"/>
          </p:cNvSpPr>
          <p:nvPr>
            <p:ph type="dt" sz="half" idx="12"/>
          </p:nvPr>
        </p:nvSpPr>
        <p:spPr/>
        <p:txBody>
          <a:bodyPr/>
          <a:lstStyle/>
          <a:p>
            <a:r>
              <a:rPr lang="en-US" smtClean="0"/>
              <a:t>11-05-10</a:t>
            </a:r>
            <a:endParaRPr lang="en-US" dirty="0"/>
          </a:p>
        </p:txBody>
      </p:sp>
      <p:pic>
        <p:nvPicPr>
          <p:cNvPr id="6" name="Picture 5" descr="coll-ramp3.png"/>
          <p:cNvPicPr>
            <a:picLocks noChangeAspect="1"/>
          </p:cNvPicPr>
          <p:nvPr/>
        </p:nvPicPr>
        <p:blipFill>
          <a:blip r:embed="rId2"/>
          <a:stretch>
            <a:fillRect/>
          </a:stretch>
        </p:blipFill>
        <p:spPr>
          <a:xfrm>
            <a:off x="685800" y="609600"/>
            <a:ext cx="7926916" cy="6043108"/>
          </a:xfrm>
          <a:prstGeom prst="rect">
            <a:avLst/>
          </a:prstGeom>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35274</TotalTime>
  <Words>1085</Words>
  <Application>Microsoft Macintosh PowerPoint</Application>
  <PresentationFormat>On-screen Show (4:3)</PresentationFormat>
  <Paragraphs>105</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Pixel</vt:lpstr>
      <vt:lpstr>Thursday</vt:lpstr>
      <vt:lpstr>Losses from Over-Injection (B1)</vt:lpstr>
      <vt:lpstr>Losses from Stored Beam (B1)</vt:lpstr>
      <vt:lpstr>Collision in ATLAS</vt:lpstr>
      <vt:lpstr>Thursday</vt:lpstr>
      <vt:lpstr>Thursday</vt:lpstr>
      <vt:lpstr>Collimators in Ramp</vt:lpstr>
      <vt:lpstr>Orbit in Ramp</vt:lpstr>
      <vt:lpstr>Closing Collimators During Ramp</vt:lpstr>
      <vt:lpstr>Collimators at 3.5 TeV</vt:lpstr>
      <vt:lpstr>Orbit and Tune Feedback</vt:lpstr>
      <vt:lpstr>Thursday/Friday</vt:lpstr>
      <vt:lpstr>Orbit Diff with Intensity at 450 GeV:  1e11  9e10, 6e10 </vt:lpstr>
      <vt:lpstr>Orbit Diff with Intensity at 450 GeV:  1e11   5e10, 4.3e10</vt:lpstr>
      <vt:lpstr>Orbit Diff with Intensity at 450 GeV:  1e11  3.5e10, 2.5e10 </vt:lpstr>
      <vt:lpstr>Orbit Diff with Intensity at 450 GeV:  1e11  2e10</vt:lpstr>
      <vt:lpstr>Orbit Sensitivity Summary</vt:lpstr>
      <vt:lpstr>Friday</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Ralph Assmann</cp:lastModifiedBy>
  <cp:revision>1747</cp:revision>
  <dcterms:created xsi:type="dcterms:W3CDTF">2010-05-14T05:52:35Z</dcterms:created>
  <dcterms:modified xsi:type="dcterms:W3CDTF">2010-05-14T06:54:15Z</dcterms:modified>
</cp:coreProperties>
</file>