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6"/>
  </p:notesMasterIdLst>
  <p:sldIdLst>
    <p:sldId id="598" r:id="rId2"/>
    <p:sldId id="615" r:id="rId3"/>
    <p:sldId id="618" r:id="rId4"/>
    <p:sldId id="619" r:id="rId5"/>
    <p:sldId id="621" r:id="rId6"/>
    <p:sldId id="620" r:id="rId7"/>
    <p:sldId id="622" r:id="rId8"/>
    <p:sldId id="623" r:id="rId9"/>
    <p:sldId id="624" r:id="rId10"/>
    <p:sldId id="625" r:id="rId11"/>
    <p:sldId id="628" r:id="rId12"/>
    <p:sldId id="627" r:id="rId13"/>
    <p:sldId id="617" r:id="rId14"/>
    <p:sldId id="616" r:id="rId15"/>
  </p:sldIdLst>
  <p:sldSz cx="9144000" cy="6858000" type="screen4x3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70" autoAdjust="0"/>
  </p:normalViewPr>
  <p:slideViewPr>
    <p:cSldViewPr>
      <p:cViewPr varScale="1">
        <p:scale>
          <a:sx n="104" d="100"/>
          <a:sy n="104" d="100"/>
        </p:scale>
        <p:origin x="-105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2929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6425"/>
            <a:ext cx="56102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51265F-CACC-4117-9952-90D1BC5C7B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09/06/2009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Beam Commissioning Meeting - GA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EF097A8C-7515-4D05-855A-C85B1258B0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792163"/>
          </a:xfrm>
        </p:spPr>
        <p:txBody>
          <a:bodyPr/>
          <a:lstStyle/>
          <a:p>
            <a:r>
              <a:rPr lang="en-GB" smtClean="0">
                <a:solidFill>
                  <a:srgbClr val="FF0000"/>
                </a:solidFill>
              </a:rPr>
              <a:t>01/04/2010</a:t>
            </a:r>
          </a:p>
        </p:txBody>
      </p:sp>
      <p:sp>
        <p:nvSpPr>
          <p:cNvPr id="7170" name="Text Placeholder 3"/>
          <p:cNvSpPr>
            <a:spLocks noGrp="1"/>
          </p:cNvSpPr>
          <p:nvPr>
            <p:ph type="body" sz="half" idx="10"/>
          </p:nvPr>
        </p:nvSpPr>
        <p:spPr>
          <a:xfrm>
            <a:off x="0" y="990600"/>
            <a:ext cx="8915400" cy="5562600"/>
          </a:xfrm>
        </p:spPr>
        <p:txBody>
          <a:bodyPr/>
          <a:lstStyle/>
          <a:p>
            <a:endParaRPr lang="en-US" sz="2400" smtClean="0"/>
          </a:p>
        </p:txBody>
      </p:sp>
      <p:pic>
        <p:nvPicPr>
          <p:cNvPr id="7171" name="Picture 4" descr="http://cs-ccr-www3.cern.ch/vistar_capture/lhc3.png?0.34784785680592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66800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792163"/>
          </a:xfrm>
        </p:spPr>
        <p:txBody>
          <a:bodyPr/>
          <a:lstStyle/>
          <a:p>
            <a:r>
              <a:rPr lang="en-GB" smtClean="0">
                <a:solidFill>
                  <a:srgbClr val="FF0000"/>
                </a:solidFill>
              </a:rPr>
              <a:t>01/04/2010</a:t>
            </a:r>
          </a:p>
        </p:txBody>
      </p:sp>
      <p:sp>
        <p:nvSpPr>
          <p:cNvPr id="16386" name="Text Placeholder 3"/>
          <p:cNvSpPr>
            <a:spLocks noGrp="1"/>
          </p:cNvSpPr>
          <p:nvPr>
            <p:ph type="body" sz="half" idx="10"/>
          </p:nvPr>
        </p:nvSpPr>
        <p:spPr>
          <a:xfrm>
            <a:off x="0" y="914400"/>
            <a:ext cx="4648200" cy="2590800"/>
          </a:xfrm>
        </p:spPr>
        <p:txBody>
          <a:bodyPr/>
          <a:lstStyle/>
          <a:p>
            <a:r>
              <a:rPr lang="en-GB" sz="2000" smtClean="0">
                <a:latin typeface="Symbol" pitchFamily="18" charset="2"/>
              </a:rPr>
              <a:t>b</a:t>
            </a:r>
            <a:r>
              <a:rPr lang="en-GB" sz="2000" smtClean="0"/>
              <a:t>* = 5 m</a:t>
            </a:r>
          </a:p>
          <a:p>
            <a:r>
              <a:rPr lang="en-GB" sz="2000" smtClean="0"/>
              <a:t>Beam 2</a:t>
            </a:r>
          </a:p>
          <a:p>
            <a:endParaRPr lang="en-GB" sz="2000" smtClean="0"/>
          </a:p>
          <a:p>
            <a:endParaRPr lang="en-GB" sz="1600" smtClean="0"/>
          </a:p>
          <a:p>
            <a:pPr lvl="1"/>
            <a:endParaRPr lang="en-GB" sz="1600" smtClean="0"/>
          </a:p>
          <a:p>
            <a:endParaRPr lang="en-GB" sz="2000" smtClean="0"/>
          </a:p>
        </p:txBody>
      </p:sp>
      <p:pic>
        <p:nvPicPr>
          <p:cNvPr id="16387" name="Picture 2" descr="http://elogbook.cern.ch/eLogbook/attach_reader?attach_id=10686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90600"/>
            <a:ext cx="732313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792163"/>
          </a:xfrm>
        </p:spPr>
        <p:txBody>
          <a:bodyPr/>
          <a:lstStyle/>
          <a:p>
            <a:r>
              <a:rPr lang="en-GB" smtClean="0">
                <a:solidFill>
                  <a:srgbClr val="FF0000"/>
                </a:solidFill>
              </a:rPr>
              <a:t>01/04/2010</a:t>
            </a:r>
          </a:p>
        </p:txBody>
      </p:sp>
      <p:sp>
        <p:nvSpPr>
          <p:cNvPr id="18434" name="Text Placeholder 3"/>
          <p:cNvSpPr>
            <a:spLocks noGrp="1"/>
          </p:cNvSpPr>
          <p:nvPr>
            <p:ph type="body" sz="half" idx="10"/>
          </p:nvPr>
        </p:nvSpPr>
        <p:spPr>
          <a:xfrm>
            <a:off x="0" y="914400"/>
            <a:ext cx="8915400" cy="1371600"/>
          </a:xfrm>
        </p:spPr>
        <p:txBody>
          <a:bodyPr/>
          <a:lstStyle/>
          <a:p>
            <a:r>
              <a:rPr lang="en-GB" sz="2000" smtClean="0"/>
              <a:t>Coupling Beam 2</a:t>
            </a:r>
          </a:p>
          <a:p>
            <a:r>
              <a:rPr lang="en-GB" sz="2000" smtClean="0">
                <a:latin typeface="Symbol" pitchFamily="18" charset="2"/>
              </a:rPr>
              <a:t>b</a:t>
            </a:r>
            <a:r>
              <a:rPr lang="en-GB" sz="2000" smtClean="0"/>
              <a:t>*=9 m				</a:t>
            </a:r>
            <a:r>
              <a:rPr lang="en-GB" sz="2000" smtClean="0">
                <a:latin typeface="Symbol" pitchFamily="18" charset="2"/>
              </a:rPr>
              <a:t>b</a:t>
            </a:r>
            <a:r>
              <a:rPr lang="en-GB" sz="2000" smtClean="0"/>
              <a:t>*=5 m				</a:t>
            </a:r>
          </a:p>
          <a:p>
            <a:endParaRPr lang="en-GB" sz="2000" smtClean="0"/>
          </a:p>
          <a:p>
            <a:endParaRPr lang="en-GB" sz="1600" smtClean="0"/>
          </a:p>
          <a:p>
            <a:pPr lvl="1"/>
            <a:endParaRPr lang="en-GB" sz="1600" smtClean="0"/>
          </a:p>
          <a:p>
            <a:endParaRPr lang="en-GB" sz="2000" smtClean="0"/>
          </a:p>
        </p:txBody>
      </p:sp>
      <p:pic>
        <p:nvPicPr>
          <p:cNvPr id="18435" name="Picture 2" descr="http://elogbook.cern.ch/eLogbook/attach_reader?attach_id=10686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0"/>
            <a:ext cx="4495800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elogbook.cern.ch/eLogbook/attach_reader?attach_id=10686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3" y="2286000"/>
            <a:ext cx="4459287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792163"/>
          </a:xfrm>
        </p:spPr>
        <p:txBody>
          <a:bodyPr/>
          <a:lstStyle/>
          <a:p>
            <a:r>
              <a:rPr lang="en-GB" smtClean="0">
                <a:solidFill>
                  <a:srgbClr val="FF0000"/>
                </a:solidFill>
              </a:rPr>
              <a:t>01/04/2010</a:t>
            </a:r>
          </a:p>
        </p:txBody>
      </p:sp>
      <p:sp>
        <p:nvSpPr>
          <p:cNvPr id="19458" name="Text Placeholder 3"/>
          <p:cNvSpPr>
            <a:spLocks noGrp="1"/>
          </p:cNvSpPr>
          <p:nvPr>
            <p:ph type="body" sz="half" idx="10"/>
          </p:nvPr>
        </p:nvSpPr>
        <p:spPr>
          <a:xfrm>
            <a:off x="0" y="914400"/>
            <a:ext cx="8915400" cy="1371600"/>
          </a:xfrm>
        </p:spPr>
        <p:txBody>
          <a:bodyPr/>
          <a:lstStyle/>
          <a:p>
            <a:r>
              <a:rPr lang="en-GB" sz="2000" smtClean="0"/>
              <a:t>Important loss during the ramp </a:t>
            </a:r>
            <a:r>
              <a:rPr lang="en-GB" sz="2000" smtClean="0">
                <a:sym typeface="Wingdings" pitchFamily="2" charset="2"/>
              </a:rPr>
              <a:t> beam unstable. Likely chromaticity too low</a:t>
            </a:r>
            <a:r>
              <a:rPr lang="en-GB" sz="2000" smtClean="0"/>
              <a:t>	</a:t>
            </a:r>
          </a:p>
          <a:p>
            <a:endParaRPr lang="en-GB" sz="2000" smtClean="0"/>
          </a:p>
          <a:p>
            <a:endParaRPr lang="en-GB" sz="1600" smtClean="0"/>
          </a:p>
          <a:p>
            <a:pPr lvl="1"/>
            <a:endParaRPr lang="en-GB" sz="1600" smtClean="0"/>
          </a:p>
          <a:p>
            <a:endParaRPr lang="en-GB" sz="2000" smtClean="0"/>
          </a:p>
        </p:txBody>
      </p:sp>
      <p:pic>
        <p:nvPicPr>
          <p:cNvPr id="19459" name="Picture 2" descr="http://cs-ccr-www3.cern.ch/vistar_capture/lhc1.png?0.70301869653229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71600"/>
            <a:ext cx="6451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792163"/>
          </a:xfrm>
        </p:spPr>
        <p:txBody>
          <a:bodyPr/>
          <a:lstStyle/>
          <a:p>
            <a:r>
              <a:rPr lang="en-GB" smtClean="0">
                <a:solidFill>
                  <a:srgbClr val="FF0000"/>
                </a:solidFill>
              </a:rPr>
              <a:t>01/04/2010</a:t>
            </a:r>
          </a:p>
        </p:txBody>
      </p:sp>
      <p:sp>
        <p:nvSpPr>
          <p:cNvPr id="20482" name="Text Placeholder 3"/>
          <p:cNvSpPr>
            <a:spLocks noGrp="1"/>
          </p:cNvSpPr>
          <p:nvPr>
            <p:ph type="body" sz="half" idx="10"/>
          </p:nvPr>
        </p:nvSpPr>
        <p:spPr>
          <a:xfrm>
            <a:off x="0" y="914400"/>
            <a:ext cx="8686800" cy="4724400"/>
          </a:xfrm>
        </p:spPr>
        <p:txBody>
          <a:bodyPr/>
          <a:lstStyle/>
          <a:p>
            <a:pPr lvl="1">
              <a:buFont typeface="Arial" charset="0"/>
              <a:buNone/>
            </a:pPr>
            <a:endParaRPr lang="en-GB" sz="1600" smtClean="0"/>
          </a:p>
          <a:p>
            <a:r>
              <a:rPr lang="en-GB" sz="2000" smtClean="0"/>
              <a:t>Today:</a:t>
            </a:r>
            <a:endParaRPr lang="en-GB" sz="1600" smtClean="0"/>
          </a:p>
          <a:p>
            <a:pPr lvl="1"/>
            <a:r>
              <a:rPr lang="en-US" sz="1600" smtClean="0"/>
              <a:t>05:00 Ramp (without feedback) - OK</a:t>
            </a:r>
          </a:p>
          <a:p>
            <a:pPr lvl="1"/>
            <a:r>
              <a:rPr lang="en-US" sz="1600" smtClean="0"/>
              <a:t>06:37 – lost cryo (oil pump?) – beams dumped  </a:t>
            </a:r>
          </a:p>
          <a:p>
            <a:pPr lvl="1"/>
            <a:r>
              <a:rPr lang="en-US" sz="1600" smtClean="0"/>
              <a:t>access in PZ45 for CRYO intervention</a:t>
            </a:r>
          </a:p>
          <a:p>
            <a:pPr lvl="1"/>
            <a:endParaRPr lang="en-US" sz="1600" smtClean="0"/>
          </a:p>
          <a:p>
            <a:pPr lvl="1"/>
            <a:endParaRPr lang="en-US" sz="1600" smtClean="0"/>
          </a:p>
          <a:p>
            <a:pPr lvl="1"/>
            <a:endParaRPr lang="en-US" sz="1600" smtClean="0"/>
          </a:p>
          <a:p>
            <a:pPr lvl="1"/>
            <a:endParaRPr lang="en-US" sz="1600" smtClean="0"/>
          </a:p>
          <a:p>
            <a:pPr lvl="1"/>
            <a:r>
              <a:rPr lang="en-US" sz="1600" smtClean="0"/>
              <a:t>around 14:00 – recover from cryo</a:t>
            </a:r>
            <a:endParaRPr lang="en-GB" sz="1600" smtClean="0"/>
          </a:p>
          <a:p>
            <a:pPr lvl="1"/>
            <a:r>
              <a:rPr lang="en-GB" sz="1600" smtClean="0"/>
              <a:t>09:00 Tune feedback / chromaticity measurement during the ramp</a:t>
            </a:r>
          </a:p>
          <a:p>
            <a:pPr lvl="1"/>
            <a:r>
              <a:rPr lang="en-GB" sz="1600" smtClean="0"/>
              <a:t>14:00 Non linear chromaticity measurement and off-momentum beta beating</a:t>
            </a:r>
          </a:p>
          <a:p>
            <a:pPr lvl="1"/>
            <a:r>
              <a:rPr lang="en-GB" sz="1600" smtClean="0"/>
              <a:t>17:00-18:00 LHCb polarity change</a:t>
            </a:r>
          </a:p>
          <a:p>
            <a:pPr lvl="1"/>
            <a:r>
              <a:rPr lang="en-GB" sz="1600" smtClean="0"/>
              <a:t>Prepare fill for the night</a:t>
            </a:r>
          </a:p>
          <a:p>
            <a:pPr lvl="1"/>
            <a:endParaRPr lang="en-GB" sz="1600" smtClean="0"/>
          </a:p>
          <a:p>
            <a:pPr lvl="1">
              <a:buFont typeface="Arial" charset="0"/>
              <a:buNone/>
            </a:pPr>
            <a:endParaRPr lang="en-GB" sz="1600" smtClean="0"/>
          </a:p>
          <a:p>
            <a:pPr lvl="1">
              <a:buFont typeface="Arial" charset="0"/>
              <a:buNone/>
            </a:pPr>
            <a:endParaRPr lang="en-GB" sz="1600" smtClean="0"/>
          </a:p>
          <a:p>
            <a:pPr lvl="1"/>
            <a:endParaRPr lang="en-GB" sz="1600" smtClean="0"/>
          </a:p>
          <a:p>
            <a:pPr lvl="1"/>
            <a:endParaRPr lang="en-GB" sz="1600" smtClean="0"/>
          </a:p>
          <a:p>
            <a:endParaRPr lang="en-GB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792163"/>
          </a:xfrm>
        </p:spPr>
        <p:txBody>
          <a:bodyPr/>
          <a:lstStyle/>
          <a:p>
            <a:r>
              <a:rPr lang="en-GB" smtClean="0">
                <a:solidFill>
                  <a:srgbClr val="FF0000"/>
                </a:solidFill>
              </a:rPr>
              <a:t>01/04/2010</a:t>
            </a:r>
          </a:p>
        </p:txBody>
      </p:sp>
      <p:sp>
        <p:nvSpPr>
          <p:cNvPr id="21506" name="Text Placeholder 3"/>
          <p:cNvSpPr>
            <a:spLocks noGrp="1"/>
          </p:cNvSpPr>
          <p:nvPr>
            <p:ph type="body" sz="half" idx="10"/>
          </p:nvPr>
        </p:nvSpPr>
        <p:spPr>
          <a:xfrm>
            <a:off x="0" y="914400"/>
            <a:ext cx="8686800" cy="4724400"/>
          </a:xfrm>
        </p:spPr>
        <p:txBody>
          <a:bodyPr/>
          <a:lstStyle/>
          <a:p>
            <a:r>
              <a:rPr lang="en-GB" sz="2000" smtClean="0"/>
              <a:t>Saturday to Monday:</a:t>
            </a:r>
          </a:p>
          <a:p>
            <a:pPr lvl="1"/>
            <a:r>
              <a:rPr lang="en-GB" sz="1600" smtClean="0"/>
              <a:t>2 fills/day with an end of fill or beginning of fill study (2-3 hours)</a:t>
            </a:r>
          </a:p>
          <a:p>
            <a:pPr lvl="1"/>
            <a:endParaRPr lang="en-GB" sz="1600" smtClean="0"/>
          </a:p>
          <a:p>
            <a:pPr lvl="1"/>
            <a:endParaRPr lang="en-GB" sz="1600" smtClean="0"/>
          </a:p>
          <a:p>
            <a:pPr lvl="1"/>
            <a:endParaRPr lang="en-GB" sz="1600" smtClean="0"/>
          </a:p>
          <a:p>
            <a:r>
              <a:rPr lang="en-GB" sz="2000" smtClean="0"/>
              <a:t>Beginning/End of fill study list in work</a:t>
            </a:r>
          </a:p>
          <a:p>
            <a:pPr lvl="1"/>
            <a:r>
              <a:rPr lang="en-GB" sz="1600" smtClean="0"/>
              <a:t>Working point in collision</a:t>
            </a:r>
          </a:p>
          <a:p>
            <a:pPr lvl="1"/>
            <a:r>
              <a:rPr lang="en-GB" sz="1600" smtClean="0"/>
              <a:t>Machine protection tests</a:t>
            </a:r>
          </a:p>
          <a:p>
            <a:pPr lvl="1"/>
            <a:r>
              <a:rPr lang="en-GB" sz="1600" smtClean="0"/>
              <a:t>Non-linear chromaticity measurement at flat-top</a:t>
            </a:r>
          </a:p>
          <a:p>
            <a:pPr lvl="1"/>
            <a:r>
              <a:rPr lang="en-GB" sz="1600" smtClean="0"/>
              <a:t>b3 correction checks</a:t>
            </a:r>
          </a:p>
          <a:p>
            <a:pPr lvl="1"/>
            <a:endParaRPr lang="en-GB" sz="1600" smtClean="0"/>
          </a:p>
          <a:p>
            <a:pPr lvl="1">
              <a:buFont typeface="Arial" charset="0"/>
              <a:buNone/>
            </a:pPr>
            <a:endParaRPr lang="en-GB" sz="1600" smtClean="0"/>
          </a:p>
          <a:p>
            <a:pPr lvl="1"/>
            <a:endParaRPr lang="en-GB" sz="1600" smtClean="0"/>
          </a:p>
          <a:p>
            <a:pPr lvl="1"/>
            <a:endParaRPr lang="en-GB" sz="1600" smtClean="0"/>
          </a:p>
          <a:p>
            <a:endParaRPr lang="en-GB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792163"/>
          </a:xfrm>
        </p:spPr>
        <p:txBody>
          <a:bodyPr/>
          <a:lstStyle/>
          <a:p>
            <a:r>
              <a:rPr lang="en-GB" smtClean="0">
                <a:solidFill>
                  <a:srgbClr val="FF0000"/>
                </a:solidFill>
              </a:rPr>
              <a:t>01/04/2010</a:t>
            </a:r>
          </a:p>
        </p:txBody>
      </p:sp>
      <p:sp>
        <p:nvSpPr>
          <p:cNvPr id="8194" name="Text Placeholder 3"/>
          <p:cNvSpPr>
            <a:spLocks noGrp="1"/>
          </p:cNvSpPr>
          <p:nvPr>
            <p:ph type="body" sz="half" idx="10"/>
          </p:nvPr>
        </p:nvSpPr>
        <p:spPr>
          <a:xfrm>
            <a:off x="0" y="914400"/>
            <a:ext cx="4724400" cy="5334000"/>
          </a:xfrm>
        </p:spPr>
        <p:txBody>
          <a:bodyPr/>
          <a:lstStyle/>
          <a:p>
            <a:r>
              <a:rPr lang="en-GB" sz="2000" smtClean="0"/>
              <a:t>Start of the studies delayed due to trip of RQD.A12 at 08:43 at the end of pre-cycling </a:t>
            </a:r>
            <a:r>
              <a:rPr lang="en-GB" sz="2000" smtClean="0">
                <a:sym typeface="Wingdings" pitchFamily="2" charset="2"/>
              </a:rPr>
              <a:t> nQPS triggered but no signal observed above threshold.</a:t>
            </a:r>
          </a:p>
          <a:p>
            <a:endParaRPr lang="en-GB" sz="2000" smtClean="0"/>
          </a:p>
          <a:p>
            <a:r>
              <a:rPr lang="en-GB" sz="2000" smtClean="0"/>
              <a:t>Injection started at ~12:00 for RF capture optimization. Due to the low longitudinal emittance delivered by the SPS the capture voltage could be decreased from 8 to 5 MV at injection</a:t>
            </a:r>
          </a:p>
          <a:p>
            <a:endParaRPr lang="en-GB" sz="2000" smtClean="0"/>
          </a:p>
          <a:p>
            <a:r>
              <a:rPr lang="en-GB" sz="2000" smtClean="0"/>
              <a:t>Trim to new values implemented in the sequencer</a:t>
            </a:r>
            <a:endParaRPr lang="en-GB" sz="1600" smtClean="0"/>
          </a:p>
          <a:p>
            <a:pPr lvl="1">
              <a:buFont typeface="Arial" charset="0"/>
              <a:buNone/>
            </a:pPr>
            <a:endParaRPr lang="en-GB" sz="1600" smtClean="0"/>
          </a:p>
          <a:p>
            <a:pPr lvl="1">
              <a:buFont typeface="Arial" charset="0"/>
              <a:buNone/>
            </a:pPr>
            <a:endParaRPr lang="en-GB" sz="1600" smtClean="0"/>
          </a:p>
          <a:p>
            <a:pPr lvl="1"/>
            <a:endParaRPr lang="en-GB" sz="1600" smtClean="0"/>
          </a:p>
          <a:p>
            <a:pPr lvl="1"/>
            <a:endParaRPr lang="en-GB" sz="1600" smtClean="0"/>
          </a:p>
          <a:p>
            <a:endParaRPr lang="en-GB" sz="2000" smtClean="0"/>
          </a:p>
        </p:txBody>
      </p:sp>
      <p:pic>
        <p:nvPicPr>
          <p:cNvPr id="8195" name="Picture 2" descr="http://cs-ccr-www3.cern.ch/vistar_capture/lhc3.png?0.358507825131946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0668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792163"/>
          </a:xfrm>
        </p:spPr>
        <p:txBody>
          <a:bodyPr/>
          <a:lstStyle/>
          <a:p>
            <a:r>
              <a:rPr lang="en-GB" smtClean="0">
                <a:solidFill>
                  <a:srgbClr val="FF0000"/>
                </a:solidFill>
              </a:rPr>
              <a:t>01/04/2010</a:t>
            </a:r>
          </a:p>
        </p:txBody>
      </p:sp>
      <p:sp>
        <p:nvSpPr>
          <p:cNvPr id="9218" name="Text Placeholder 3"/>
          <p:cNvSpPr>
            <a:spLocks noGrp="1"/>
          </p:cNvSpPr>
          <p:nvPr>
            <p:ph type="body" sz="half" idx="10"/>
          </p:nvPr>
        </p:nvSpPr>
        <p:spPr>
          <a:xfrm>
            <a:off x="0" y="914400"/>
            <a:ext cx="8839200" cy="5334000"/>
          </a:xfrm>
        </p:spPr>
        <p:txBody>
          <a:bodyPr/>
          <a:lstStyle/>
          <a:p>
            <a:r>
              <a:rPr lang="en-GB" sz="2000" smtClean="0"/>
              <a:t>Preliminary tests of the chromaticity measurement by RF frequency modulation</a:t>
            </a:r>
            <a:endParaRPr lang="en-GB" sz="1600" smtClean="0"/>
          </a:p>
          <a:p>
            <a:pPr lvl="1"/>
            <a:endParaRPr lang="en-GB" sz="1600" smtClean="0"/>
          </a:p>
          <a:p>
            <a:endParaRPr lang="en-GB" sz="2000" smtClean="0"/>
          </a:p>
        </p:txBody>
      </p:sp>
      <p:pic>
        <p:nvPicPr>
          <p:cNvPr id="9219" name="Picture 2" descr="http://elogbook.cern.ch/eLogbook/attach_reader?attach_id=10685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3959225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http://elogbook.cern.ch/eLogbook/attach_reader?attach_id=10685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09800"/>
            <a:ext cx="39941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792163"/>
          </a:xfrm>
        </p:spPr>
        <p:txBody>
          <a:bodyPr/>
          <a:lstStyle/>
          <a:p>
            <a:r>
              <a:rPr lang="en-GB" smtClean="0">
                <a:solidFill>
                  <a:srgbClr val="FF0000"/>
                </a:solidFill>
              </a:rPr>
              <a:t>01/04/2010</a:t>
            </a:r>
          </a:p>
        </p:txBody>
      </p:sp>
      <p:sp>
        <p:nvSpPr>
          <p:cNvPr id="10242" name="Text Placeholder 3"/>
          <p:cNvSpPr>
            <a:spLocks noGrp="1"/>
          </p:cNvSpPr>
          <p:nvPr>
            <p:ph type="body" sz="half" idx="10"/>
          </p:nvPr>
        </p:nvSpPr>
        <p:spPr>
          <a:xfrm>
            <a:off x="0" y="914400"/>
            <a:ext cx="4648200" cy="2590800"/>
          </a:xfrm>
        </p:spPr>
        <p:txBody>
          <a:bodyPr/>
          <a:lstStyle/>
          <a:p>
            <a:r>
              <a:rPr lang="en-GB" sz="2000" smtClean="0"/>
              <a:t>Smooth ramp in preparation of squeeze test</a:t>
            </a:r>
          </a:p>
          <a:p>
            <a:r>
              <a:rPr lang="en-GB" sz="2000" smtClean="0"/>
              <a:t>15:00 Beam lost at flat-top due to bad manipulation with the sequencer</a:t>
            </a:r>
          </a:p>
          <a:p>
            <a:r>
              <a:rPr lang="en-GB" sz="2000" smtClean="0"/>
              <a:t>Finally ready to start the squeeze at 18:30</a:t>
            </a:r>
          </a:p>
          <a:p>
            <a:r>
              <a:rPr lang="en-GB" sz="2000" smtClean="0"/>
              <a:t>No losses during the squeeze (except to over enthusiastic use of AC dipole) </a:t>
            </a:r>
          </a:p>
          <a:p>
            <a:endParaRPr lang="en-GB" sz="1600" smtClean="0"/>
          </a:p>
          <a:p>
            <a:pPr lvl="1"/>
            <a:endParaRPr lang="en-GB" sz="1600" smtClean="0"/>
          </a:p>
          <a:p>
            <a:endParaRPr lang="en-GB" sz="2000" smtClean="0"/>
          </a:p>
        </p:txBody>
      </p:sp>
      <p:pic>
        <p:nvPicPr>
          <p:cNvPr id="10243" name="Picture 2" descr="http://cs-ccr-www3.cern.ch/vistar_capture/lhc3.png?0.358507825131946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9144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792163"/>
          </a:xfrm>
        </p:spPr>
        <p:txBody>
          <a:bodyPr/>
          <a:lstStyle/>
          <a:p>
            <a:r>
              <a:rPr lang="en-GB" smtClean="0">
                <a:solidFill>
                  <a:srgbClr val="FF0000"/>
                </a:solidFill>
              </a:rPr>
              <a:t>01/04/2010</a:t>
            </a:r>
          </a:p>
        </p:txBody>
      </p:sp>
      <p:sp>
        <p:nvSpPr>
          <p:cNvPr id="11266" name="Text Placeholder 3"/>
          <p:cNvSpPr>
            <a:spLocks noGrp="1"/>
          </p:cNvSpPr>
          <p:nvPr>
            <p:ph type="body" sz="half" idx="10"/>
          </p:nvPr>
        </p:nvSpPr>
        <p:spPr>
          <a:xfrm>
            <a:off x="0" y="914400"/>
            <a:ext cx="4648200" cy="2590800"/>
          </a:xfrm>
        </p:spPr>
        <p:txBody>
          <a:bodyPr/>
          <a:lstStyle/>
          <a:p>
            <a:r>
              <a:rPr lang="en-GB" sz="2000" smtClean="0">
                <a:latin typeface="Symbol" pitchFamily="18" charset="2"/>
              </a:rPr>
              <a:t>b</a:t>
            </a:r>
            <a:r>
              <a:rPr lang="en-GB" sz="2000" smtClean="0"/>
              <a:t>* = 9 m</a:t>
            </a:r>
          </a:p>
          <a:p>
            <a:r>
              <a:rPr lang="en-GB" sz="2000" smtClean="0"/>
              <a:t>Tune and chromaticity OK</a:t>
            </a:r>
          </a:p>
          <a:p>
            <a:endParaRPr lang="en-GB" sz="2000" smtClean="0"/>
          </a:p>
          <a:p>
            <a:endParaRPr lang="en-GB" sz="1600" smtClean="0"/>
          </a:p>
          <a:p>
            <a:pPr lvl="1"/>
            <a:endParaRPr lang="en-GB" sz="1600" smtClean="0"/>
          </a:p>
          <a:p>
            <a:endParaRPr lang="en-GB" sz="2000" smtClean="0"/>
          </a:p>
        </p:txBody>
      </p:sp>
      <p:pic>
        <p:nvPicPr>
          <p:cNvPr id="11267" name="Picture 2" descr="http://elogbook.cern.ch/eLogbook/attach_reader?attach_id=10686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914400"/>
            <a:ext cx="571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http://elogbook.cern.ch/eLogbook/attach_reader?attach_id=10686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3288" y="3352800"/>
            <a:ext cx="57007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792163"/>
          </a:xfrm>
        </p:spPr>
        <p:txBody>
          <a:bodyPr/>
          <a:lstStyle/>
          <a:p>
            <a:r>
              <a:rPr lang="en-GB" smtClean="0">
                <a:solidFill>
                  <a:srgbClr val="FF0000"/>
                </a:solidFill>
              </a:rPr>
              <a:t>01/04/2010</a:t>
            </a:r>
          </a:p>
        </p:txBody>
      </p:sp>
      <p:sp>
        <p:nvSpPr>
          <p:cNvPr id="12290" name="Text Placeholder 3"/>
          <p:cNvSpPr>
            <a:spLocks noGrp="1"/>
          </p:cNvSpPr>
          <p:nvPr>
            <p:ph type="body" sz="half" idx="10"/>
          </p:nvPr>
        </p:nvSpPr>
        <p:spPr>
          <a:xfrm>
            <a:off x="0" y="914400"/>
            <a:ext cx="8915400" cy="2590800"/>
          </a:xfrm>
        </p:spPr>
        <p:txBody>
          <a:bodyPr/>
          <a:lstStyle/>
          <a:p>
            <a:r>
              <a:rPr lang="en-GB" sz="2000" smtClean="0">
                <a:latin typeface="Symbol" pitchFamily="18" charset="2"/>
              </a:rPr>
              <a:t>b</a:t>
            </a:r>
            <a:r>
              <a:rPr lang="en-GB" sz="2000" smtClean="0"/>
              <a:t>* = 9 m </a:t>
            </a:r>
          </a:p>
          <a:p>
            <a:r>
              <a:rPr lang="en-GB" sz="2000" smtClean="0"/>
              <a:t>Beta beating measurement</a:t>
            </a:r>
            <a:endParaRPr lang="en-GB" sz="800" smtClean="0"/>
          </a:p>
          <a:p>
            <a:endParaRPr lang="en-GB" sz="2000" smtClean="0"/>
          </a:p>
          <a:p>
            <a:r>
              <a:rPr lang="en-GB" sz="2000" smtClean="0"/>
              <a:t>                                          Beam 2</a:t>
            </a:r>
          </a:p>
          <a:p>
            <a:endParaRPr lang="en-GB" sz="2000" smtClean="0"/>
          </a:p>
          <a:p>
            <a:endParaRPr lang="en-GB" sz="2000" smtClean="0"/>
          </a:p>
          <a:p>
            <a:endParaRPr lang="en-GB" sz="2000" smtClean="0"/>
          </a:p>
          <a:p>
            <a:endParaRPr lang="en-GB" sz="2000" smtClean="0"/>
          </a:p>
          <a:p>
            <a:endParaRPr lang="en-GB" sz="2000" smtClean="0"/>
          </a:p>
          <a:p>
            <a:endParaRPr lang="en-GB" sz="2000" smtClean="0"/>
          </a:p>
          <a:p>
            <a:endParaRPr lang="en-GB" sz="2000" smtClean="0"/>
          </a:p>
          <a:p>
            <a:endParaRPr lang="en-GB" sz="2000" smtClean="0"/>
          </a:p>
          <a:p>
            <a:pPr>
              <a:buFont typeface="Arial" charset="0"/>
              <a:buNone/>
            </a:pPr>
            <a:endParaRPr lang="en-GB" sz="2000" smtClean="0"/>
          </a:p>
          <a:p>
            <a:pPr>
              <a:buFont typeface="Arial" charset="0"/>
              <a:buNone/>
            </a:pPr>
            <a:endParaRPr lang="en-GB" sz="2000" smtClean="0"/>
          </a:p>
          <a:p>
            <a:r>
              <a:rPr lang="en-GB" sz="2000" smtClean="0"/>
              <a:t>Beam 1 (lost 80 % of the beam during AC dipole excitation) 		</a:t>
            </a:r>
            <a:endParaRPr lang="en-GB" sz="1600" smtClean="0"/>
          </a:p>
          <a:p>
            <a:pPr lvl="1"/>
            <a:endParaRPr lang="en-GB" sz="1600" smtClean="0"/>
          </a:p>
          <a:p>
            <a:endParaRPr lang="en-GB" sz="2000" smtClean="0"/>
          </a:p>
        </p:txBody>
      </p:sp>
      <p:pic>
        <p:nvPicPr>
          <p:cNvPr id="12291" name="Picture 6" descr="http://elogbook.cern.ch/eLogbook/attach_reader?attach_id=10686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4600"/>
            <a:ext cx="4830763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8" descr="http://elogbook.cern.ch/eLogbook/attach_reader?attach_id=10686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914400"/>
            <a:ext cx="4800600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792163"/>
          </a:xfrm>
        </p:spPr>
        <p:txBody>
          <a:bodyPr/>
          <a:lstStyle/>
          <a:p>
            <a:r>
              <a:rPr lang="en-GB" smtClean="0">
                <a:solidFill>
                  <a:srgbClr val="FF0000"/>
                </a:solidFill>
              </a:rPr>
              <a:t>01/04/2010</a:t>
            </a:r>
          </a:p>
        </p:txBody>
      </p:sp>
      <p:sp>
        <p:nvSpPr>
          <p:cNvPr id="13314" name="Text Placeholder 3"/>
          <p:cNvSpPr>
            <a:spLocks noGrp="1"/>
          </p:cNvSpPr>
          <p:nvPr>
            <p:ph type="body" sz="half" idx="10"/>
          </p:nvPr>
        </p:nvSpPr>
        <p:spPr>
          <a:xfrm>
            <a:off x="0" y="914400"/>
            <a:ext cx="4648200" cy="2590800"/>
          </a:xfrm>
        </p:spPr>
        <p:txBody>
          <a:bodyPr/>
          <a:lstStyle/>
          <a:p>
            <a:r>
              <a:rPr lang="en-GB" sz="2000" smtClean="0">
                <a:latin typeface="Symbol" pitchFamily="18" charset="2"/>
              </a:rPr>
              <a:t>b</a:t>
            </a:r>
            <a:r>
              <a:rPr lang="en-GB" sz="2000" smtClean="0"/>
              <a:t>* = 7 m</a:t>
            </a:r>
          </a:p>
          <a:p>
            <a:r>
              <a:rPr lang="en-GB" sz="2000" smtClean="0"/>
              <a:t>Tune and chromaticity OK</a:t>
            </a:r>
          </a:p>
          <a:p>
            <a:endParaRPr lang="en-GB" sz="2000" smtClean="0"/>
          </a:p>
          <a:p>
            <a:endParaRPr lang="en-GB" sz="1600" smtClean="0"/>
          </a:p>
          <a:p>
            <a:pPr lvl="1"/>
            <a:endParaRPr lang="en-GB" sz="1600" smtClean="0"/>
          </a:p>
          <a:p>
            <a:endParaRPr lang="en-GB" sz="2000" smtClean="0"/>
          </a:p>
        </p:txBody>
      </p:sp>
      <p:pic>
        <p:nvPicPr>
          <p:cNvPr id="13315" name="Picture 2" descr="http://elogbook.cern.ch/eLogbook/attach_reader?attach_id=10686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914400"/>
            <a:ext cx="563880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http://elogbook.cern.ch/eLogbook/attach_reader?attach_id=10686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200400"/>
            <a:ext cx="555625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792163"/>
          </a:xfrm>
        </p:spPr>
        <p:txBody>
          <a:bodyPr/>
          <a:lstStyle/>
          <a:p>
            <a:r>
              <a:rPr lang="en-GB" smtClean="0">
                <a:solidFill>
                  <a:srgbClr val="FF0000"/>
                </a:solidFill>
              </a:rPr>
              <a:t>01/04/2010</a:t>
            </a:r>
          </a:p>
        </p:txBody>
      </p:sp>
      <p:sp>
        <p:nvSpPr>
          <p:cNvPr id="14338" name="Text Placeholder 3"/>
          <p:cNvSpPr>
            <a:spLocks noGrp="1"/>
          </p:cNvSpPr>
          <p:nvPr>
            <p:ph type="body" sz="half" idx="10"/>
          </p:nvPr>
        </p:nvSpPr>
        <p:spPr>
          <a:xfrm>
            <a:off x="0" y="914400"/>
            <a:ext cx="4648200" cy="2590800"/>
          </a:xfrm>
        </p:spPr>
        <p:txBody>
          <a:bodyPr/>
          <a:lstStyle/>
          <a:p>
            <a:r>
              <a:rPr lang="en-GB" sz="2000" smtClean="0">
                <a:latin typeface="Symbol" pitchFamily="18" charset="2"/>
              </a:rPr>
              <a:t>b</a:t>
            </a:r>
            <a:r>
              <a:rPr lang="en-GB" sz="2000" smtClean="0"/>
              <a:t>* = 7 m</a:t>
            </a:r>
          </a:p>
          <a:p>
            <a:r>
              <a:rPr lang="en-GB" sz="2000" smtClean="0"/>
              <a:t>Beam 2</a:t>
            </a:r>
          </a:p>
          <a:p>
            <a:endParaRPr lang="en-GB" sz="2000" smtClean="0"/>
          </a:p>
          <a:p>
            <a:endParaRPr lang="en-GB" sz="1600" smtClean="0"/>
          </a:p>
          <a:p>
            <a:pPr lvl="1"/>
            <a:endParaRPr lang="en-GB" sz="1600" smtClean="0"/>
          </a:p>
          <a:p>
            <a:endParaRPr lang="en-GB" sz="2000" smtClean="0"/>
          </a:p>
        </p:txBody>
      </p:sp>
      <p:pic>
        <p:nvPicPr>
          <p:cNvPr id="14339" name="Picture 8" descr="http://elogbook.cern.ch/eLogbook/attach_reader?attach_id=10686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55725"/>
            <a:ext cx="67818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792163"/>
          </a:xfrm>
        </p:spPr>
        <p:txBody>
          <a:bodyPr/>
          <a:lstStyle/>
          <a:p>
            <a:r>
              <a:rPr lang="en-GB" smtClean="0">
                <a:solidFill>
                  <a:srgbClr val="FF0000"/>
                </a:solidFill>
              </a:rPr>
              <a:t>01/04/2010</a:t>
            </a:r>
          </a:p>
        </p:txBody>
      </p:sp>
      <p:sp>
        <p:nvSpPr>
          <p:cNvPr id="15362" name="Text Placeholder 3"/>
          <p:cNvSpPr>
            <a:spLocks noGrp="1"/>
          </p:cNvSpPr>
          <p:nvPr>
            <p:ph type="body" sz="half" idx="10"/>
          </p:nvPr>
        </p:nvSpPr>
        <p:spPr>
          <a:xfrm>
            <a:off x="0" y="914400"/>
            <a:ext cx="8915400" cy="2590800"/>
          </a:xfrm>
        </p:spPr>
        <p:txBody>
          <a:bodyPr/>
          <a:lstStyle/>
          <a:p>
            <a:r>
              <a:rPr lang="en-GB" sz="2000" smtClean="0">
                <a:latin typeface="Symbol" pitchFamily="18" charset="2"/>
              </a:rPr>
              <a:t>b</a:t>
            </a:r>
            <a:r>
              <a:rPr lang="en-GB" sz="2000" smtClean="0"/>
              <a:t>* = 5 m - Tune and chromaticity OK. Coupling increases to ~0.01</a:t>
            </a:r>
          </a:p>
          <a:p>
            <a:endParaRPr lang="en-GB" sz="2000" smtClean="0"/>
          </a:p>
          <a:p>
            <a:endParaRPr lang="en-GB" sz="1600" smtClean="0"/>
          </a:p>
          <a:p>
            <a:pPr lvl="1"/>
            <a:endParaRPr lang="en-GB" sz="1600" smtClean="0"/>
          </a:p>
          <a:p>
            <a:endParaRPr lang="en-GB" sz="2000" smtClean="0"/>
          </a:p>
        </p:txBody>
      </p:sp>
      <p:pic>
        <p:nvPicPr>
          <p:cNvPr id="15363" name="Picture 2" descr="http://elogbook.cern.ch/eLogbook/attach_reader?attach_id=10686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710565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elogbook.cern.ch/eLogbook/attach_reader?attach_id=10686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992563"/>
            <a:ext cx="7145338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13355</TotalTime>
  <Words>329</Words>
  <Application>Microsoft Office PowerPoint</Application>
  <PresentationFormat>On-screen Show (4:3)</PresentationFormat>
  <Paragraphs>100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LHCpresentations</vt:lpstr>
      <vt:lpstr>01/04/2010</vt:lpstr>
      <vt:lpstr>01/04/2010</vt:lpstr>
      <vt:lpstr>01/04/2010</vt:lpstr>
      <vt:lpstr>01/04/2010</vt:lpstr>
      <vt:lpstr>01/04/2010</vt:lpstr>
      <vt:lpstr>01/04/2010</vt:lpstr>
      <vt:lpstr>01/04/2010</vt:lpstr>
      <vt:lpstr>01/04/2010</vt:lpstr>
      <vt:lpstr>01/04/2010</vt:lpstr>
      <vt:lpstr>01/04/2010</vt:lpstr>
      <vt:lpstr>01/04/2010</vt:lpstr>
      <vt:lpstr>01/04/2010</vt:lpstr>
      <vt:lpstr>01/04/2010</vt:lpstr>
      <vt:lpstr>01/04/2010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Gianluigi ARDUINI</cp:lastModifiedBy>
  <cp:revision>1216</cp:revision>
  <dcterms:created xsi:type="dcterms:W3CDTF">2008-03-03T12:45:36Z</dcterms:created>
  <dcterms:modified xsi:type="dcterms:W3CDTF">2010-04-02T11:12:07Z</dcterms:modified>
</cp:coreProperties>
</file>