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598" r:id="rId2"/>
    <p:sldId id="605" r:id="rId3"/>
    <p:sldId id="607" r:id="rId4"/>
    <p:sldId id="608" r:id="rId5"/>
    <p:sldId id="609" r:id="rId6"/>
    <p:sldId id="606" r:id="rId7"/>
    <p:sldId id="610" r:id="rId8"/>
    <p:sldId id="618" r:id="rId9"/>
    <p:sldId id="611" r:id="rId10"/>
    <p:sldId id="612" r:id="rId11"/>
    <p:sldId id="617" r:id="rId12"/>
    <p:sldId id="619" r:id="rId13"/>
    <p:sldId id="615" r:id="rId14"/>
    <p:sldId id="616" r:id="rId15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70" autoAdjust="0"/>
  </p:normalViewPr>
  <p:slideViewPr>
    <p:cSldViewPr>
      <p:cViewPr varScale="1">
        <p:scale>
          <a:sx n="104" d="100"/>
          <a:sy n="104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6311"/>
            <a:ext cx="5608975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648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A25DC-1193-4E46-9A17-064F29FF6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09/06/2009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Beam Commissioning Meeting - GA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D83B0D8-068C-49E1-8D9A-F60BC7C3F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15400" cy="5562600"/>
          </a:xfrm>
        </p:spPr>
        <p:txBody>
          <a:bodyPr/>
          <a:lstStyle/>
          <a:p>
            <a:r>
              <a:rPr lang="en-US" sz="2400" dirty="0" smtClean="0"/>
              <a:t>Difficult day… but at the end stable beams</a:t>
            </a:r>
          </a:p>
        </p:txBody>
      </p:sp>
      <p:pic>
        <p:nvPicPr>
          <p:cNvPr id="5122" name="Picture 2" descr="http://cs-ccr-www3.cern.ch/vistar_capture/lhc3.png?0.0287720357764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961082" cy="522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	</a:t>
            </a:r>
          </a:p>
        </p:txBody>
      </p:sp>
      <p:pic>
        <p:nvPicPr>
          <p:cNvPr id="18434" name="Picture 2" descr="http://elogbook.cern.ch/eLogbook/attach_reader?attach_id=1068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308855" cy="2777194"/>
          </a:xfrm>
          <a:prstGeom prst="rect">
            <a:avLst/>
          </a:prstGeom>
          <a:noFill/>
        </p:spPr>
      </p:pic>
      <p:pic>
        <p:nvPicPr>
          <p:cNvPr id="18436" name="Picture 4" descr="http://elogbook.cern.ch/eLogbook/attach_reader?attach_id=10683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375025" cy="2832731"/>
          </a:xfrm>
          <a:prstGeom prst="rect">
            <a:avLst/>
          </a:prstGeom>
          <a:noFill/>
        </p:spPr>
      </p:pic>
      <p:pic>
        <p:nvPicPr>
          <p:cNvPr id="18438" name="Picture 6" descr="http://elogbook.cern.ch/eLogbook/attach_reader?attach_id=1068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3352800" cy="2814077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505200" y="1042600"/>
            <a:ext cx="1752600" cy="27699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Separation 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0" name="Picture 8" descr="http://elogbook.cern.ch/eLogbook/attach_reader?attach_id=10683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352800" cy="2814078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29000" y="3733800"/>
            <a:ext cx="1752600" cy="27699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Collision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01/04/2010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Monitoring for most of the night. Some interesting features observed:</a:t>
            </a:r>
          </a:p>
        </p:txBody>
      </p:sp>
      <p:pic>
        <p:nvPicPr>
          <p:cNvPr id="1026" name="Picture 2" descr="http://elogbook.cern.ch/eLogbook/attach_reader?attach_id=1068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810000" cy="3048000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068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494" y="1371601"/>
            <a:ext cx="3761106" cy="3048000"/>
          </a:xfrm>
          <a:prstGeom prst="rect">
            <a:avLst/>
          </a:prstGeom>
          <a:noFill/>
        </p:spPr>
      </p:pic>
      <p:pic>
        <p:nvPicPr>
          <p:cNvPr id="1030" name="Picture 6" descr="http://elogbook.cern.ch/eLogbook/attach_reader?attach_id=1068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19600"/>
            <a:ext cx="6096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01/04/2010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Very good lifetime but still beam 2 is suffering </a:t>
            </a:r>
            <a:r>
              <a:rPr lang="en-GB" sz="2000" dirty="0" smtClean="0"/>
              <a:t>more</a:t>
            </a:r>
            <a:r>
              <a:rPr lang="en-GB" sz="2000" dirty="0" smtClean="0"/>
              <a:t>	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Nice coast: terminated by RQF.A12 trip: reason for the moment </a:t>
            </a:r>
            <a:r>
              <a:rPr lang="en-GB" sz="2000" dirty="0" err="1" smtClean="0"/>
              <a:t>unkonwn</a:t>
            </a:r>
            <a:endParaRPr lang="en-GB" sz="2000" dirty="0" smtClean="0"/>
          </a:p>
        </p:txBody>
      </p:sp>
      <p:pic>
        <p:nvPicPr>
          <p:cNvPr id="20482" name="Picture 2" descr="http://cs-ccr-www3.cern.ch/vistar_capture/lhc3.png?0.391072543356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90700"/>
            <a:ext cx="67564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01</a:t>
            </a:r>
            <a:r>
              <a:rPr lang="en-GB" dirty="0" smtClean="0">
                <a:solidFill>
                  <a:srgbClr val="FF0000"/>
                </a:solidFill>
              </a:rPr>
              <a:t>/04/2010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r>
              <a:rPr lang="en-GB" sz="2000" dirty="0" smtClean="0"/>
              <a:t>Program of the day</a:t>
            </a:r>
            <a:r>
              <a:rPr lang="en-GB" sz="2000" dirty="0" smtClean="0"/>
              <a:t>:</a:t>
            </a:r>
            <a:endParaRPr lang="en-GB" sz="1600" dirty="0" smtClean="0"/>
          </a:p>
          <a:p>
            <a:pPr lvl="1"/>
            <a:r>
              <a:rPr lang="en-GB" sz="1600" dirty="0" smtClean="0"/>
              <a:t>09:00 </a:t>
            </a:r>
            <a:r>
              <a:rPr lang="en-GB" sz="1600" dirty="0" smtClean="0"/>
              <a:t>Injection and capture voltage optimization to minimize </a:t>
            </a:r>
            <a:r>
              <a:rPr lang="en-GB" sz="1600" dirty="0" smtClean="0"/>
              <a:t>blow-up</a:t>
            </a:r>
            <a:endParaRPr lang="en-GB" sz="1600" dirty="0" smtClean="0"/>
          </a:p>
          <a:p>
            <a:pPr lvl="1"/>
            <a:r>
              <a:rPr lang="en-GB" sz="1600" dirty="0" smtClean="0"/>
              <a:t>11:00 Ramp and squeeze test (down to 7 m and possibly to 5 m) with optics measurements</a:t>
            </a:r>
          </a:p>
          <a:p>
            <a:pPr lvl="1"/>
            <a:r>
              <a:rPr lang="en-GB" sz="1600" dirty="0" smtClean="0"/>
              <a:t>Evening: pre-cycle and fill for physics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Friday:</a:t>
            </a:r>
          </a:p>
          <a:p>
            <a:pPr lvl="1"/>
            <a:r>
              <a:rPr lang="en-GB" sz="1600" dirty="0" smtClean="0"/>
              <a:t>07:00 </a:t>
            </a:r>
            <a:r>
              <a:rPr lang="en-GB" sz="1600" dirty="0" smtClean="0"/>
              <a:t>Programmed dump </a:t>
            </a:r>
            <a:r>
              <a:rPr lang="en-GB" sz="1600" dirty="0" smtClean="0"/>
              <a:t>(hopefully)</a:t>
            </a:r>
            <a:endParaRPr lang="en-GB" sz="1600" dirty="0" smtClean="0"/>
          </a:p>
          <a:p>
            <a:pPr lvl="1"/>
            <a:r>
              <a:rPr lang="en-GB" sz="1600" dirty="0" smtClean="0"/>
              <a:t>09:30: Tune feedback and chromaticity measurement during the ramp</a:t>
            </a:r>
          </a:p>
          <a:p>
            <a:pPr lvl="1"/>
            <a:r>
              <a:rPr lang="en-GB" sz="1600" dirty="0" smtClean="0"/>
              <a:t>14:00: Investigation on lifetime at low energy (Non-linear chromaticity measurement, hump investigations: tune scan and dependence on RF parameters)</a:t>
            </a:r>
          </a:p>
          <a:p>
            <a:pPr lvl="1"/>
            <a:r>
              <a:rPr lang="en-GB" sz="1600" dirty="0" smtClean="0"/>
              <a:t>Evening: pre-cycle and fill for physics</a:t>
            </a:r>
          </a:p>
          <a:p>
            <a:pPr lvl="1">
              <a:buNone/>
            </a:pPr>
            <a:endParaRPr lang="en-GB" sz="1600" dirty="0" smtClean="0"/>
          </a:p>
          <a:p>
            <a:pPr lvl="1"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r>
              <a:rPr lang="en-GB" sz="2000" dirty="0" smtClean="0"/>
              <a:t>Saturday to Monday:</a:t>
            </a:r>
          </a:p>
          <a:p>
            <a:pPr lvl="1"/>
            <a:r>
              <a:rPr lang="en-GB" sz="1600" dirty="0" smtClean="0"/>
              <a:t>2 fills/day with an end of fill or beginning of fill study (2-3 hours)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Beginning/End of fill study list in work</a:t>
            </a:r>
          </a:p>
          <a:p>
            <a:pPr lvl="1"/>
            <a:r>
              <a:rPr lang="en-GB" sz="1600" dirty="0" smtClean="0"/>
              <a:t>Working point in collision</a:t>
            </a:r>
          </a:p>
          <a:p>
            <a:pPr lvl="1"/>
            <a:r>
              <a:rPr lang="en-GB" sz="1600" dirty="0" smtClean="0"/>
              <a:t>Machine protection tests</a:t>
            </a:r>
          </a:p>
          <a:p>
            <a:pPr lvl="1"/>
            <a:r>
              <a:rPr lang="en-GB" sz="1600" dirty="0" smtClean="0"/>
              <a:t>Non-linear chromaticity measurement at flat-top</a:t>
            </a:r>
          </a:p>
          <a:p>
            <a:pPr lvl="1"/>
            <a:r>
              <a:rPr lang="en-GB" sz="1600" dirty="0" smtClean="0"/>
              <a:t>b3 correction checks</a:t>
            </a:r>
          </a:p>
          <a:p>
            <a:pPr lvl="1"/>
            <a:endParaRPr lang="en-GB" sz="1600" dirty="0" smtClean="0"/>
          </a:p>
          <a:p>
            <a:pPr lvl="1"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4495800" cy="5562600"/>
          </a:xfrm>
        </p:spPr>
        <p:txBody>
          <a:bodyPr/>
          <a:lstStyle/>
          <a:p>
            <a:r>
              <a:rPr lang="en-GB" sz="2000" dirty="0" smtClean="0"/>
              <a:t>The problems encountered overnight and the first ramp seem to be related to incorrect settings for the tune feedback (peak finder window)</a:t>
            </a:r>
          </a:p>
          <a:p>
            <a:r>
              <a:rPr lang="en-US" sz="2000" dirty="0" smtClean="0"/>
              <a:t>Noticed possible correlation between reduction of the lifetime and increase of RF voltage from 8 to 12 MV before starting the ramp </a:t>
            </a:r>
            <a:r>
              <a:rPr lang="en-US" sz="2000" dirty="0" smtClean="0">
                <a:sym typeface="Wingdings" pitchFamily="2" charset="2"/>
              </a:rPr>
              <a:t> to be confirmed</a:t>
            </a:r>
          </a:p>
          <a:p>
            <a:r>
              <a:rPr lang="en-US" sz="2000" dirty="0" smtClean="0">
                <a:sym typeface="Wingdings" pitchFamily="2" charset="2"/>
              </a:rPr>
              <a:t>For the time being we skip the increase in voltage before starting the ramp and we keep the voltage flat to 8 MV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US" sz="2400" dirty="0" smtClean="0"/>
          </a:p>
        </p:txBody>
      </p:sp>
      <p:pic>
        <p:nvPicPr>
          <p:cNvPr id="5" name="Picture 2" descr="http://cs-ccr-www3.cern.ch/vistar_capture/lhc3.png?0.0287720357764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4495800" cy="5562600"/>
          </a:xfrm>
        </p:spPr>
        <p:txBody>
          <a:bodyPr/>
          <a:lstStyle/>
          <a:p>
            <a:r>
              <a:rPr lang="en-GB" sz="2000" dirty="0" smtClean="0"/>
              <a:t>One successful ramp at the beginning of the afternoon lost at flat-top during chromaticity measurement:</a:t>
            </a:r>
          </a:p>
          <a:p>
            <a:pPr lvl="1"/>
            <a:r>
              <a:rPr lang="en-GB" sz="1600" dirty="0" smtClean="0"/>
              <a:t>the tune feedback switched ON after being switched OFF and corrected the fast tune change induced by the energy trim during the chromaticity scan </a:t>
            </a:r>
            <a:r>
              <a:rPr lang="en-GB" sz="1600" dirty="0" smtClean="0">
                <a:sym typeface="Wingdings" pitchFamily="2" charset="2"/>
              </a:rPr>
              <a:t> QPS tripped some RQT circuits</a:t>
            </a:r>
            <a:r>
              <a:rPr lang="en-GB" sz="1600" dirty="0" smtClean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endParaRPr lang="en-GB" sz="2000" dirty="0" smtClean="0"/>
          </a:p>
          <a:p>
            <a:endParaRPr lang="en-US" sz="2400" dirty="0" smtClean="0"/>
          </a:p>
        </p:txBody>
      </p:sp>
      <p:pic>
        <p:nvPicPr>
          <p:cNvPr id="5" name="Picture 2" descr="http://cs-ccr-www3.cern.ch/vistar_capture/lhc3.png?0.0287720357764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572000" cy="3429000"/>
          </a:xfrm>
          <a:prstGeom prst="rect">
            <a:avLst/>
          </a:prstGeom>
          <a:noFill/>
        </p:spPr>
      </p:pic>
      <p:pic>
        <p:nvPicPr>
          <p:cNvPr id="13314" name="Picture 2" descr="http://elogbook.cern.ch/eLogbook/attach_reader?attach_id=1068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944" y="3352800"/>
            <a:ext cx="4725055" cy="350520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72660"/>
            <a:ext cx="4343400" cy="29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839200" cy="5562600"/>
          </a:xfrm>
        </p:spPr>
        <p:txBody>
          <a:bodyPr/>
          <a:lstStyle/>
          <a:p>
            <a:r>
              <a:rPr lang="en-GB" sz="2000" dirty="0" smtClean="0"/>
              <a:t>Actions ongoing to fix the problems with the tune feedback:</a:t>
            </a:r>
            <a:endParaRPr lang="en-GB" sz="2000" dirty="0" smtClean="0"/>
          </a:p>
          <a:p>
            <a:pPr lvl="1"/>
            <a:r>
              <a:rPr lang="en-GB" sz="1600" dirty="0" smtClean="0"/>
              <a:t>Send </a:t>
            </a:r>
            <a:r>
              <a:rPr lang="en-GB" sz="1600" dirty="0" smtClean="0"/>
              <a:t>corrections at a higher rate to the FGC. Ready for testing in a new version of the feedback controller, which will interpolate these changes and send them at 100ms intervals to the FGC. </a:t>
            </a:r>
          </a:p>
          <a:p>
            <a:pPr lvl="1"/>
            <a:r>
              <a:rPr lang="en-GB" sz="1600" dirty="0" smtClean="0"/>
              <a:t>A limitation on the allowed </a:t>
            </a:r>
            <a:r>
              <a:rPr lang="en-GB" sz="1600" dirty="0" err="1" smtClean="0"/>
              <a:t>dV</a:t>
            </a:r>
            <a:r>
              <a:rPr lang="en-GB" sz="1600" dirty="0" smtClean="0"/>
              <a:t>/</a:t>
            </a:r>
            <a:r>
              <a:rPr lang="en-GB" sz="1600" dirty="0" err="1" smtClean="0"/>
              <a:t>dt</a:t>
            </a:r>
            <a:r>
              <a:rPr lang="en-GB" sz="1600" dirty="0" smtClean="0"/>
              <a:t> (d2I/dt2) to be implemented at the FGC level </a:t>
            </a:r>
            <a:r>
              <a:rPr lang="en-GB" sz="1600" dirty="0" smtClean="0">
                <a:sym typeface="Wingdings" pitchFamily="2" charset="2"/>
              </a:rPr>
              <a:t> new FGC version ready to be tested</a:t>
            </a:r>
            <a:endParaRPr lang="en-GB" sz="1600" dirty="0" smtClean="0"/>
          </a:p>
          <a:p>
            <a:pPr lvl="1"/>
            <a:r>
              <a:rPr lang="en-GB" sz="1600" dirty="0" smtClean="0"/>
              <a:t>Raise the QPS detection thresholds to be investigated</a:t>
            </a:r>
            <a:br>
              <a:rPr lang="en-GB" sz="1600" dirty="0" smtClean="0"/>
            </a:br>
            <a:endParaRPr lang="en-GB" sz="1600" dirty="0" smtClean="0"/>
          </a:p>
          <a:p>
            <a:endParaRPr lang="en-GB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4495800" cy="4724400"/>
          </a:xfrm>
        </p:spPr>
        <p:txBody>
          <a:bodyPr/>
          <a:lstStyle/>
          <a:p>
            <a:r>
              <a:rPr lang="en-GB" sz="2000" dirty="0" smtClean="0"/>
              <a:t>After that preparation for an additional ramp: some </a:t>
            </a:r>
            <a:r>
              <a:rPr lang="en-GB" sz="2000" dirty="0" smtClean="0"/>
              <a:t>problems </a:t>
            </a:r>
            <a:r>
              <a:rPr lang="en-GB" sz="2000" dirty="0" smtClean="0"/>
              <a:t>with the positioning of the collimator </a:t>
            </a:r>
            <a:r>
              <a:rPr lang="en-GB" sz="2000" dirty="0" smtClean="0">
                <a:sym typeface="Wingdings" pitchFamily="2" charset="2"/>
              </a:rPr>
              <a:t> operational </a:t>
            </a:r>
            <a:r>
              <a:rPr lang="en-GB" sz="2000" dirty="0" smtClean="0">
                <a:sym typeface="Wingdings" pitchFamily="2" charset="2"/>
              </a:rPr>
              <a:t>procedure not correctly followed</a:t>
            </a:r>
            <a:endParaRPr lang="en-GB" sz="2000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Trims from the feedback </a:t>
            </a:r>
            <a:r>
              <a:rPr lang="en-GB" sz="2000" dirty="0" smtClean="0">
                <a:sym typeface="Wingdings" pitchFamily="2" charset="2"/>
              </a:rPr>
              <a:t>during the previous ramp incorporated (coarse) in </a:t>
            </a:r>
            <a:r>
              <a:rPr lang="en-GB" sz="2000" dirty="0" smtClean="0">
                <a:sym typeface="Wingdings" pitchFamily="2" charset="2"/>
              </a:rPr>
              <a:t>the ramp to reduce the correction introduced by the feedback now limited to ~</a:t>
            </a:r>
            <a:r>
              <a:rPr lang="en-GB" sz="2000" dirty="0" smtClean="0">
                <a:sym typeface="Wingdings" pitchFamily="2" charset="2"/>
              </a:rPr>
              <a:t>0.015 </a:t>
            </a:r>
            <a:r>
              <a:rPr lang="en-GB" sz="2000" dirty="0" smtClean="0">
                <a:sym typeface="Wingdings" pitchFamily="2" charset="2"/>
              </a:rPr>
              <a:t> to be continued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US" sz="2400" dirty="0" smtClean="0"/>
          </a:p>
        </p:txBody>
      </p:sp>
      <p:pic>
        <p:nvPicPr>
          <p:cNvPr id="5" name="Picture 2" descr="http://cs-ccr-www3.cern.ch/vistar_capture/lhc3.png?0.0287720357764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572000" cy="3429000"/>
          </a:xfrm>
          <a:prstGeom prst="rect">
            <a:avLst/>
          </a:prstGeom>
          <a:noFill/>
        </p:spPr>
      </p:pic>
      <p:pic>
        <p:nvPicPr>
          <p:cNvPr id="14339" name="Picture 3" descr="http://elogbook.cern.ch/eLogbook/attach_reader?attach_id=1068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3247028"/>
            <a:ext cx="4514850" cy="361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</p:txBody>
      </p:sp>
      <p:pic>
        <p:nvPicPr>
          <p:cNvPr id="1027" name="Picture 3" descr="http://elogbook.cern.ch/eLogbook/attach_reader?attach_id=1068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431106" cy="3730291"/>
          </a:xfrm>
          <a:prstGeom prst="rect">
            <a:avLst/>
          </a:prstGeom>
          <a:noFill/>
        </p:spPr>
      </p:pic>
      <p:pic>
        <p:nvPicPr>
          <p:cNvPr id="1029" name="Picture 5" descr="http://elogbook.cern.ch/eLogbook/attach_reader?attach_id=1068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831" y="2971800"/>
            <a:ext cx="4630169" cy="3886200"/>
          </a:xfrm>
          <a:prstGeom prst="rect">
            <a:avLst/>
          </a:prstGeom>
          <a:noFill/>
        </p:spPr>
      </p:pic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4648200" y="1143000"/>
            <a:ext cx="4495800" cy="1219200"/>
          </a:xfrm>
        </p:spPr>
        <p:txBody>
          <a:bodyPr/>
          <a:lstStyle/>
          <a:p>
            <a:r>
              <a:rPr lang="en-GB" sz="2000" dirty="0" smtClean="0"/>
              <a:t>Coupling correction at flat-top</a:t>
            </a:r>
            <a:br>
              <a:rPr lang="en-GB" sz="2000" dirty="0" smtClean="0"/>
            </a:br>
            <a:endParaRPr lang="en-GB" sz="2000" dirty="0" smtClean="0"/>
          </a:p>
          <a:p>
            <a:endParaRPr lang="en-GB" sz="2000" dirty="0" smtClean="0"/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46742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Chromaticity before correction: </a:t>
            </a:r>
            <a:br>
              <a:rPr lang="en-GB" dirty="0" smtClean="0"/>
            </a:br>
            <a:r>
              <a:rPr lang="en-GB" dirty="0" smtClean="0"/>
              <a:t>B1: H:9.0, V:9.2 </a:t>
            </a:r>
            <a:br>
              <a:rPr lang="en-GB" dirty="0" smtClean="0"/>
            </a:br>
            <a:r>
              <a:rPr lang="en-GB" dirty="0" smtClean="0"/>
              <a:t>B2: H:8.9, V:10.3 </a:t>
            </a:r>
            <a:br>
              <a:rPr lang="en-GB" dirty="0" smtClean="0"/>
            </a:br>
            <a:r>
              <a:rPr lang="en-GB" dirty="0" err="1" smtClean="0"/>
              <a:t>Chroma</a:t>
            </a:r>
            <a:r>
              <a:rPr lang="en-GB" dirty="0" smtClean="0"/>
              <a:t> after corrections: </a:t>
            </a:r>
            <a:br>
              <a:rPr lang="en-GB" dirty="0" smtClean="0"/>
            </a:br>
            <a:r>
              <a:rPr lang="en-GB" dirty="0" smtClean="0"/>
              <a:t>B1: H:5.4, V:3.6 </a:t>
            </a:r>
            <a:br>
              <a:rPr lang="en-GB" dirty="0" smtClean="0"/>
            </a:br>
            <a:r>
              <a:rPr lang="en-GB" dirty="0" smtClean="0"/>
              <a:t>B2: H:4.1, V:4.9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	We still see losses when we close the collimators. Blow-up still observed after injection and during the ramp mainly in the vertical plane beam 2. To be studied further</a:t>
            </a:r>
            <a:r>
              <a:rPr lang="en-GB" sz="2000" dirty="0" smtClean="0"/>
              <a:t>. </a:t>
            </a:r>
            <a:endParaRPr lang="en-GB" sz="2000" dirty="0" smtClean="0"/>
          </a:p>
        </p:txBody>
      </p:sp>
      <p:pic>
        <p:nvPicPr>
          <p:cNvPr id="16386" name="Picture 2" descr="http://elogbook.cern.ch/eLogbook/attach_reader?attach_id=1068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982" y="2057400"/>
            <a:ext cx="564261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BSRT for the moment can only give qualitative indications – see wire scanners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  <p:pic>
        <p:nvPicPr>
          <p:cNvPr id="19458" name="Picture 2" descr="C:\Users\arduini\AppData\Local\Microsoft\Windows\Temporary Internet Files\Content.Outlook\VINYPSTL\bsrt_ws_b2_emit_310310_comm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81" y="1676400"/>
            <a:ext cx="4664719" cy="5029200"/>
          </a:xfrm>
          <a:prstGeom prst="rect">
            <a:avLst/>
          </a:prstGeom>
          <a:noFill/>
        </p:spPr>
      </p:pic>
      <p:pic>
        <p:nvPicPr>
          <p:cNvPr id="19459" name="Picture 3" descr="C:\Users\arduini\AppData\Local\Microsoft\Windows\Temporary Internet Files\Content.Outlook\VINYPSTL\bsrt_ws_b1_emit_310310_comm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38980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31/3/2010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	</a:t>
            </a:r>
          </a:p>
        </p:txBody>
      </p:sp>
      <p:pic>
        <p:nvPicPr>
          <p:cNvPr id="17412" name="Picture 4" descr="http://elogbook.cern.ch/eLogbook/attach_reader?attach_id=1068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457575" cy="2706053"/>
          </a:xfrm>
          <a:prstGeom prst="rect">
            <a:avLst/>
          </a:prstGeom>
          <a:noFill/>
        </p:spPr>
      </p:pic>
      <p:pic>
        <p:nvPicPr>
          <p:cNvPr id="17414" name="Picture 6" descr="http://elogbook.cern.ch/eLogbook/attach_reader?attach_id=1068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505039" cy="2743200"/>
          </a:xfrm>
          <a:prstGeom prst="rect">
            <a:avLst/>
          </a:prstGeom>
          <a:noFill/>
        </p:spPr>
      </p:pic>
      <p:pic>
        <p:nvPicPr>
          <p:cNvPr id="17416" name="Picture 8" descr="http://elogbook.cern.ch/eLogbook/attach_reader?attach_id=10683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484756" cy="2727325"/>
          </a:xfrm>
          <a:prstGeom prst="rect">
            <a:avLst/>
          </a:prstGeom>
          <a:noFill/>
        </p:spPr>
      </p:pic>
      <p:pic>
        <p:nvPicPr>
          <p:cNvPr id="17418" name="Picture 10" descr="http://elogbook.cern.ch/eLogbook/attach_reader?attach_id=1068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505199" cy="2743326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 to separation bump IP1: HB1:0.045 mm, VB1:-0.062 mm / VB2=0.062 mm</a:t>
            </a:r>
            <a:endParaRPr kumimoji="0" lang="en-GB" sz="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 to separation bump IP2: HB1:0.012 mm, VB1:-0.215 mm / HB2= -0.05 mm, VB2=0.235 mm</a:t>
            </a:r>
            <a:endParaRPr kumimoji="0" lang="en-GB" sz="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 to separation bump IP5: HB1:0.025 mm, VB1:-0.01 mm / HB2:-0.025 mm</a:t>
            </a:r>
            <a:endParaRPr kumimoji="0" lang="en-GB" sz="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 to separation bump IP8: HB1:0.03 mm, VB1:+0.175 mm / VB2: -0.175 mm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12926</TotalTime>
  <Words>503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LHCpresentations</vt:lpstr>
      <vt:lpstr>31/3/2010</vt:lpstr>
      <vt:lpstr>31/3/2010</vt:lpstr>
      <vt:lpstr>31/3/2010</vt:lpstr>
      <vt:lpstr>31/3/2010</vt:lpstr>
      <vt:lpstr>31/3/2010</vt:lpstr>
      <vt:lpstr>31/3/2010</vt:lpstr>
      <vt:lpstr>31/3/2010</vt:lpstr>
      <vt:lpstr>31/3/2010</vt:lpstr>
      <vt:lpstr>31/3/2010</vt:lpstr>
      <vt:lpstr>31/3/2010</vt:lpstr>
      <vt:lpstr>01/04/2010</vt:lpstr>
      <vt:lpstr>01/04/2010</vt:lpstr>
      <vt:lpstr>01/04/2010</vt:lpstr>
      <vt:lpstr>31/3/2010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1208</cp:revision>
  <dcterms:created xsi:type="dcterms:W3CDTF">2008-03-03T12:45:36Z</dcterms:created>
  <dcterms:modified xsi:type="dcterms:W3CDTF">2010-04-01T06:24:41Z</dcterms:modified>
</cp:coreProperties>
</file>