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597" r:id="rId2"/>
    <p:sldId id="598" r:id="rId3"/>
    <p:sldId id="599" r:id="rId4"/>
    <p:sldId id="603" r:id="rId5"/>
    <p:sldId id="605" r:id="rId6"/>
    <p:sldId id="606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60663"/>
    <a:srgbClr val="FF3300"/>
    <a:srgbClr val="FF99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70" autoAdjust="0"/>
  </p:normalViewPr>
  <p:slideViewPr>
    <p:cSldViewPr>
      <p:cViewPr varScale="1">
        <p:scale>
          <a:sx n="104" d="100"/>
          <a:sy n="104" d="100"/>
        </p:scale>
        <p:origin x="-10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7A25DC-1193-4E46-9A17-064F29FF6E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09/06/2009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Beam Commissioning Meeting - GA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D83B0D8-068C-49E1-8D9A-F60BC7C3FD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30/3/2010</a:t>
            </a:r>
          </a:p>
        </p:txBody>
      </p:sp>
      <p:sp>
        <p:nvSpPr>
          <p:cNvPr id="21506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15400" cy="5562600"/>
          </a:xfrm>
        </p:spPr>
        <p:txBody>
          <a:bodyPr/>
          <a:lstStyle/>
          <a:p>
            <a:r>
              <a:rPr lang="en-GB" sz="1800" dirty="0" smtClean="0"/>
              <a:t>Ramp </a:t>
            </a:r>
            <a:r>
              <a:rPr lang="en-GB" sz="1800" dirty="0" smtClean="0"/>
              <a:t>started at 08:37 </a:t>
            </a:r>
            <a:r>
              <a:rPr lang="en-GB" sz="1800" dirty="0" smtClean="0">
                <a:sym typeface="Wingdings" pitchFamily="2" charset="2"/>
              </a:rPr>
              <a:t> </a:t>
            </a:r>
            <a:r>
              <a:rPr lang="en-GB" sz="1800" dirty="0" smtClean="0"/>
              <a:t>Oscillation observed on the new QPS system starting at 08:49 in all sectors but reducing in amplitude the further we get from point </a:t>
            </a:r>
            <a:r>
              <a:rPr lang="en-GB" sz="1800" dirty="0" smtClean="0"/>
              <a:t>1 </a:t>
            </a:r>
            <a:r>
              <a:rPr lang="en-GB" sz="1800" dirty="0" smtClean="0">
                <a:sym typeface="Wingdings" pitchFamily="2" charset="2"/>
              </a:rPr>
              <a:t> trip of RQ.A81 followed by RQ.A12 within few minutes </a:t>
            </a:r>
            <a:endParaRPr lang="en-GB" sz="1800" dirty="0" smtClean="0"/>
          </a:p>
          <a:p>
            <a:endParaRPr lang="en-US" sz="2000" dirty="0" smtClean="0"/>
          </a:p>
        </p:txBody>
      </p:sp>
      <p:pic>
        <p:nvPicPr>
          <p:cNvPr id="1026" name="Picture 2" descr="http://elogbook.cern.ch/eLogbook/attach_reader?attach_id=10680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50720"/>
            <a:ext cx="4655820" cy="2240280"/>
          </a:xfrm>
          <a:prstGeom prst="rect">
            <a:avLst/>
          </a:prstGeom>
          <a:noFill/>
        </p:spPr>
      </p:pic>
      <p:pic>
        <p:nvPicPr>
          <p:cNvPr id="1028" name="Picture 4" descr="http://elogbook.cern.ch/eLogbook/attach_reader?attach_id=10680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8180" y="1981200"/>
            <a:ext cx="4655820" cy="2240280"/>
          </a:xfrm>
          <a:prstGeom prst="rect">
            <a:avLst/>
          </a:prstGeom>
          <a:noFill/>
        </p:spPr>
      </p:pic>
      <p:pic>
        <p:nvPicPr>
          <p:cNvPr id="1030" name="Picture 6" descr="http://elogbook.cern.ch/eLogbook/attach_reader?attach_id=10680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60520"/>
            <a:ext cx="4655820" cy="2240280"/>
          </a:xfrm>
          <a:prstGeom prst="rect">
            <a:avLst/>
          </a:prstGeom>
          <a:noFill/>
        </p:spPr>
      </p:pic>
      <p:pic>
        <p:nvPicPr>
          <p:cNvPr id="1032" name="Picture 8" descr="http://elogbook.cern.ch/eLogbook/attach_reader?attach_id=10680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88180" y="4191000"/>
            <a:ext cx="4655820" cy="224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30/3/2010</a:t>
            </a:r>
          </a:p>
        </p:txBody>
      </p:sp>
      <p:sp>
        <p:nvSpPr>
          <p:cNvPr id="21506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15400" cy="5562600"/>
          </a:xfrm>
        </p:spPr>
        <p:txBody>
          <a:bodyPr/>
          <a:lstStyle/>
          <a:p>
            <a:r>
              <a:rPr lang="en-GB" sz="2000" dirty="0" smtClean="0"/>
              <a:t>at </a:t>
            </a:r>
            <a:r>
              <a:rPr lang="en-GB" sz="2000" dirty="0" smtClean="0"/>
              <a:t>the same time trip of the QF circuit in the SPS while the QD circuit continued to pulse </a:t>
            </a:r>
            <a:r>
              <a:rPr lang="en-GB" sz="2000" dirty="0" smtClean="0">
                <a:sym typeface="Wingdings" pitchFamily="2" charset="2"/>
              </a:rPr>
              <a:t> transformer effect in this case SPS is the primary and LHC is the secondary</a:t>
            </a:r>
            <a:r>
              <a:rPr lang="en-GB" sz="2000" dirty="0" smtClean="0"/>
              <a:t> </a:t>
            </a:r>
            <a:r>
              <a:rPr lang="en-GB" sz="2000" dirty="0" smtClean="0"/>
              <a:t>at the origin of the oscillation </a:t>
            </a:r>
            <a:r>
              <a:rPr lang="en-GB" sz="2000" dirty="0" smtClean="0">
                <a:sym typeface="Wingdings" pitchFamily="2" charset="2"/>
              </a:rPr>
              <a:t> in the past this was not possible and both QF &amp; QD circuits were stopped when one of them had an interlock  will be restored today</a:t>
            </a:r>
            <a:endParaRPr lang="en-GB" sz="2000" dirty="0" smtClean="0"/>
          </a:p>
          <a:p>
            <a:endParaRPr lang="en-GB" sz="2000" dirty="0" smtClean="0"/>
          </a:p>
          <a:p>
            <a:endParaRPr lang="en-US" sz="2400" dirty="0" smtClean="0"/>
          </a:p>
        </p:txBody>
      </p:sp>
      <p:pic>
        <p:nvPicPr>
          <p:cNvPr id="18434" name="Picture 2" descr="http://elogbook.cern.ch/eLogbook/attach_reader?attach_id=10680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590800"/>
            <a:ext cx="679827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30/3/2010</a:t>
            </a:r>
          </a:p>
        </p:txBody>
      </p:sp>
      <p:sp>
        <p:nvSpPr>
          <p:cNvPr id="21506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15400" cy="5562600"/>
          </a:xfrm>
        </p:spPr>
        <p:txBody>
          <a:bodyPr/>
          <a:lstStyle/>
          <a:p>
            <a:endParaRPr lang="en-GB" sz="2000" dirty="0" smtClean="0"/>
          </a:p>
          <a:p>
            <a:endParaRPr lang="en-US" sz="2400" dirty="0" smtClean="0"/>
          </a:p>
        </p:txBody>
      </p:sp>
      <p:pic>
        <p:nvPicPr>
          <p:cNvPr id="19458" name="Picture 2" descr="http://elogbook.cern.ch/eLogbook/attach_reader?attach_id=1068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76400"/>
            <a:ext cx="6033890" cy="470576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9906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dirty="0" smtClean="0"/>
              <a:t>11:15 injected again</a:t>
            </a:r>
          </a:p>
          <a:p>
            <a:pPr fontAlgn="t"/>
            <a:r>
              <a:rPr lang="en-US" dirty="0" smtClean="0"/>
              <a:t>12:38 : At 3.5 </a:t>
            </a:r>
            <a:r>
              <a:rPr lang="en-US" dirty="0" err="1" smtClean="0"/>
              <a:t>TeV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30/3/2010</a:t>
            </a:r>
          </a:p>
        </p:txBody>
      </p:sp>
      <p:sp>
        <p:nvSpPr>
          <p:cNvPr id="21506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15400" cy="5562600"/>
          </a:xfrm>
        </p:spPr>
        <p:txBody>
          <a:bodyPr/>
          <a:lstStyle/>
          <a:p>
            <a:endParaRPr lang="en-GB" sz="2000" dirty="0" smtClean="0"/>
          </a:p>
          <a:p>
            <a:endParaRPr lang="en-US" sz="2400" dirty="0" smtClean="0"/>
          </a:p>
        </p:txBody>
      </p:sp>
      <p:pic>
        <p:nvPicPr>
          <p:cNvPr id="20482" name="Picture 2" descr="http://elogbook.cern.ch/eLogbook/attach_reader?attach_id=1068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90600"/>
            <a:ext cx="5829300" cy="3567113"/>
          </a:xfrm>
          <a:prstGeom prst="rect">
            <a:avLst/>
          </a:prstGeom>
          <a:noFill/>
        </p:spPr>
      </p:pic>
      <p:pic>
        <p:nvPicPr>
          <p:cNvPr id="20484" name="Picture 4" descr="http://elogbook.cern.ch/eLogbook/attach_reader?attach_id=10681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0"/>
            <a:ext cx="8221027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30-31/3/2010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1506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4419600" cy="5562600"/>
          </a:xfrm>
        </p:spPr>
        <p:txBody>
          <a:bodyPr/>
          <a:lstStyle/>
          <a:p>
            <a:r>
              <a:rPr lang="en-GB" sz="2000" dirty="0" smtClean="0"/>
              <a:t>End of fill at ~16:35 because of internal error of </a:t>
            </a:r>
            <a:r>
              <a:rPr lang="en-GB" sz="2000" dirty="0" smtClean="0"/>
              <a:t>beam </a:t>
            </a:r>
            <a:r>
              <a:rPr lang="en-GB" sz="2000" dirty="0" smtClean="0"/>
              <a:t>dump: tracking </a:t>
            </a:r>
            <a:r>
              <a:rPr lang="en-GB" sz="2000" dirty="0" smtClean="0"/>
              <a:t>error of </a:t>
            </a:r>
            <a:r>
              <a:rPr lang="en-GB" sz="2000" dirty="0" smtClean="0"/>
              <a:t>principal </a:t>
            </a:r>
            <a:r>
              <a:rPr lang="en-GB" sz="2000" dirty="0" smtClean="0"/>
              <a:t>circuit of generator MKD K </a:t>
            </a:r>
            <a:r>
              <a:rPr lang="en-GB" sz="2000" dirty="0" smtClean="0"/>
              <a:t>- beam </a:t>
            </a:r>
            <a:r>
              <a:rPr lang="en-GB" sz="2000" dirty="0" smtClean="0"/>
              <a:t>2. </a:t>
            </a:r>
            <a:br>
              <a:rPr lang="en-GB" sz="2000" dirty="0" smtClean="0"/>
            </a:br>
            <a:r>
              <a:rPr lang="en-GB" sz="2000" dirty="0" smtClean="0"/>
              <a:t>Recorded a positive tracking error of 0.5 </a:t>
            </a:r>
            <a:r>
              <a:rPr lang="en-GB" sz="2000" dirty="0" smtClean="0"/>
              <a:t>%</a:t>
            </a:r>
          </a:p>
          <a:p>
            <a:r>
              <a:rPr lang="en-GB" sz="2000" dirty="0" smtClean="0"/>
              <a:t>Since then no physics...</a:t>
            </a:r>
          </a:p>
          <a:p>
            <a:r>
              <a:rPr lang="en-GB" sz="2000" dirty="0" smtClean="0"/>
              <a:t>Access to fix Beam dump problem</a:t>
            </a:r>
          </a:p>
          <a:p>
            <a:r>
              <a:rPr lang="en-GB" sz="2000" dirty="0" smtClean="0"/>
              <a:t>Another access required later to replace power converter RQT12.R4B1</a:t>
            </a:r>
          </a:p>
          <a:p>
            <a:r>
              <a:rPr lang="en-GB" sz="2000" dirty="0" smtClean="0"/>
              <a:t>Difficulties in re-arming the Beam-Dump </a:t>
            </a:r>
            <a:r>
              <a:rPr lang="en-GB" sz="2000" dirty="0" smtClean="0">
                <a:sym typeface="Wingdings" pitchFamily="2" charset="2"/>
              </a:rPr>
              <a:t> piquet had to come in</a:t>
            </a:r>
          </a:p>
          <a:p>
            <a:r>
              <a:rPr lang="en-GB" sz="2000" dirty="0" smtClean="0">
                <a:sym typeface="Wingdings" pitchFamily="2" charset="2"/>
              </a:rPr>
              <a:t>Since then difficulties in getting good lifetime at injection  being investigated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endParaRPr lang="en-GB" sz="2000" dirty="0" smtClean="0"/>
          </a:p>
          <a:p>
            <a:endParaRPr lang="en-US" sz="2400" dirty="0" smtClean="0"/>
          </a:p>
        </p:txBody>
      </p:sp>
      <p:pic>
        <p:nvPicPr>
          <p:cNvPr id="1026" name="Picture 2" descr="http://cs-ccr-www3.cern.ch/vistar_capture/lhc3.png?0.62064512990521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0400" y="2057400"/>
            <a:ext cx="46736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31/3/2010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1506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839200" cy="5562600"/>
          </a:xfrm>
        </p:spPr>
        <p:txBody>
          <a:bodyPr/>
          <a:lstStyle/>
          <a:p>
            <a:r>
              <a:rPr lang="en-US" sz="2400" dirty="0" smtClean="0"/>
              <a:t>Plan for the day:</a:t>
            </a:r>
          </a:p>
          <a:p>
            <a:pPr lvl="1"/>
            <a:r>
              <a:rPr lang="en-US" sz="2000" dirty="0" smtClean="0"/>
              <a:t>Go for a physics fill</a:t>
            </a:r>
          </a:p>
          <a:p>
            <a:pPr lvl="1"/>
            <a:r>
              <a:rPr lang="en-US" sz="2000" dirty="0" smtClean="0"/>
              <a:t>Separation scans at the IPs (tentatively beginning of the afternoon)</a:t>
            </a:r>
          </a:p>
          <a:p>
            <a:pPr lvl="1"/>
            <a:r>
              <a:rPr lang="en-US" sz="2000" dirty="0" smtClean="0"/>
              <a:t>Possibly re-fill in the evening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For the following days:</a:t>
            </a:r>
          </a:p>
          <a:p>
            <a:pPr lvl="1"/>
            <a:r>
              <a:rPr lang="en-US" sz="2000" dirty="0" smtClean="0"/>
              <a:t>Alternate commissioning steps during day and physics fill over evening/night</a:t>
            </a:r>
          </a:p>
          <a:p>
            <a:pPr lvl="1"/>
            <a:r>
              <a:rPr lang="en-US" sz="2000" dirty="0" smtClean="0"/>
              <a:t>In particular clean-up the present injection </a:t>
            </a:r>
            <a:r>
              <a:rPr lang="en-US" sz="2000" smtClean="0"/>
              <a:t>and ramp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12653</TotalTime>
  <Words>198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LHCpresentations</vt:lpstr>
      <vt:lpstr>30/3/2010</vt:lpstr>
      <vt:lpstr>30/3/2010</vt:lpstr>
      <vt:lpstr>30/3/2010</vt:lpstr>
      <vt:lpstr>30/3/2010</vt:lpstr>
      <vt:lpstr>30-31/3/2010</vt:lpstr>
      <vt:lpstr>31/3/2010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1201</cp:revision>
  <dcterms:created xsi:type="dcterms:W3CDTF">2008-03-03T12:45:36Z</dcterms:created>
  <dcterms:modified xsi:type="dcterms:W3CDTF">2010-03-31T06:21:27Z</dcterms:modified>
</cp:coreProperties>
</file>