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257" r:id="rId2"/>
    <p:sldId id="263" r:id="rId3"/>
    <p:sldId id="273" r:id="rId4"/>
    <p:sldId id="274" r:id="rId5"/>
    <p:sldId id="268" r:id="rId6"/>
    <p:sldId id="272" r:id="rId7"/>
    <p:sldId id="277" r:id="rId8"/>
    <p:sldId id="278" r:id="rId9"/>
    <p:sldId id="279" r:id="rId10"/>
    <p:sldId id="280" r:id="rId11"/>
    <p:sldId id="281" r:id="rId12"/>
    <p:sldId id="275" r:id="rId13"/>
    <p:sldId id="276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73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4669F-4F02-4E95-8119-2CCC915F87F3}" type="datetimeFigureOut">
              <a:rPr lang="en-US" smtClean="0"/>
              <a:pPr/>
              <a:t>3/26/2010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31EDEF-B557-4FB6-AF83-153E017C1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31EDEF-B557-4FB6-AF83-153E017C16C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25.3.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09:00-11:30: Optics at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Optics re-measured with AC-dipole. Excellent reproducibility. Small emittance increase from AC-dipole.</a:t>
            </a:r>
          </a:p>
          <a:p>
            <a:pPr lvl="1"/>
            <a:r>
              <a:rPr lang="en-US" dirty="0" smtClean="0"/>
              <a:t>Collapsed separation bumps &amp; reproduced situation of 23.3 – OK !</a:t>
            </a:r>
          </a:p>
          <a:p>
            <a:pPr lvl="1"/>
            <a:r>
              <a:rPr lang="en-US" dirty="0" smtClean="0"/>
              <a:t>Adjusted overlap IR5 (removed small Xing angle).</a:t>
            </a:r>
          </a:p>
          <a:p>
            <a:pPr lvl="1"/>
            <a:r>
              <a:rPr lang="en-US" dirty="0" smtClean="0"/>
              <a:t>Understood problem of orbit non-reproducibility in ramp – new settings. </a:t>
            </a:r>
          </a:p>
          <a:p>
            <a:r>
              <a:rPr lang="en-US" dirty="0" smtClean="0"/>
              <a:t>12:00: Collimation setup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Collimation just started…</a:t>
            </a:r>
          </a:p>
          <a:p>
            <a:r>
              <a:rPr lang="en-US" dirty="0" smtClean="0"/>
              <a:t>12:36: Beam dump after RQTF/RQTD trip</a:t>
            </a:r>
          </a:p>
          <a:p>
            <a:pPr lvl="1"/>
            <a:r>
              <a:rPr lang="en-US" dirty="0" smtClean="0"/>
              <a:t>14 PCs trip within 1 ms over all sectors.</a:t>
            </a:r>
          </a:p>
          <a:p>
            <a:pPr lvl="1"/>
            <a:r>
              <a:rPr lang="en-US" dirty="0" smtClean="0"/>
              <a:t>‘Undesired’ reset of all RT trims by the reserve/test FB server (was brought up at that time) </a:t>
            </a:r>
            <a:r>
              <a:rPr lang="en-US" dirty="0" smtClean="0">
                <a:sym typeface="Wingdings" pitchFamily="2" charset="2"/>
              </a:rPr>
              <a:t> locked off by S. Page/EPC. Cause for the other ‘unexplained’ trim Quad trips?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Collimator setup test beam1 – not quite as expected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10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642" y="2583711"/>
            <a:ext cx="8704758" cy="368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95153" y="2052084"/>
            <a:ext cx="9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82578" y="2052084"/>
            <a:ext cx="3700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Secondary  ~ same level than primary</a:t>
            </a:r>
            <a:endParaRPr lang="en-US" dirty="0"/>
          </a:p>
        </p:txBody>
      </p:sp>
      <p:cxnSp>
        <p:nvCxnSpPr>
          <p:cNvPr id="10" name="Straight Arrow Connector 9"/>
          <p:cNvCxnSpPr>
            <a:stCxn id="7" idx="2"/>
          </p:cNvCxnSpPr>
          <p:nvPr/>
        </p:nvCxnSpPr>
        <p:spPr bwMode="auto">
          <a:xfrm rot="16200000" flipH="1">
            <a:off x="844482" y="3130482"/>
            <a:ext cx="1576426" cy="1582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3074" idx="0"/>
          </p:cNvCxnSpPr>
          <p:nvPr/>
        </p:nvCxnSpPr>
        <p:spPr bwMode="auto">
          <a:xfrm rot="16200000" flipH="1" flipV="1">
            <a:off x="2967311" y="2657312"/>
            <a:ext cx="1669312" cy="1522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Collimator setup test – beam2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777283"/>
            <a:ext cx="8569842" cy="362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282722" y="2052084"/>
            <a:ext cx="91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Primary</a:t>
            </a:r>
            <a:endParaRPr lang="en-US" dirty="0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 bwMode="auto">
          <a:xfrm rot="5400000">
            <a:off x="5569535" y="3134604"/>
            <a:ext cx="1884770" cy="4583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4752755" y="4306187"/>
            <a:ext cx="1339704" cy="5103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5665"/>
            <a:ext cx="8686800" cy="584791"/>
          </a:xfrm>
        </p:spPr>
        <p:txBody>
          <a:bodyPr/>
          <a:lstStyle/>
          <a:p>
            <a:r>
              <a:rPr lang="en-US" dirty="0" smtClean="0"/>
              <a:t>Protection/MP setup for 3.5 </a:t>
            </a:r>
            <a:r>
              <a:rPr lang="en-US" dirty="0" err="1" smtClean="0"/>
              <a:t>TeV</a:t>
            </a:r>
            <a:r>
              <a:rPr lang="en-US" dirty="0" smtClean="0"/>
              <a:t> - </a:t>
            </a:r>
            <a:r>
              <a:rPr lang="en-US" dirty="0" err="1" smtClean="0"/>
              <a:t>todos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65667" y="1722474"/>
            <a:ext cx="3117112" cy="5847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setup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3438" y="2285992"/>
            <a:ext cx="3942907" cy="5847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Dump protection (TCDQ) setup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60990" y="3063063"/>
            <a:ext cx="3923414" cy="802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setup </a:t>
            </a:r>
            <a:r>
              <a:rPr lang="en-US" b="1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est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H, V,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dp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/p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  <a:sym typeface="Wingdings" pitchFamily="2" charset="2"/>
              </a:rPr>
              <a:t> 3 destructive tests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84404" y="2934586"/>
            <a:ext cx="3923414" cy="802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Dump protection </a:t>
            </a:r>
            <a:r>
              <a:rPr lang="en-US" b="1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s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etup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test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Debunch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beams</a:t>
            </a:r>
            <a:r>
              <a:rPr lang="en-US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, dump (simulation of </a:t>
            </a:r>
            <a:r>
              <a:rPr lang="en-US" kern="0" dirty="0" err="1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asynch</a:t>
            </a:r>
            <a:r>
              <a:rPr lang="en-US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. Dump)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kern="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  <a:sym typeface="Wingdings" pitchFamily="2" charset="2"/>
              </a:rPr>
              <a:t> 1 destructive test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16200000" flipH="1">
            <a:off x="2283342" y="2293973"/>
            <a:ext cx="292395" cy="10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34856" y="2445487"/>
            <a:ext cx="2434856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1789279" y="2608078"/>
            <a:ext cx="9099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5993791" y="2770538"/>
            <a:ext cx="32650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242310" y="4827181"/>
            <a:ext cx="5488099" cy="13609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+ TCDQ ramp</a:t>
            </a:r>
          </a:p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b="1" kern="0" noProof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TCDQ – beam Software Interlock (activate)</a:t>
            </a:r>
          </a:p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Orbit</a:t>
            </a:r>
            <a:r>
              <a:rPr kumimoji="0" lang="en-US" b="1" i="0" u="none" strike="noStrike" kern="0" cap="none" spc="0" normalizeH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Software Interlock (activate)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1979077" y="4320012"/>
            <a:ext cx="9099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0800000" flipV="1">
            <a:off x="3635376" y="4306185"/>
            <a:ext cx="2233797" cy="4696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5665"/>
            <a:ext cx="8686800" cy="584791"/>
          </a:xfrm>
        </p:spPr>
        <p:txBody>
          <a:bodyPr/>
          <a:lstStyle/>
          <a:p>
            <a:r>
              <a:rPr lang="en-US" dirty="0" smtClean="0"/>
              <a:t>Protection/MP setup for 450  </a:t>
            </a:r>
            <a:r>
              <a:rPr lang="en-US" dirty="0" err="1" smtClean="0"/>
              <a:t>GeV</a:t>
            </a:r>
            <a:r>
              <a:rPr lang="en-US" dirty="0" smtClean="0"/>
              <a:t> - </a:t>
            </a:r>
            <a:r>
              <a:rPr lang="en-US" dirty="0" err="1" smtClean="0"/>
              <a:t>todos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865667" y="1520456"/>
            <a:ext cx="3117112" cy="5847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Setup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3438" y="2083974"/>
            <a:ext cx="3942907" cy="58479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Dump Protection (TCDQ) Setup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60990" y="2861045"/>
            <a:ext cx="3923414" cy="802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Collimator setup </a:t>
            </a:r>
            <a:r>
              <a:rPr lang="en-US" b="1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t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est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H, V, </a:t>
            </a: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dp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/p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  <a:sym typeface="Wingdings" pitchFamily="2" charset="2"/>
              </a:rPr>
              <a:t> 3 destructive tests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84404" y="2732568"/>
            <a:ext cx="3923414" cy="80275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Dump protection </a:t>
            </a:r>
            <a:r>
              <a:rPr lang="en-US" b="1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s</a:t>
            </a:r>
            <a:r>
              <a:rPr kumimoji="0" lang="en-US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etup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test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kumimoji="0" 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Debunch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beams</a:t>
            </a:r>
            <a:r>
              <a:rPr lang="en-US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, dump (simulation of </a:t>
            </a:r>
            <a:r>
              <a:rPr lang="en-US" kern="0" dirty="0" err="1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asynch</a:t>
            </a:r>
            <a:r>
              <a:rPr lang="en-US" kern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. Dump) 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</a:pPr>
            <a:r>
              <a:rPr lang="en-US" kern="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  <a:sym typeface="Wingdings" pitchFamily="2" charset="2"/>
              </a:rPr>
              <a:t> 1 destructive test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 rot="16200000" flipH="1">
            <a:off x="2283342" y="2091955"/>
            <a:ext cx="292395" cy="10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2434856" y="2243469"/>
            <a:ext cx="2434856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5400000">
            <a:off x="1789279" y="2406060"/>
            <a:ext cx="9099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rot="5400000">
            <a:off x="5993791" y="2568520"/>
            <a:ext cx="326508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503882" y="4827181"/>
            <a:ext cx="8161043" cy="136096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TCDI (TL)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collimator setup check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lang="en-US" b="1" kern="0" noProof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High(</a:t>
            </a:r>
            <a:r>
              <a:rPr lang="en-US" b="1" kern="0" noProof="0" dirty="0" err="1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er</a:t>
            </a:r>
            <a:r>
              <a:rPr lang="en-US" b="1" kern="0" noProof="0" dirty="0" smtClean="0">
                <a:solidFill>
                  <a:srgbClr val="000099"/>
                </a:solidFill>
                <a:ea typeface="ＭＳ Ｐゴシック" charset="-128"/>
                <a:cs typeface="ＭＳ Ｐゴシック" charset="-128"/>
              </a:rPr>
              <a:t>) intensity injection tests </a:t>
            </a:r>
            <a:r>
              <a:rPr lang="en-US" kern="0" noProof="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– possible request to allow for injection of 5E10 in empty ring in inject &amp; dump mode</a:t>
            </a:r>
          </a:p>
          <a:p>
            <a:pPr marL="627063" lvl="1" indent="-169863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" pitchFamily="34" charset="0"/>
              <a:buChar char="•"/>
            </a:pPr>
            <a:r>
              <a:rPr kumimoji="0" lang="en-US" b="1" i="0" u="none" strike="noStrike" kern="0" cap="none" spc="0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Orbit</a:t>
            </a:r>
            <a:r>
              <a:rPr kumimoji="0" lang="en-US" b="1" i="0" u="none" strike="noStrike" kern="0" cap="none" spc="0" normalizeH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Software Interlock (activate)</a:t>
            </a:r>
            <a:endParaRPr kumimoji="0" lang="en-US" b="1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1979077" y="4117994"/>
            <a:ext cx="90997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rot="10800000" flipV="1">
            <a:off x="3189768" y="4104166"/>
            <a:ext cx="2679407" cy="46960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Curved Left Arrow 20"/>
          <p:cNvSpPr/>
          <p:nvPr/>
        </p:nvSpPr>
        <p:spPr bwMode="auto">
          <a:xfrm rot="10800000">
            <a:off x="476782" y="1598285"/>
            <a:ext cx="570436" cy="1615550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22" name="Curved Left Arrow 21"/>
          <p:cNvSpPr/>
          <p:nvPr/>
        </p:nvSpPr>
        <p:spPr bwMode="auto">
          <a:xfrm rot="10800000" flipH="1">
            <a:off x="8507818" y="2243469"/>
            <a:ext cx="501591" cy="970366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6782" y="2245057"/>
            <a:ext cx="922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Revisit….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8046698" y="2582123"/>
            <a:ext cx="9222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Revisit….</a:t>
            </a:r>
            <a:endParaRPr lang="en-US" sz="1600" dirty="0"/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25.3.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1052623"/>
            <a:ext cx="8686800" cy="393404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SzTx/>
              <a:buFont typeface="Arial Unicode MS" charset="0"/>
              <a:buChar char="●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Program for next 24+ hours</a:t>
            </a:r>
            <a:endParaRPr lang="en-US" sz="2400" kern="0" dirty="0" smtClean="0">
              <a:solidFill>
                <a:srgbClr val="000099"/>
              </a:solidFill>
              <a:ea typeface="ＭＳ Ｐゴシック" charset="-128"/>
              <a:cs typeface="ＭＳ Ｐゴシック" charset="-128"/>
            </a:endParaRP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6699FF"/>
              </a:buClr>
              <a:buFont typeface="Franklin Gothic Medium" charset="0"/>
              <a:buChar char="–"/>
            </a:pPr>
            <a:r>
              <a:rPr lang="en-US" sz="2000" kern="0" dirty="0" smtClean="0">
                <a:solidFill>
                  <a:srgbClr val="6666FF"/>
                </a:solidFill>
                <a:ea typeface="ＭＳ Ｐゴシック" charset="-128"/>
              </a:rPr>
              <a:t>Once more: shift by 24 hours. Start compressing…</a:t>
            </a:r>
          </a:p>
          <a:p>
            <a:pPr marL="800100" lvl="1" indent="-3429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99"/>
              </a:buClr>
              <a:buFont typeface="Arial Unicode MS" charset="0"/>
              <a:buChar char="●"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2072391"/>
          <a:ext cx="7570383" cy="3719787"/>
        </p:xfrm>
        <a:graphic>
          <a:graphicData uri="http://schemas.openxmlformats.org/drawingml/2006/table">
            <a:tbl>
              <a:tblPr/>
              <a:tblGrid>
                <a:gridCol w="541547"/>
                <a:gridCol w="541547"/>
                <a:gridCol w="541547"/>
                <a:gridCol w="789757"/>
                <a:gridCol w="5155985"/>
              </a:tblGrid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25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Recovery from 18 kV perturbations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25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THU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Collimation check 450 GeV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Protection device and collimator setting-up - 3.5 TeV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Protection device and collimator setting-up - 3.5 TeV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Protection device and collimator setting-up - 3.5 TeV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839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LBDS 450 + 3.5 TeV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LBDS 450 + 3.5 TeV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26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FRI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4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Protection and collimator check - 3.5TeV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27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Protection and collimator check - 3.5TeV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27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 'Higher' intensity 450 GeV - preparation for stable beams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27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SAT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Two beam operation 3.5 TeV - non-colliding STABLE 2-3h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Collimation 450 GeV - if needed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Contingency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SUN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450 GeV Collision STABLE BEAMS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29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Contingency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29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A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70C0"/>
                          </a:solidFill>
                          <a:latin typeface="Arial"/>
                        </a:rPr>
                        <a:t>Contingency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5807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29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MON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latin typeface="Arial"/>
                        </a:rPr>
                        <a:t>N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latin typeface="Arial"/>
                        </a:rPr>
                        <a:t>8</a:t>
                      </a:r>
                    </a:p>
                  </a:txBody>
                  <a:tcPr marL="5451" marR="5451" marT="54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70C0"/>
                          </a:solidFill>
                          <a:latin typeface="Arial"/>
                        </a:rPr>
                        <a:t>Preparation MD</a:t>
                      </a:r>
                    </a:p>
                  </a:txBody>
                  <a:tcPr marL="5451" marR="5451" marT="54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935665"/>
            <a:ext cx="8686800" cy="5334000"/>
          </a:xfrm>
        </p:spPr>
        <p:txBody>
          <a:bodyPr/>
          <a:lstStyle/>
          <a:p>
            <a:r>
              <a:rPr lang="en-US" dirty="0" smtClean="0"/>
              <a:t>Beta-beat beam1 evolution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9070" y="1495234"/>
            <a:ext cx="6554473" cy="4774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935665"/>
            <a:ext cx="8686800" cy="5334000"/>
          </a:xfrm>
        </p:spPr>
        <p:txBody>
          <a:bodyPr/>
          <a:lstStyle/>
          <a:p>
            <a:r>
              <a:rPr lang="en-US" dirty="0" smtClean="0"/>
              <a:t>Beta-beat beam2 evolution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3993" y="1523730"/>
            <a:ext cx="6754221" cy="491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35665"/>
            <a:ext cx="8686800" cy="5334000"/>
          </a:xfrm>
        </p:spPr>
        <p:txBody>
          <a:bodyPr/>
          <a:lstStyle/>
          <a:p>
            <a:r>
              <a:rPr lang="en-US" dirty="0" smtClean="0"/>
              <a:t>Emittance increase from AC-dipole</a:t>
            </a:r>
          </a:p>
          <a:p>
            <a:pPr lvl="1"/>
            <a:r>
              <a:rPr lang="en-US" dirty="0" smtClean="0"/>
              <a:t>Approx. 15% on B1 H from 3 kicks/sweeps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3482" y="1856765"/>
            <a:ext cx="6297020" cy="4586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232144" y="914400"/>
            <a:ext cx="8686800" cy="5334000"/>
          </a:xfrm>
        </p:spPr>
        <p:txBody>
          <a:bodyPr/>
          <a:lstStyle/>
          <a:p>
            <a:r>
              <a:rPr lang="en-US" dirty="0" smtClean="0"/>
              <a:t>Overlap in IR1 – IR5 from special BPMWF</a:t>
            </a:r>
          </a:p>
          <a:p>
            <a:pPr lvl="1"/>
            <a:r>
              <a:rPr lang="en-US" dirty="0" smtClean="0"/>
              <a:t>IR1						IR5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80344" y="1936963"/>
            <a:ext cx="3755522" cy="43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4158" y="1939521"/>
            <a:ext cx="3753293" cy="4308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13:00 ALICE compensator transformer breakdown</a:t>
            </a:r>
          </a:p>
          <a:p>
            <a:pPr lvl="1"/>
            <a:r>
              <a:rPr lang="en-US" dirty="0" smtClean="0"/>
              <a:t>18 kV perturbation in Pt2.</a:t>
            </a:r>
          </a:p>
          <a:p>
            <a:pPr lvl="1"/>
            <a:r>
              <a:rPr lang="en-US" dirty="0" smtClean="0"/>
              <a:t>Affected: </a:t>
            </a:r>
            <a:r>
              <a:rPr lang="en-US" dirty="0" err="1" smtClean="0"/>
              <a:t>Cryo</a:t>
            </a:r>
            <a:r>
              <a:rPr lang="en-US" dirty="0" smtClean="0"/>
              <a:t> S23, CV, ALICE…</a:t>
            </a:r>
          </a:p>
          <a:p>
            <a:pPr lvl="1"/>
            <a:r>
              <a:rPr lang="en-US" dirty="0" smtClean="0"/>
              <a:t>Transformer must be exchanged.</a:t>
            </a:r>
          </a:p>
          <a:p>
            <a:pPr lvl="0"/>
            <a:r>
              <a:rPr lang="en-US" dirty="0" smtClean="0"/>
              <a:t>Local accesses until  around 19:00</a:t>
            </a:r>
          </a:p>
          <a:p>
            <a:pPr lvl="1"/>
            <a:r>
              <a:rPr lang="en-US" dirty="0" smtClean="0"/>
              <a:t>Klystron 5B1, ADT</a:t>
            </a:r>
          </a:p>
          <a:p>
            <a:pPr lvl="1"/>
            <a:r>
              <a:rPr lang="en-US" dirty="0" smtClean="0"/>
              <a:t>CV Pt2</a:t>
            </a:r>
          </a:p>
          <a:p>
            <a:pPr lvl="1"/>
            <a:r>
              <a:rPr lang="en-US" dirty="0" smtClean="0"/>
              <a:t>ALICE, TOTEM</a:t>
            </a:r>
          </a:p>
          <a:p>
            <a:pPr lvl="0"/>
            <a:r>
              <a:rPr lang="en-US" dirty="0" smtClean="0"/>
              <a:t>Some TL </a:t>
            </a:r>
            <a:r>
              <a:rPr lang="en-US" dirty="0" smtClean="0"/>
              <a:t>studies in TI8 from </a:t>
            </a:r>
            <a:r>
              <a:rPr lang="en-US" dirty="0" smtClean="0"/>
              <a:t>18:00</a:t>
            </a:r>
            <a:endParaRPr lang="en-US" dirty="0" smtClean="0"/>
          </a:p>
          <a:p>
            <a:pPr lvl="1"/>
            <a:r>
              <a:rPr lang="en-US" dirty="0" smtClean="0"/>
              <a:t>Probe bunch, emittance 2.5 nm (phys.), 1.1 um (norm.)</a:t>
            </a:r>
          </a:p>
          <a:p>
            <a:pPr lvl="1"/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25.3.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22:00 </a:t>
            </a:r>
            <a:r>
              <a:rPr lang="en-US" dirty="0" smtClean="0"/>
              <a:t>Excellent </a:t>
            </a:r>
            <a:r>
              <a:rPr lang="en-US" dirty="0" err="1" smtClean="0"/>
              <a:t>Cryo</a:t>
            </a:r>
            <a:r>
              <a:rPr lang="en-US" dirty="0" smtClean="0"/>
              <a:t> </a:t>
            </a:r>
            <a:r>
              <a:rPr lang="en-US" dirty="0" smtClean="0"/>
              <a:t>news </a:t>
            </a:r>
            <a:r>
              <a:rPr lang="en-US" dirty="0" smtClean="0"/>
              <a:t>: </a:t>
            </a:r>
            <a:r>
              <a:rPr lang="en-US" dirty="0" smtClean="0"/>
              <a:t>recovery around midnight !</a:t>
            </a:r>
          </a:p>
          <a:p>
            <a:pPr lvl="1"/>
            <a:r>
              <a:rPr lang="en-US" dirty="0" smtClean="0"/>
              <a:t>Plan for the night : 450 </a:t>
            </a:r>
            <a:r>
              <a:rPr lang="en-US" dirty="0" err="1" smtClean="0"/>
              <a:t>GeV</a:t>
            </a:r>
            <a:r>
              <a:rPr lang="en-US" dirty="0" smtClean="0"/>
              <a:t> collimation setup check, 3.5 </a:t>
            </a:r>
            <a:r>
              <a:rPr lang="en-US" dirty="0" err="1" smtClean="0"/>
              <a:t>TeV</a:t>
            </a:r>
            <a:r>
              <a:rPr lang="en-US" dirty="0" smtClean="0"/>
              <a:t> for collimation setup</a:t>
            </a:r>
          </a:p>
          <a:p>
            <a:pPr lvl="0"/>
            <a:r>
              <a:rPr lang="en-US" dirty="0" smtClean="0"/>
              <a:t>04:00 beam in the rings</a:t>
            </a:r>
          </a:p>
          <a:p>
            <a:pPr lvl="1"/>
            <a:r>
              <a:rPr lang="en-US" dirty="0" smtClean="0"/>
              <a:t>Some ‘funny’ orbit changes from IR2. To be understood.</a:t>
            </a:r>
          </a:p>
          <a:p>
            <a:pPr lvl="0"/>
            <a:r>
              <a:rPr lang="en-US" dirty="0" smtClean="0"/>
              <a:t>450 </a:t>
            </a:r>
            <a:r>
              <a:rPr lang="en-US" dirty="0" err="1" smtClean="0"/>
              <a:t>GeV</a:t>
            </a:r>
            <a:r>
              <a:rPr lang="en-US" dirty="0" smtClean="0"/>
              <a:t> collimation setup check</a:t>
            </a:r>
          </a:p>
          <a:p>
            <a:pPr lvl="1"/>
            <a:r>
              <a:rPr lang="en-US" dirty="0" smtClean="0"/>
              <a:t>Looking good for beam2, possible hierarchy issue on beam1 – </a:t>
            </a:r>
            <a:r>
              <a:rPr lang="en-US" dirty="0" err="1" smtClean="0"/>
              <a:t>tbc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Problems to inject 4 bunches for setup check, last bunch to TDI– to be checked..</a:t>
            </a:r>
          </a:p>
          <a:p>
            <a:r>
              <a:rPr lang="en-US" dirty="0" smtClean="0"/>
              <a:t>6:30 Ramp to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This time </a:t>
            </a:r>
            <a:r>
              <a:rPr lang="en-US" smtClean="0"/>
              <a:t>orbit is good.</a:t>
            </a:r>
            <a:endParaRPr lang="en-US" dirty="0" smtClean="0"/>
          </a:p>
          <a:p>
            <a:r>
              <a:rPr lang="en-US" dirty="0" smtClean="0"/>
              <a:t>Beam at 3.5 </a:t>
            </a:r>
            <a:r>
              <a:rPr lang="en-US" dirty="0" err="1" smtClean="0"/>
              <a:t>TeV</a:t>
            </a:r>
            <a:r>
              <a:rPr lang="en-US" dirty="0" smtClean="0"/>
              <a:t> – Collimation team starting ….</a:t>
            </a:r>
            <a:endParaRPr lang="en-US" dirty="0" smtClean="0"/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8686800" cy="5334000"/>
          </a:xfrm>
        </p:spPr>
        <p:txBody>
          <a:bodyPr/>
          <a:lstStyle/>
          <a:p>
            <a:r>
              <a:rPr lang="en-US" dirty="0" smtClean="0"/>
              <a:t>Collimation setup test – </a:t>
            </a:r>
            <a:r>
              <a:rPr lang="en-US" dirty="0" err="1" smtClean="0"/>
              <a:t>Qv</a:t>
            </a:r>
            <a:r>
              <a:rPr lang="en-US" dirty="0" smtClean="0"/>
              <a:t> resonance beam2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634" y="1913860"/>
            <a:ext cx="8878863" cy="375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25.3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Collimation setup test – </a:t>
            </a:r>
            <a:r>
              <a:rPr lang="en-US" dirty="0" err="1" smtClean="0"/>
              <a:t>dp</a:t>
            </a:r>
            <a:r>
              <a:rPr lang="en-US" dirty="0" smtClean="0"/>
              <a:t>/p shift beam2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9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494648"/>
            <a:ext cx="8915400" cy="3769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2001</TotalTime>
  <Words>744</Words>
  <Application>Microsoft Office PowerPoint</Application>
  <PresentationFormat>On-screen Show (4:3)</PresentationFormat>
  <Paragraphs>204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Pixel</vt:lpstr>
      <vt:lpstr>Day 25.3.</vt:lpstr>
      <vt:lpstr>25.3.</vt:lpstr>
      <vt:lpstr>25.3.</vt:lpstr>
      <vt:lpstr>25.3</vt:lpstr>
      <vt:lpstr>25.3.</vt:lpstr>
      <vt:lpstr>25.3.</vt:lpstr>
      <vt:lpstr>25.3.</vt:lpstr>
      <vt:lpstr>25.3</vt:lpstr>
      <vt:lpstr>25.3</vt:lpstr>
      <vt:lpstr>25.3</vt:lpstr>
      <vt:lpstr>Slide 11</vt:lpstr>
      <vt:lpstr>25.3</vt:lpstr>
      <vt:lpstr>25.3</vt:lpstr>
      <vt:lpstr>25.3.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82</cp:revision>
  <dcterms:created xsi:type="dcterms:W3CDTF">2010-03-24T08:41:00Z</dcterms:created>
  <dcterms:modified xsi:type="dcterms:W3CDTF">2010-03-26T07:17:16Z</dcterms:modified>
</cp:coreProperties>
</file>