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63" r:id="rId3"/>
    <p:sldId id="268" r:id="rId4"/>
    <p:sldId id="272" r:id="rId5"/>
    <p:sldId id="270" r:id="rId6"/>
    <p:sldId id="271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73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4669F-4F02-4E95-8119-2CCC915F87F3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1EDEF-B557-4FB6-AF83-153E017C1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Safe Machine Parameters System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R Giachino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24.3.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334000"/>
          </a:xfrm>
        </p:spPr>
        <p:txBody>
          <a:bodyPr/>
          <a:lstStyle/>
          <a:p>
            <a:r>
              <a:rPr lang="en-US" dirty="0" smtClean="0"/>
              <a:t>08:00-11:20: Injection</a:t>
            </a:r>
          </a:p>
          <a:p>
            <a:pPr lvl="1"/>
            <a:r>
              <a:rPr lang="en-US" dirty="0" smtClean="0"/>
              <a:t>Q, Q’, orbit</a:t>
            </a:r>
          </a:p>
          <a:p>
            <a:pPr lvl="1"/>
            <a:r>
              <a:rPr lang="en-US" dirty="0" smtClean="0"/>
              <a:t>One bad injection (large emittance from SPS [best guess]) on beam2 </a:t>
            </a:r>
            <a:r>
              <a:rPr lang="en-US" dirty="0" smtClean="0">
                <a:sym typeface="Wingdings" pitchFamily="2" charset="2"/>
              </a:rPr>
              <a:t> PM.</a:t>
            </a:r>
            <a:endParaRPr lang="en-US" dirty="0" smtClean="0"/>
          </a:p>
          <a:p>
            <a:r>
              <a:rPr lang="en-US" dirty="0" smtClean="0"/>
              <a:t>11:20: ramp to 3.5 </a:t>
            </a:r>
            <a:r>
              <a:rPr lang="en-US" dirty="0" err="1" smtClean="0"/>
              <a:t>TeV</a:t>
            </a:r>
            <a:endParaRPr lang="en-US" dirty="0" smtClean="0"/>
          </a:p>
          <a:p>
            <a:pPr lvl="1"/>
            <a:r>
              <a:rPr lang="en-US" dirty="0" smtClean="0"/>
              <a:t>Orbit excursion peaks at ~ 1 mm </a:t>
            </a:r>
            <a:r>
              <a:rPr lang="en-US" dirty="0" err="1" smtClean="0"/>
              <a:t>rms</a:t>
            </a:r>
            <a:r>
              <a:rPr lang="en-US" dirty="0" smtClean="0"/>
              <a:t> in horizontal due to issues with incorporation of corrections.</a:t>
            </a:r>
          </a:p>
          <a:p>
            <a:pPr lvl="1"/>
            <a:r>
              <a:rPr lang="en-US" dirty="0" smtClean="0"/>
              <a:t>Not too nice orbit at 3.5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Restored by reloading settings from 23.3.</a:t>
            </a:r>
          </a:p>
          <a:p>
            <a:pPr lvl="1"/>
            <a:r>
              <a:rPr lang="en-US" dirty="0" smtClean="0">
                <a:sym typeface="Wingdings"/>
              </a:rPr>
              <a:t>Settings incorporation redone…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24.3.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935665"/>
            <a:ext cx="8686800" cy="5334000"/>
          </a:xfrm>
        </p:spPr>
        <p:txBody>
          <a:bodyPr/>
          <a:lstStyle/>
          <a:p>
            <a:r>
              <a:rPr lang="en-US" dirty="0" smtClean="0"/>
              <a:t>Losses visible on ring BLMs due to scrapping on TCDI collimators</a:t>
            </a:r>
          </a:p>
          <a:p>
            <a:pPr lvl="1"/>
            <a:r>
              <a:rPr lang="en-US" dirty="0" smtClean="0"/>
              <a:t>Showers from C jaws shine directly on BLM attached to cryostats.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00" y="1980904"/>
            <a:ext cx="7683500" cy="528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24.3.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32144" y="914400"/>
            <a:ext cx="8686800" cy="5334000"/>
          </a:xfrm>
        </p:spPr>
        <p:txBody>
          <a:bodyPr/>
          <a:lstStyle/>
          <a:p>
            <a:r>
              <a:rPr lang="en-US" dirty="0" smtClean="0"/>
              <a:t>Orbit at 3.5 </a:t>
            </a:r>
            <a:r>
              <a:rPr lang="en-US" dirty="0" err="1" smtClean="0"/>
              <a:t>TeV</a:t>
            </a:r>
            <a:r>
              <a:rPr lang="en-US" dirty="0" smtClean="0"/>
              <a:t> after reloading settings</a:t>
            </a:r>
          </a:p>
          <a:p>
            <a:pPr lvl="1"/>
            <a:r>
              <a:rPr lang="en-US" dirty="0" smtClean="0"/>
              <a:t>Reproducible to 40 um over 24 hours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300" y="1977656"/>
            <a:ext cx="79375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24.3.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12:50 cold compressor 23 lost </a:t>
            </a:r>
          </a:p>
          <a:p>
            <a:pPr lvl="1"/>
            <a:r>
              <a:rPr lang="en-US" dirty="0" smtClean="0"/>
              <a:t>No useful (new) work done for collimator</a:t>
            </a:r>
          </a:p>
          <a:p>
            <a:pPr lvl="0"/>
            <a:r>
              <a:rPr lang="en-US" dirty="0" smtClean="0"/>
              <a:t>Access until  around 18:00</a:t>
            </a:r>
          </a:p>
          <a:p>
            <a:pPr lvl="1"/>
            <a:r>
              <a:rPr lang="en-US" dirty="0" smtClean="0"/>
              <a:t>RPLA.22L2.RCBH22.L2B2 repaired</a:t>
            </a:r>
          </a:p>
          <a:p>
            <a:pPr lvl="1"/>
            <a:r>
              <a:rPr lang="en-US" dirty="0" smtClean="0"/>
              <a:t>Klystron 6B1 recovered, but lost 5B1</a:t>
            </a:r>
          </a:p>
          <a:p>
            <a:pPr lvl="0"/>
            <a:r>
              <a:rPr lang="en-US" dirty="0" smtClean="0"/>
              <a:t>TL studies from 20:00-24:00</a:t>
            </a:r>
          </a:p>
          <a:p>
            <a:pPr lvl="1"/>
            <a:r>
              <a:rPr lang="en-US" dirty="0" smtClean="0"/>
              <a:t>Intensity of to 1.1E11 LHC INDIV beam, </a:t>
            </a:r>
            <a:r>
              <a:rPr lang="en-US" dirty="0" err="1" smtClean="0"/>
              <a:t>emittances</a:t>
            </a:r>
            <a:r>
              <a:rPr lang="en-US" dirty="0" smtClean="0"/>
              <a:t> ~ 1.8 um in TI2.</a:t>
            </a:r>
          </a:p>
          <a:p>
            <a:pPr lvl="1"/>
            <a:r>
              <a:rPr lang="en-US" dirty="0" smtClean="0"/>
              <a:t>Clean profiles, good stability.</a:t>
            </a:r>
          </a:p>
          <a:p>
            <a:pPr lvl="1"/>
            <a:r>
              <a:rPr lang="en-US" dirty="0" smtClean="0"/>
              <a:t>Tails scans with 1.1E11 – looking good.</a:t>
            </a:r>
          </a:p>
          <a:p>
            <a:pPr lvl="0"/>
            <a:r>
              <a:rPr lang="en-US" dirty="0" smtClean="0"/>
              <a:t>S23 recovered 02:00</a:t>
            </a:r>
          </a:p>
          <a:p>
            <a:pPr lvl="1"/>
            <a:r>
              <a:rPr lang="en-US" dirty="0" smtClean="0"/>
              <a:t>Pre-cycle S23.</a:t>
            </a:r>
          </a:p>
          <a:p>
            <a:pPr lvl="0"/>
            <a:r>
              <a:rPr lang="en-US" dirty="0" smtClean="0"/>
              <a:t>Injection 04:00</a:t>
            </a:r>
          </a:p>
          <a:p>
            <a:pPr lvl="1"/>
            <a:r>
              <a:rPr lang="en-US" dirty="0" smtClean="0"/>
              <a:t>Non-linear chromaticity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24.3.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425" y="1250507"/>
            <a:ext cx="843915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435396" y="881175"/>
            <a:ext cx="1792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Clean tails in TL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24.3.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5396" y="881175"/>
            <a:ext cx="2656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Non-linear chromaticity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7693" y="2656321"/>
            <a:ext cx="4476307" cy="346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1" y="1481162"/>
            <a:ext cx="4416872" cy="3418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24.3.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05:00 </a:t>
            </a:r>
            <a:r>
              <a:rPr lang="en-US" dirty="0" err="1" smtClean="0"/>
              <a:t>Cryo</a:t>
            </a:r>
            <a:r>
              <a:rPr lang="en-US" dirty="0" smtClean="0"/>
              <a:t> S81 </a:t>
            </a:r>
            <a:r>
              <a:rPr lang="en-US" smtClean="0"/>
              <a:t>lost – current lead </a:t>
            </a:r>
            <a:r>
              <a:rPr lang="en-US" smtClean="0"/>
              <a:t>RSS.A81B1 – locked.</a:t>
            </a:r>
            <a:endParaRPr lang="en-US" smtClean="0"/>
          </a:p>
          <a:p>
            <a:r>
              <a:rPr lang="en-US" dirty="0" smtClean="0"/>
              <a:t>07:00 </a:t>
            </a:r>
            <a:r>
              <a:rPr lang="en-US" dirty="0" smtClean="0"/>
              <a:t>Beam back</a:t>
            </a:r>
          </a:p>
          <a:p>
            <a:pPr lvl="0"/>
            <a:r>
              <a:rPr lang="en-US" dirty="0" smtClean="0"/>
              <a:t>08:15 Beam at 3.5 </a:t>
            </a:r>
            <a:r>
              <a:rPr lang="en-US" dirty="0" err="1" smtClean="0"/>
              <a:t>TeV</a:t>
            </a:r>
            <a:endParaRPr lang="en-US" dirty="0" smtClean="0"/>
          </a:p>
          <a:p>
            <a:pPr lvl="1"/>
            <a:r>
              <a:rPr lang="en-US" dirty="0" smtClean="0"/>
              <a:t>Again orbit in the ramp not great. Need to revisit once more…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2466753"/>
            <a:ext cx="8686800" cy="39340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Arial Unicode MS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Program for next 24+ hours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 typeface="Franklin Gothic Medium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6666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Repeat what we missed…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6666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44676" y="3370521"/>
          <a:ext cx="7561124" cy="2425004"/>
        </p:xfrm>
        <a:graphic>
          <a:graphicData uri="http://schemas.openxmlformats.org/drawingml/2006/table">
            <a:tbl>
              <a:tblPr/>
              <a:tblGrid>
                <a:gridCol w="540885"/>
                <a:gridCol w="540885"/>
                <a:gridCol w="540885"/>
                <a:gridCol w="788791"/>
                <a:gridCol w="5149678"/>
              </a:tblGrid>
              <a:tr h="264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25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THU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Measurements at 3.5 </a:t>
                      </a:r>
                      <a:r>
                        <a:rPr lang="en-US" sz="1400" b="1" i="0" u="none" strike="noStrike" dirty="0" err="1">
                          <a:solidFill>
                            <a:srgbClr val="0070C0"/>
                          </a:solidFill>
                          <a:latin typeface="Arial"/>
                        </a:rPr>
                        <a:t>TeV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64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25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THU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M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Protection device and collimator setting-up - 3.5 TeV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64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25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THU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Protection device and collimator setting-up - 3.5 </a:t>
                      </a:r>
                      <a:r>
                        <a:rPr lang="en-US" sz="1400" b="1" i="0" u="none" strike="noStrike" dirty="0" err="1">
                          <a:solidFill>
                            <a:srgbClr val="0070C0"/>
                          </a:solidFill>
                          <a:latin typeface="Arial"/>
                        </a:rPr>
                        <a:t>TeV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07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25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THU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LBDS 450 + 3.5 </a:t>
                      </a:r>
                      <a:r>
                        <a:rPr lang="en-US" sz="1400" b="1" i="0" u="none" strike="noStrike" dirty="0" err="1">
                          <a:solidFill>
                            <a:srgbClr val="0070C0"/>
                          </a:solidFill>
                          <a:latin typeface="Arial"/>
                        </a:rPr>
                        <a:t>TeV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64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25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THU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LBDS 450 + 3.5 </a:t>
                      </a:r>
                      <a:r>
                        <a:rPr lang="en-US" sz="1400" b="1" i="0" u="none" strike="noStrike" dirty="0" err="1">
                          <a:solidFill>
                            <a:srgbClr val="0070C0"/>
                          </a:solidFill>
                          <a:latin typeface="Arial"/>
                        </a:rPr>
                        <a:t>TeV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4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25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THU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4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Beam dump at 800 GeV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4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26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Measurements at 3.5 </a:t>
                      </a:r>
                      <a:r>
                        <a:rPr lang="en-US" sz="1400" b="1" i="0" u="none" strike="noStrike" dirty="0" err="1">
                          <a:solidFill>
                            <a:srgbClr val="0070C0"/>
                          </a:solidFill>
                          <a:latin typeface="Arial"/>
                        </a:rPr>
                        <a:t>TeV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64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26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Protection device and collimator setting-up - 3.5TeV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64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26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Two Beam Operation setting-up - 3.5 </a:t>
                      </a:r>
                      <a:r>
                        <a:rPr lang="en-US" sz="1400" b="1" i="0" u="none" strike="noStrike" dirty="0" err="1">
                          <a:solidFill>
                            <a:srgbClr val="0070C0"/>
                          </a:solidFill>
                          <a:latin typeface="Arial"/>
                        </a:rPr>
                        <a:t>TeV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 (2 bunch ramp)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348</Words>
  <Application>Microsoft Office PowerPoint</Application>
  <PresentationFormat>On-screen Show (4:3)</PresentationFormat>
  <Paragraphs>102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Day 24.3.</vt:lpstr>
      <vt:lpstr>24.3.</vt:lpstr>
      <vt:lpstr>24.3.</vt:lpstr>
      <vt:lpstr>24.3.</vt:lpstr>
      <vt:lpstr>24.3.</vt:lpstr>
      <vt:lpstr>24.3.</vt:lpstr>
      <vt:lpstr>24.3.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jwenning</cp:lastModifiedBy>
  <cp:revision>46</cp:revision>
  <dcterms:created xsi:type="dcterms:W3CDTF">2010-03-24T08:41:00Z</dcterms:created>
  <dcterms:modified xsi:type="dcterms:W3CDTF">2010-03-25T08:01:34Z</dcterms:modified>
</cp:coreProperties>
</file>