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806" r:id="rId2"/>
    <p:sldId id="816" r:id="rId3"/>
    <p:sldId id="822" r:id="rId4"/>
    <p:sldId id="818" r:id="rId5"/>
    <p:sldId id="819" r:id="rId6"/>
    <p:sldId id="820" r:id="rId7"/>
    <p:sldId id="821" r:id="rId8"/>
    <p:sldId id="823" r:id="rId9"/>
    <p:sldId id="824" r:id="rId10"/>
    <p:sldId id="825" r:id="rId11"/>
    <p:sldId id="808" r:id="rId12"/>
    <p:sldId id="809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1008" y="-4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9-3-10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11750"/>
          </a:xfrm>
        </p:spPr>
        <p:txBody>
          <a:bodyPr/>
          <a:lstStyle/>
          <a:p>
            <a:r>
              <a:rPr lang="en-US" dirty="0" smtClean="0"/>
              <a:t>08:00 – </a:t>
            </a:r>
            <a:r>
              <a:rPr lang="en-US" dirty="0" smtClean="0"/>
              <a:t>Tune feedback</a:t>
            </a:r>
            <a:endParaRPr lang="en-US" dirty="0" smtClean="0"/>
          </a:p>
          <a:p>
            <a:r>
              <a:rPr lang="en-US" dirty="0" smtClean="0"/>
              <a:t>08:</a:t>
            </a:r>
            <a:r>
              <a:rPr lang="en-US" dirty="0" smtClean="0"/>
              <a:t>0</a:t>
            </a:r>
            <a:r>
              <a:rPr lang="en-US" dirty="0" smtClean="0"/>
              <a:t>0 – RF commissioning</a:t>
            </a:r>
          </a:p>
          <a:p>
            <a:pPr lvl="1"/>
            <a:r>
              <a:rPr lang="en-US" sz="2400" dirty="0" smtClean="0"/>
              <a:t>Cavities phased</a:t>
            </a:r>
          </a:p>
          <a:p>
            <a:pPr lvl="1"/>
            <a:r>
              <a:rPr lang="en-US" sz="2400" dirty="0" smtClean="0"/>
              <a:t>Still to do: fine cogging, higher intensity</a:t>
            </a:r>
          </a:p>
          <a:p>
            <a:r>
              <a:rPr lang="en-US" dirty="0" smtClean="0"/>
              <a:t>12:00 – MPS tests</a:t>
            </a:r>
          </a:p>
          <a:p>
            <a:r>
              <a:rPr lang="en-US" dirty="0" smtClean="0"/>
              <a:t>16:00 – Injection studies</a:t>
            </a:r>
          </a:p>
          <a:p>
            <a:r>
              <a:rPr lang="en-US" dirty="0" smtClean="0"/>
              <a:t>Midnight – Transverse damper</a:t>
            </a:r>
          </a:p>
          <a:p>
            <a:r>
              <a:rPr lang="en-US" dirty="0" smtClean="0"/>
              <a:t>04:00 – </a:t>
            </a:r>
            <a:r>
              <a:rPr lang="en-US" dirty="0" err="1" smtClean="0"/>
              <a:t>Cryo</a:t>
            </a:r>
            <a:endParaRPr lang="en-US" dirty="0" smtClean="0"/>
          </a:p>
          <a:p>
            <a:r>
              <a:rPr lang="en-US" dirty="0" smtClean="0"/>
              <a:t>07:00 – Access – point 2</a:t>
            </a:r>
          </a:p>
          <a:p>
            <a:pPr lvl="1"/>
            <a:r>
              <a:rPr lang="en-US" sz="2400" dirty="0" smtClean="0"/>
              <a:t>Thanks to CSA and RP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damper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956550" cy="59105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8787353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670559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6711965" cy="561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MPS test : RD1.LR1 OFF. Dump time 12:26:07.</a:t>
            </a:r>
            <a:br>
              <a:rPr lang="en-US" dirty="0" smtClean="0"/>
            </a:br>
            <a:r>
              <a:rPr lang="en-US" dirty="0" smtClean="0"/>
              <a:t>Test successful - clean dump by FMCM - no orbit movement, no loss.</a:t>
            </a:r>
          </a:p>
          <a:p>
            <a:r>
              <a:rPr lang="en-US" dirty="0" smtClean="0"/>
              <a:t>Next MPS test : RD34.LR7 off. PM stamp 12:52:44. </a:t>
            </a:r>
            <a:br>
              <a:rPr lang="en-US" dirty="0" smtClean="0"/>
            </a:br>
            <a:r>
              <a:rPr lang="en-US" dirty="0" smtClean="0"/>
              <a:t>Test successful - clean dump by FMCM - no orbit movement, no loss.</a:t>
            </a:r>
          </a:p>
          <a:p>
            <a:r>
              <a:rPr lang="en-US" dirty="0" smtClean="0"/>
              <a:t>Next MPS : RQ4.LR3 off. PM stamp 13:40:24. </a:t>
            </a:r>
            <a:br>
              <a:rPr lang="en-US" dirty="0" smtClean="0"/>
            </a:br>
            <a:r>
              <a:rPr lang="en-US" dirty="0" smtClean="0"/>
              <a:t>Test successful - very clean dump. No beam loss.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Next MPS test : RQ4.LR3 off, but with FMCM masked. PM stamp 13:52:57.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It seems that with so little beam, the BLMs never got over threshold, and we lost the beam over 2 seconds until the beam offset got large enough to trigger the BPM interlocks.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048000"/>
            <a:ext cx="3810000" cy="3222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003425"/>
          </a:xfrm>
        </p:spPr>
        <p:txBody>
          <a:bodyPr/>
          <a:lstStyle/>
          <a:p>
            <a:pPr lvl="1"/>
            <a:r>
              <a:rPr lang="en-US" dirty="0" smtClean="0"/>
              <a:t>Next MPS test : large orbit excursion in one ARC.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Test</a:t>
            </a:r>
            <a:r>
              <a:rPr lang="en-US" dirty="0" smtClean="0"/>
              <a:t> successful </a:t>
            </a:r>
            <a:r>
              <a:rPr lang="en-US" dirty="0" smtClean="0"/>
              <a:t>SIS dump on orbit excursion B2 H plane and on COD settings in B2 H plane. To be checked which one came first.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24200"/>
            <a:ext cx="8483600" cy="33934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injection studies 1/2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11750"/>
          </a:xfrm>
        </p:spPr>
        <p:txBody>
          <a:bodyPr/>
          <a:lstStyle/>
          <a:p>
            <a:r>
              <a:rPr lang="en-US" sz="2000" dirty="0" smtClean="0"/>
              <a:t>B1 </a:t>
            </a:r>
            <a:r>
              <a:rPr lang="en-US" sz="2000" dirty="0" smtClean="0"/>
              <a:t>B2 measured and corrected tunes and orbits</a:t>
            </a:r>
            <a:r>
              <a:rPr lang="en-US" sz="2000" dirty="0" smtClean="0"/>
              <a:t> – </a:t>
            </a:r>
            <a:r>
              <a:rPr lang="en-US" sz="2000" dirty="0" smtClean="0"/>
              <a:t>OK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B1 </a:t>
            </a:r>
            <a:r>
              <a:rPr lang="en-US" sz="2000" dirty="0" smtClean="0"/>
              <a:t>B2 measured beta beat, and optical mismatch at end of </a:t>
            </a:r>
            <a:r>
              <a:rPr lang="en-US" sz="2000" dirty="0" err="1" smtClean="0"/>
              <a:t>TLs</a:t>
            </a:r>
            <a:r>
              <a:rPr lang="en-US" sz="2000" dirty="0" smtClean="0"/>
              <a:t> - </a:t>
            </a:r>
            <a:r>
              <a:rPr lang="en-US" sz="2000" dirty="0" err="1" smtClean="0"/>
              <a:t>betabeat</a:t>
            </a:r>
            <a:r>
              <a:rPr lang="en-US" sz="2000" dirty="0" smtClean="0"/>
              <a:t> has changed significantly and is larger - </a:t>
            </a:r>
            <a:r>
              <a:rPr lang="en-US" sz="2000" dirty="0" err="1" smtClean="0"/>
              <a:t>betatron</a:t>
            </a:r>
            <a:r>
              <a:rPr lang="en-US" sz="2000" dirty="0" smtClean="0"/>
              <a:t> mismatch factor to nominal optics at injection point is around 0.02/0.005 H/V for B2, 0.04/0.008 for B1.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B1 B2 checked injection oscillations</a:t>
            </a:r>
            <a:r>
              <a:rPr lang="en-US" sz="2000" dirty="0" smtClean="0"/>
              <a:t> – </a:t>
            </a:r>
            <a:r>
              <a:rPr lang="en-US" sz="2000" dirty="0" smtClean="0"/>
              <a:t>OK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B1 B2 measured </a:t>
            </a:r>
            <a:r>
              <a:rPr lang="en-US" sz="2000" dirty="0" err="1" smtClean="0"/>
              <a:t>circulaing</a:t>
            </a:r>
            <a:r>
              <a:rPr lang="en-US" sz="2000" dirty="0" smtClean="0"/>
              <a:t> beam emittance with WS and BSRT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B2 </a:t>
            </a:r>
            <a:r>
              <a:rPr lang="en-US" sz="2000" dirty="0" smtClean="0"/>
              <a:t>measured injected and dumped emittances for dump after 2 LHC turns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B2 </a:t>
            </a:r>
            <a:r>
              <a:rPr lang="en-US" sz="2000" dirty="0" smtClean="0"/>
              <a:t>measured injected and dumped emittances for dump after ~20 </a:t>
            </a:r>
            <a:r>
              <a:rPr lang="en-US" sz="2000" dirty="0" err="1" smtClean="0"/>
              <a:t>s</a:t>
            </a:r>
            <a:r>
              <a:rPr lang="en-US" sz="2000" dirty="0" smtClean="0"/>
              <a:t>. Small emittance blowup (if any) - to be quantified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injection studies 1/2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111750"/>
          </a:xfrm>
        </p:spPr>
        <p:txBody>
          <a:bodyPr/>
          <a:lstStyle/>
          <a:p>
            <a:r>
              <a:rPr lang="en-US" sz="2000" dirty="0" smtClean="0"/>
              <a:t>B1 B2 beam-based setup of TDI and </a:t>
            </a:r>
            <a:r>
              <a:rPr lang="en-US" sz="2000" dirty="0" err="1" smtClean="0"/>
              <a:t>TCLIs</a:t>
            </a:r>
            <a:r>
              <a:rPr lang="en-US" sz="2000" dirty="0" smtClean="0"/>
              <a:t> around beam - B1 jaws always closer than collimation reference values - B2 some differences also to understand.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B1 checked TDI jaw movement sign with bumps - OK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B1 </a:t>
            </a:r>
            <a:r>
              <a:rPr lang="en-US" sz="2000" dirty="0" smtClean="0"/>
              <a:t>B2 measured injection losses with cleaning and protection collimators at nominal settings. B2 injection extremely clean, with almost no losses visible. B1 scruffier - H injection needs steering. For B2 at first glace no</a:t>
            </a:r>
            <a:r>
              <a:rPr lang="en-US" sz="2000" dirty="0" smtClean="0"/>
              <a:t> noticeable </a:t>
            </a:r>
            <a:r>
              <a:rPr lang="en-US" sz="2000" dirty="0" smtClean="0"/>
              <a:t>difference for TDI/TCLI in or out.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B1 </a:t>
            </a:r>
            <a:r>
              <a:rPr lang="en-US" sz="2000" dirty="0" smtClean="0"/>
              <a:t>measured loss maps for grazing beam on TDI/TCLI at protect settings, and calibrated and tested ALICE BCM. Losses seen at all protection devices and also some peaks through 23, to</a:t>
            </a:r>
            <a:r>
              <a:rPr lang="en-US" sz="2000" dirty="0" smtClean="0"/>
              <a:t> analyze </a:t>
            </a:r>
            <a:r>
              <a:rPr lang="en-US" sz="2000" dirty="0" smtClean="0"/>
              <a:t>in detail. </a:t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damper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098887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damper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5034" cy="480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29753</TotalTime>
  <Words>615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Wednesday morning</vt:lpstr>
      <vt:lpstr>Tune feedback</vt:lpstr>
      <vt:lpstr>MPS</vt:lpstr>
      <vt:lpstr>MPS</vt:lpstr>
      <vt:lpstr>MPS</vt:lpstr>
      <vt:lpstr>Summary of injection studies 1/2 </vt:lpstr>
      <vt:lpstr>Summary of injection studies 1/2 </vt:lpstr>
      <vt:lpstr>Transverse damper</vt:lpstr>
      <vt:lpstr>Transverse damper</vt:lpstr>
      <vt:lpstr>Transverse damper</vt:lpstr>
      <vt:lpstr>This week</vt:lpstr>
      <vt:lpstr>Next week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1554</cp:revision>
  <dcterms:created xsi:type="dcterms:W3CDTF">2010-03-11T06:51:40Z</dcterms:created>
  <dcterms:modified xsi:type="dcterms:W3CDTF">2010-03-11T07:19:35Z</dcterms:modified>
</cp:coreProperties>
</file>