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80" r:id="rId4"/>
    <p:sldId id="284" r:id="rId5"/>
    <p:sldId id="281" r:id="rId6"/>
    <p:sldId id="272" r:id="rId7"/>
    <p:sldId id="273" r:id="rId8"/>
    <p:sldId id="275" r:id="rId9"/>
    <p:sldId id="276" r:id="rId10"/>
    <p:sldId id="277" r:id="rId11"/>
    <p:sldId id="301" r:id="rId12"/>
    <p:sldId id="289" r:id="rId13"/>
    <p:sldId id="287" r:id="rId14"/>
    <p:sldId id="288" r:id="rId15"/>
    <p:sldId id="278" r:id="rId16"/>
    <p:sldId id="279" r:id="rId17"/>
    <p:sldId id="295" r:id="rId18"/>
    <p:sldId id="296" r:id="rId19"/>
    <p:sldId id="309" r:id="rId20"/>
    <p:sldId id="291" r:id="rId21"/>
    <p:sldId id="292" r:id="rId22"/>
    <p:sldId id="293" r:id="rId23"/>
    <p:sldId id="310" r:id="rId24"/>
    <p:sldId id="306" r:id="rId25"/>
    <p:sldId id="312" r:id="rId26"/>
    <p:sldId id="299" r:id="rId27"/>
    <p:sldId id="290" r:id="rId28"/>
    <p:sldId id="298" r:id="rId29"/>
    <p:sldId id="308" r:id="rId30"/>
    <p:sldId id="300" r:id="rId31"/>
    <p:sldId id="303" r:id="rId32"/>
    <p:sldId id="311" r:id="rId33"/>
    <p:sldId id="318" r:id="rId34"/>
    <p:sldId id="304" r:id="rId35"/>
    <p:sldId id="307" r:id="rId36"/>
    <p:sldId id="283" r:id="rId37"/>
    <p:sldId id="305" r:id="rId38"/>
    <p:sldId id="313" r:id="rId39"/>
    <p:sldId id="314" r:id="rId40"/>
    <p:sldId id="315" r:id="rId41"/>
    <p:sldId id="316" r:id="rId42"/>
    <p:sldId id="317" r:id="rId43"/>
    <p:sldId id="302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3399"/>
    <a:srgbClr val="FF33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0FC25-7E1F-4FFE-A980-D1C55926929F}" type="datetimeFigureOut">
              <a:rPr lang="en-US" smtClean="0"/>
              <a:t>11/6/2010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851B-FAD4-4C17-AA80-7DCC63BF4C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0FC25-7E1F-4FFE-A980-D1C55926929F}" type="datetimeFigureOut">
              <a:rPr lang="en-US" smtClean="0"/>
              <a:t>11/6/2010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851B-FAD4-4C17-AA80-7DCC63BF4C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0FC25-7E1F-4FFE-A980-D1C55926929F}" type="datetimeFigureOut">
              <a:rPr lang="en-US" smtClean="0"/>
              <a:t>11/6/2010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851B-FAD4-4C17-AA80-7DCC63BF4C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0FC25-7E1F-4FFE-A980-D1C55926929F}" type="datetimeFigureOut">
              <a:rPr lang="en-US" smtClean="0"/>
              <a:t>11/6/2010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851B-FAD4-4C17-AA80-7DCC63BF4C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0FC25-7E1F-4FFE-A980-D1C55926929F}" type="datetimeFigureOut">
              <a:rPr lang="en-US" smtClean="0"/>
              <a:t>11/6/2010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851B-FAD4-4C17-AA80-7DCC63BF4C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0FC25-7E1F-4FFE-A980-D1C55926929F}" type="datetimeFigureOut">
              <a:rPr lang="en-US" smtClean="0"/>
              <a:t>11/6/2010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851B-FAD4-4C17-AA80-7DCC63BF4C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0FC25-7E1F-4FFE-A980-D1C55926929F}" type="datetimeFigureOut">
              <a:rPr lang="en-US" smtClean="0"/>
              <a:t>11/6/2010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851B-FAD4-4C17-AA80-7DCC63BF4C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0FC25-7E1F-4FFE-A980-D1C55926929F}" type="datetimeFigureOut">
              <a:rPr lang="en-US" smtClean="0"/>
              <a:t>11/6/2010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851B-FAD4-4C17-AA80-7DCC63BF4C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0FC25-7E1F-4FFE-A980-D1C55926929F}" type="datetimeFigureOut">
              <a:rPr lang="en-US" smtClean="0"/>
              <a:t>11/6/2010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851B-FAD4-4C17-AA80-7DCC63BF4C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0FC25-7E1F-4FFE-A980-D1C55926929F}" type="datetimeFigureOut">
              <a:rPr lang="en-US" smtClean="0"/>
              <a:t>11/6/2010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851B-FAD4-4C17-AA80-7DCC63BF4C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0FC25-7E1F-4FFE-A980-D1C55926929F}" type="datetimeFigureOut">
              <a:rPr lang="en-US" smtClean="0"/>
              <a:t>11/6/2010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851B-FAD4-4C17-AA80-7DCC63BF4C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0FC25-7E1F-4FFE-A980-D1C55926929F}" type="datetimeFigureOut">
              <a:rPr lang="en-US" smtClean="0"/>
              <a:t>11/6/2010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E851B-FAD4-4C17-AA80-7DCC63BF4C7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7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cdsweb.cern.ch/record/566861?ln=en" TargetMode="External"/><Relationship Id="rId2" Type="http://schemas.openxmlformats.org/officeDocument/2006/relationships/hyperlink" Target="http://cdsweb.cern.ch/record/692052/files/project-note-201.pdf" TargetMode="Externa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>
            <a:noAutofit/>
          </a:bodyPr>
          <a:lstStyle/>
          <a:p>
            <a:r>
              <a:rPr lang="en-US" dirty="0"/>
              <a:t>E-cloud </a:t>
            </a:r>
            <a:r>
              <a:rPr lang="en-US" dirty="0" smtClean="0"/>
              <a:t>build-up &amp; instabilities</a:t>
            </a:r>
            <a:r>
              <a:rPr lang="en-US" dirty="0"/>
              <a:t>: </a:t>
            </a:r>
            <a:r>
              <a:rPr lang="en-US" dirty="0" smtClean="0"/>
              <a:t>expectations</a:t>
            </a:r>
            <a:r>
              <a:rPr lang="en-US" dirty="0"/>
              <a:t>, observations and outlook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124200"/>
            <a:ext cx="8305800" cy="1752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Humberto Maury Cuna*, Elena Benedetto, Giovanni Rumolo,</a:t>
            </a:r>
            <a:r>
              <a:rPr lang="en-US" sz="3600" dirty="0"/>
              <a:t> </a:t>
            </a:r>
            <a:r>
              <a:rPr lang="en-US" sz="3600" dirty="0" smtClean="0"/>
              <a:t>Frank Zimmermann, et al</a:t>
            </a:r>
          </a:p>
          <a:p>
            <a:r>
              <a:rPr lang="en-US" sz="3600" dirty="0" smtClean="0"/>
              <a:t>BCWG, 9 November 2010</a:t>
            </a:r>
          </a:p>
          <a:p>
            <a:endParaRPr lang="en-US" sz="3600" dirty="0"/>
          </a:p>
          <a:p>
            <a:r>
              <a:rPr lang="en-US" sz="3600" dirty="0" smtClean="0"/>
              <a:t>* CINVESTAV, Mexico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CiminoCollins-forF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8661400" cy="5670550"/>
          </a:xfrm>
          <a:prstGeom prst="rect">
            <a:avLst/>
          </a:prstGeom>
          <a:noFill/>
        </p:spPr>
      </p:pic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1355725" y="115888"/>
            <a:ext cx="6643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/>
              <a:t>R. Cimino, I. Collins, 2003; CERN-AB-2004-012</a:t>
            </a:r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0" y="5867400"/>
            <a:ext cx="87280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>
                <a:solidFill>
                  <a:srgbClr val="FF0000"/>
                </a:solidFill>
              </a:rPr>
              <a:t>probability of elastic electron reflection seems to approach 1</a:t>
            </a:r>
            <a:r>
              <a:rPr lang="en-US" sz="2400" b="0">
                <a:solidFill>
                  <a:schemeClr val="accent2"/>
                </a:solidFill>
              </a:rPr>
              <a:t> for</a:t>
            </a:r>
          </a:p>
          <a:p>
            <a:r>
              <a:rPr lang="en-US" sz="2400" b="0">
                <a:solidFill>
                  <a:schemeClr val="accent2"/>
                </a:solidFill>
              </a:rPr>
              <a:t>zero incident energy and is independent of </a:t>
            </a:r>
            <a:r>
              <a:rPr lang="en-US" sz="2400" b="0" i="1">
                <a:solidFill>
                  <a:schemeClr val="accent2"/>
                </a:solidFill>
                <a:latin typeface="Symbol" pitchFamily="18" charset="2"/>
              </a:rPr>
              <a:t>d</a:t>
            </a:r>
            <a:r>
              <a:rPr lang="en-US" sz="2400" b="0" i="1">
                <a:solidFill>
                  <a:schemeClr val="accent2"/>
                </a:solidFill>
              </a:rPr>
              <a:t>*</a:t>
            </a:r>
            <a:r>
              <a:rPr lang="en-US" sz="2400" b="0" i="1" baseline="-25000">
                <a:solidFill>
                  <a:schemeClr val="accent2"/>
                </a:solidFill>
              </a:rPr>
              <a:t>max</a:t>
            </a:r>
            <a:endParaRPr lang="en-US" sz="2400" b="0" i="1">
              <a:solidFill>
                <a:schemeClr val="accent2"/>
              </a:solidFill>
            </a:endParaRPr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0" y="838200"/>
            <a:ext cx="10191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0"/>
              <a:t>yield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2324100" y="3009900"/>
            <a:ext cx="4648200" cy="1588"/>
          </a:xfrm>
          <a:prstGeom prst="straightConnector1">
            <a:avLst/>
          </a:prstGeom>
          <a:ln w="476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724400" y="1066800"/>
            <a:ext cx="7835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Symbol" pitchFamily="18" charset="2"/>
              </a:rPr>
              <a:t>d</a:t>
            </a:r>
            <a:r>
              <a:rPr lang="en-US" sz="2800" b="1" baseline="-25000" dirty="0" err="1" smtClean="0"/>
              <a:t>max</a:t>
            </a:r>
            <a:endParaRPr lang="en-US" sz="2800" b="1" baseline="-25000" dirty="0"/>
          </a:p>
        </p:txBody>
      </p:sp>
      <p:cxnSp>
        <p:nvCxnSpPr>
          <p:cNvPr id="12" name="Straight Arrow Connector 11"/>
          <p:cNvCxnSpPr/>
          <p:nvPr/>
        </p:nvCxnSpPr>
        <p:spPr>
          <a:xfrm rot="10800000">
            <a:off x="1143000" y="5257800"/>
            <a:ext cx="3429000" cy="1588"/>
          </a:xfrm>
          <a:prstGeom prst="straightConnector1">
            <a:avLst/>
          </a:prstGeom>
          <a:ln w="476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438400" y="4495800"/>
            <a:ext cx="762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Symbol" pitchFamily="18" charset="2"/>
              </a:rPr>
              <a:t>e</a:t>
            </a:r>
            <a:r>
              <a:rPr lang="en-US" sz="2800" b="1" baseline="-25000" dirty="0" err="1" smtClean="0"/>
              <a:t>max</a:t>
            </a:r>
            <a:endParaRPr lang="en-US" sz="2800" b="1" baseline="-25000" dirty="0"/>
          </a:p>
        </p:txBody>
      </p:sp>
      <p:cxnSp>
        <p:nvCxnSpPr>
          <p:cNvPr id="17" name="Straight Arrow Connector 16"/>
          <p:cNvCxnSpPr/>
          <p:nvPr/>
        </p:nvCxnSpPr>
        <p:spPr>
          <a:xfrm rot="5400000" flipH="1" flipV="1">
            <a:off x="38100" y="4152900"/>
            <a:ext cx="2362200" cy="1588"/>
          </a:xfrm>
          <a:prstGeom prst="straightConnector1">
            <a:avLst/>
          </a:prstGeom>
          <a:ln w="476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143000" y="24384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/>
              <a:t>R</a:t>
            </a:r>
            <a:endParaRPr lang="en-US" sz="2800" b="1" i="1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ChangeArrowheads="1"/>
          </p:cNvSpPr>
          <p:nvPr/>
        </p:nvSpPr>
        <p:spPr bwMode="auto">
          <a:xfrm>
            <a:off x="6096000" y="2514600"/>
            <a:ext cx="2514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2000" b="0">
                <a:latin typeface="Times New Roman" pitchFamily="18" charset="0"/>
                <a:ea typeface="MS Mincho" charset="-128"/>
                <a:cs typeface="Times New Roman" pitchFamily="18" charset="0"/>
              </a:rPr>
              <a:t>[M. Furman, 1997]                                               </a:t>
            </a:r>
          </a:p>
        </p:txBody>
      </p:sp>
      <p:graphicFrame>
        <p:nvGraphicFramePr>
          <p:cNvPr id="118787" name="Object 3"/>
          <p:cNvGraphicFramePr>
            <a:graphicFrameLocks noChangeAspect="1"/>
          </p:cNvGraphicFramePr>
          <p:nvPr/>
        </p:nvGraphicFramePr>
        <p:xfrm>
          <a:off x="2133600" y="3124200"/>
          <a:ext cx="3403600" cy="1001713"/>
        </p:xfrm>
        <a:graphic>
          <a:graphicData uri="http://schemas.openxmlformats.org/presentationml/2006/ole">
            <p:oleObj spid="_x0000_s3074" name="Equation" r:id="rId3" imgW="2311200" imgH="685800" progId="Equation.3">
              <p:embed/>
            </p:oleObj>
          </a:graphicData>
        </a:graphic>
      </p:graphicFrame>
      <p:graphicFrame>
        <p:nvGraphicFramePr>
          <p:cNvPr id="118788" name="Object 4"/>
          <p:cNvGraphicFramePr>
            <a:graphicFrameLocks noChangeAspect="1"/>
          </p:cNvGraphicFramePr>
          <p:nvPr/>
        </p:nvGraphicFramePr>
        <p:xfrm>
          <a:off x="-3143250" y="5075238"/>
          <a:ext cx="114300" cy="219075"/>
        </p:xfrm>
        <a:graphic>
          <a:graphicData uri="http://schemas.openxmlformats.org/presentationml/2006/ole">
            <p:oleObj spid="_x0000_s3075" name="Equation" r:id="rId4" imgW="114151" imgH="215619" progId="Equation.3">
              <p:embed/>
            </p:oleObj>
          </a:graphicData>
        </a:graphic>
      </p:graphicFrame>
      <p:sp>
        <p:nvSpPr>
          <p:cNvPr id="118789" name="Rectangle 5"/>
          <p:cNvSpPr>
            <a:spLocks noChangeArrowheads="1"/>
          </p:cNvSpPr>
          <p:nvPr/>
        </p:nvSpPr>
        <p:spPr bwMode="auto">
          <a:xfrm>
            <a:off x="-3143250" y="5294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18790" name="Object 6"/>
          <p:cNvGraphicFramePr>
            <a:graphicFrameLocks noChangeAspect="1"/>
          </p:cNvGraphicFramePr>
          <p:nvPr/>
        </p:nvGraphicFramePr>
        <p:xfrm>
          <a:off x="1752600" y="4343400"/>
          <a:ext cx="3008313" cy="919163"/>
        </p:xfrm>
        <a:graphic>
          <a:graphicData uri="http://schemas.openxmlformats.org/presentationml/2006/ole">
            <p:oleObj spid="_x0000_s3076" name="Equation" r:id="rId5" imgW="1828800" imgH="558720" progId="Equation.3">
              <p:embed/>
            </p:oleObj>
          </a:graphicData>
        </a:graphic>
      </p:graphicFrame>
      <p:sp>
        <p:nvSpPr>
          <p:cNvPr id="118791" name="Text Box 7"/>
          <p:cNvSpPr txBox="1">
            <a:spLocks noChangeArrowheads="1"/>
          </p:cNvSpPr>
          <p:nvPr/>
        </p:nvSpPr>
        <p:spPr bwMode="auto">
          <a:xfrm>
            <a:off x="457200" y="0"/>
            <a:ext cx="82365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0" dirty="0"/>
              <a:t>Present Model of Secondary Emission Yield</a:t>
            </a:r>
          </a:p>
        </p:txBody>
      </p:sp>
      <p:graphicFrame>
        <p:nvGraphicFramePr>
          <p:cNvPr id="118792" name="Object 8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3077" name="Equation" r:id="rId6" imgW="114120" imgH="215640" progId="Equation.3">
              <p:embed/>
            </p:oleObj>
          </a:graphicData>
        </a:graphic>
      </p:graphicFrame>
      <p:sp>
        <p:nvSpPr>
          <p:cNvPr id="118793" name="Rectangle 9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18794" name="Object 10"/>
          <p:cNvGraphicFramePr>
            <a:graphicFrameLocks noChangeAspect="1"/>
          </p:cNvGraphicFramePr>
          <p:nvPr/>
        </p:nvGraphicFramePr>
        <p:xfrm>
          <a:off x="1509713" y="914400"/>
          <a:ext cx="6019800" cy="422275"/>
        </p:xfrm>
        <a:graphic>
          <a:graphicData uri="http://schemas.openxmlformats.org/presentationml/2006/ole">
            <p:oleObj spid="_x0000_s3078" name="Equation" r:id="rId7" imgW="3390840" imgH="241200" progId="Equation.3">
              <p:embed/>
            </p:oleObj>
          </a:graphicData>
        </a:graphic>
      </p:graphicFrame>
      <p:sp>
        <p:nvSpPr>
          <p:cNvPr id="118795" name="Line 11"/>
          <p:cNvSpPr>
            <a:spLocks noChangeShapeType="1"/>
          </p:cNvSpPr>
          <p:nvPr/>
        </p:nvSpPr>
        <p:spPr bwMode="auto">
          <a:xfrm flipV="1">
            <a:off x="5943600" y="990600"/>
            <a:ext cx="14478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8796" name="Rectangle 12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797" name="Line 13"/>
          <p:cNvSpPr>
            <a:spLocks noChangeShapeType="1"/>
          </p:cNvSpPr>
          <p:nvPr/>
        </p:nvSpPr>
        <p:spPr bwMode="auto">
          <a:xfrm>
            <a:off x="5867400" y="914400"/>
            <a:ext cx="15240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8798" name="Line 14"/>
          <p:cNvSpPr>
            <a:spLocks noChangeShapeType="1"/>
          </p:cNvSpPr>
          <p:nvPr/>
        </p:nvSpPr>
        <p:spPr bwMode="auto">
          <a:xfrm flipV="1">
            <a:off x="5486400" y="914400"/>
            <a:ext cx="1524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8799" name="Line 15"/>
          <p:cNvSpPr>
            <a:spLocks noChangeShapeType="1"/>
          </p:cNvSpPr>
          <p:nvPr/>
        </p:nvSpPr>
        <p:spPr bwMode="auto">
          <a:xfrm flipH="1" flipV="1">
            <a:off x="5486400" y="990600"/>
            <a:ext cx="1524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8800" name="Text Box 16"/>
          <p:cNvSpPr txBox="1">
            <a:spLocks noChangeArrowheads="1"/>
          </p:cNvSpPr>
          <p:nvPr/>
        </p:nvSpPr>
        <p:spPr bwMode="auto">
          <a:xfrm>
            <a:off x="609600" y="1371600"/>
            <a:ext cx="791575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/>
              <a:t>secondary electrons consist of </a:t>
            </a:r>
            <a:r>
              <a:rPr lang="en-US" sz="2000" b="0" dirty="0">
                <a:solidFill>
                  <a:srgbClr val="FF0000"/>
                </a:solidFill>
              </a:rPr>
              <a:t>true </a:t>
            </a:r>
            <a:r>
              <a:rPr lang="en-US" sz="2000" b="0" dirty="0" err="1">
                <a:solidFill>
                  <a:srgbClr val="FF0000"/>
                </a:solidFill>
              </a:rPr>
              <a:t>secondaries</a:t>
            </a:r>
            <a:r>
              <a:rPr lang="en-US" sz="2000" b="0" dirty="0"/>
              <a:t> and </a:t>
            </a:r>
            <a:r>
              <a:rPr lang="en-US" sz="2000" b="0" dirty="0">
                <a:solidFill>
                  <a:srgbClr val="FF0000"/>
                </a:solidFill>
              </a:rPr>
              <a:t>elastically reflected</a:t>
            </a:r>
            <a:r>
              <a:rPr lang="en-US" sz="2000" b="0" dirty="0"/>
              <a:t>;</a:t>
            </a:r>
          </a:p>
          <a:p>
            <a:r>
              <a:rPr lang="en-US" sz="2000" b="0" dirty="0"/>
              <a:t>since 2003 we assume that elastic reflection is independent of </a:t>
            </a:r>
            <a:r>
              <a:rPr lang="en-US" sz="2000" b="0" dirty="0">
                <a:latin typeface="Symbol" pitchFamily="18" charset="2"/>
              </a:rPr>
              <a:t>Q</a:t>
            </a:r>
            <a:r>
              <a:rPr lang="en-US" sz="2000" b="0" dirty="0"/>
              <a:t> (no data)</a:t>
            </a:r>
          </a:p>
        </p:txBody>
      </p:sp>
      <p:graphicFrame>
        <p:nvGraphicFramePr>
          <p:cNvPr id="118801" name="Object 17"/>
          <p:cNvGraphicFramePr>
            <a:graphicFrameLocks noChangeAspect="1"/>
          </p:cNvGraphicFramePr>
          <p:nvPr/>
        </p:nvGraphicFramePr>
        <p:xfrm>
          <a:off x="1676400" y="2362200"/>
          <a:ext cx="4357688" cy="790575"/>
        </p:xfrm>
        <a:graphic>
          <a:graphicData uri="http://schemas.openxmlformats.org/presentationml/2006/ole">
            <p:oleObj spid="_x0000_s3079" name="Equation" r:id="rId8" imgW="2565360" imgH="482400" progId="Equation.3">
              <p:embed/>
            </p:oleObj>
          </a:graphicData>
        </a:graphic>
      </p:graphicFrame>
      <p:sp>
        <p:nvSpPr>
          <p:cNvPr id="118802" name="Rectangle 18"/>
          <p:cNvSpPr>
            <a:spLocks noChangeArrowheads="1"/>
          </p:cNvSpPr>
          <p:nvPr/>
        </p:nvSpPr>
        <p:spPr bwMode="auto">
          <a:xfrm>
            <a:off x="5486400" y="3124200"/>
            <a:ext cx="16922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>
                <a:latin typeface="Times New Roman" pitchFamily="18" charset="0"/>
              </a:rPr>
              <a:t>[Kirby, 2001;</a:t>
            </a:r>
          </a:p>
          <a:p>
            <a:r>
              <a:rPr lang="en-US" sz="2000" b="0">
                <a:latin typeface="Times New Roman" pitchFamily="18" charset="0"/>
              </a:rPr>
              <a:t>Henrist, 2002;</a:t>
            </a:r>
          </a:p>
          <a:p>
            <a:r>
              <a:rPr lang="en-US" sz="2000" b="0">
                <a:latin typeface="Times New Roman" pitchFamily="18" charset="0"/>
              </a:rPr>
              <a:t>Furman, 1997]</a:t>
            </a:r>
          </a:p>
        </p:txBody>
      </p:sp>
      <p:sp>
        <p:nvSpPr>
          <p:cNvPr id="118803" name="Text Box 19"/>
          <p:cNvSpPr txBox="1">
            <a:spLocks noChangeArrowheads="1"/>
          </p:cNvSpPr>
          <p:nvPr/>
        </p:nvSpPr>
        <p:spPr bwMode="auto">
          <a:xfrm>
            <a:off x="762000" y="2057400"/>
            <a:ext cx="1936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u="sng">
                <a:solidFill>
                  <a:schemeClr val="accent2"/>
                </a:solidFill>
              </a:rPr>
              <a:t>true secondaries:</a:t>
            </a:r>
          </a:p>
        </p:txBody>
      </p:sp>
      <p:sp>
        <p:nvSpPr>
          <p:cNvPr id="118804" name="Text Box 20"/>
          <p:cNvSpPr txBox="1">
            <a:spLocks noChangeArrowheads="1"/>
          </p:cNvSpPr>
          <p:nvPr/>
        </p:nvSpPr>
        <p:spPr bwMode="auto">
          <a:xfrm>
            <a:off x="838200" y="4114800"/>
            <a:ext cx="188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u="sng">
                <a:solidFill>
                  <a:schemeClr val="accent2"/>
                </a:solidFill>
              </a:rPr>
              <a:t>elastic reflection:</a:t>
            </a:r>
          </a:p>
        </p:txBody>
      </p:sp>
      <p:sp>
        <p:nvSpPr>
          <p:cNvPr id="118805" name="Rectangle 21"/>
          <p:cNvSpPr>
            <a:spLocks noChangeArrowheads="1"/>
          </p:cNvSpPr>
          <p:nvPr/>
        </p:nvSpPr>
        <p:spPr bwMode="auto">
          <a:xfrm>
            <a:off x="5105400" y="4343400"/>
            <a:ext cx="322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>
                <a:latin typeface="Times New Roman" pitchFamily="18" charset="0"/>
              </a:rPr>
              <a:t>[Cimino, Collins, et al., 2003]</a:t>
            </a:r>
          </a:p>
        </p:txBody>
      </p:sp>
      <p:sp>
        <p:nvSpPr>
          <p:cNvPr id="118806" name="Text Box 22"/>
          <p:cNvSpPr txBox="1">
            <a:spLocks noChangeArrowheads="1"/>
          </p:cNvSpPr>
          <p:nvPr/>
        </p:nvSpPr>
        <p:spPr bwMode="auto">
          <a:xfrm>
            <a:off x="685800" y="5181600"/>
            <a:ext cx="74866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accent2"/>
                </a:solidFill>
              </a:rPr>
              <a:t>this </a:t>
            </a:r>
            <a:r>
              <a:rPr lang="en-US" b="0" i="1" dirty="0">
                <a:solidFill>
                  <a:srgbClr val="FF0000"/>
                </a:solidFill>
              </a:rPr>
              <a:t>quantum-mechanical formula</a:t>
            </a:r>
            <a:r>
              <a:rPr lang="en-US" b="0" dirty="0">
                <a:solidFill>
                  <a:schemeClr val="accent2"/>
                </a:solidFill>
              </a:rPr>
              <a:t> fits </a:t>
            </a:r>
            <a:r>
              <a:rPr lang="en-US" b="0" i="1" dirty="0">
                <a:solidFill>
                  <a:schemeClr val="accent2"/>
                </a:solidFill>
              </a:rPr>
              <a:t>the data well for E</a:t>
            </a:r>
            <a:r>
              <a:rPr lang="en-US" b="0" i="1" baseline="-25000" dirty="0">
                <a:solidFill>
                  <a:schemeClr val="accent2"/>
                </a:solidFill>
              </a:rPr>
              <a:t>0</a:t>
            </a:r>
            <a:r>
              <a:rPr lang="en-US" b="0" i="1" dirty="0">
                <a:solidFill>
                  <a:schemeClr val="accent2"/>
                </a:solidFill>
              </a:rPr>
              <a:t>~150 </a:t>
            </a:r>
            <a:r>
              <a:rPr lang="en-US" b="0" i="1" dirty="0" err="1">
                <a:solidFill>
                  <a:schemeClr val="accent2"/>
                </a:solidFill>
              </a:rPr>
              <a:t>eV</a:t>
            </a:r>
            <a:endParaRPr lang="en-US" b="0" i="1" dirty="0">
              <a:solidFill>
                <a:schemeClr val="accent2"/>
              </a:solidFill>
            </a:endParaRPr>
          </a:p>
          <a:p>
            <a:endParaRPr lang="en-US" b="0" dirty="0">
              <a:solidFill>
                <a:schemeClr val="accent2"/>
              </a:solidFill>
            </a:endParaRPr>
          </a:p>
          <a:p>
            <a:r>
              <a:rPr lang="en-US" b="0" dirty="0">
                <a:solidFill>
                  <a:schemeClr val="accent2"/>
                </a:solidFill>
              </a:rPr>
              <a:t>M. Furman includes </a:t>
            </a:r>
            <a:r>
              <a:rPr lang="en-US" b="0" dirty="0" err="1">
                <a:solidFill>
                  <a:schemeClr val="accent2"/>
                </a:solidFill>
              </a:rPr>
              <a:t>rediffused</a:t>
            </a:r>
            <a:r>
              <a:rPr lang="en-US" b="0" dirty="0">
                <a:solidFill>
                  <a:schemeClr val="accent2"/>
                </a:solidFill>
              </a:rPr>
              <a:t> electrons and finds that they increase the</a:t>
            </a:r>
          </a:p>
          <a:p>
            <a:r>
              <a:rPr lang="en-US" b="0" dirty="0">
                <a:solidFill>
                  <a:schemeClr val="accent2"/>
                </a:solidFill>
              </a:rPr>
              <a:t>heat load by 100%</a:t>
            </a:r>
            <a:endParaRPr lang="en-US" b="0" baseline="30000" dirty="0">
              <a:solidFill>
                <a:srgbClr val="FF00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971800" y="3276600"/>
            <a:ext cx="457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04800" y="2667000"/>
            <a:ext cx="12679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his </a:t>
            </a:r>
            <a:r>
              <a:rPr lang="en-US" dirty="0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baseline="30000" dirty="0" smtClean="0">
                <a:solidFill>
                  <a:srgbClr val="FF0000"/>
                </a:solidFill>
                <a:latin typeface="Symbol" pitchFamily="18" charset="2"/>
              </a:rPr>
              <a:t>*</a:t>
            </a:r>
            <a:r>
              <a:rPr lang="en-US" baseline="-25000" dirty="0" smtClean="0">
                <a:solidFill>
                  <a:srgbClr val="FF0000"/>
                </a:solidFill>
              </a:rPr>
              <a:t>max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is rescaled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considering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R </a:t>
            </a:r>
            <a:endParaRPr lang="en-US" dirty="0" smtClean="0">
              <a:solidFill>
                <a:srgbClr val="FF0000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1371600" y="2819400"/>
            <a:ext cx="1524000" cy="45720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SEY model examples</a:t>
            </a:r>
            <a:endParaRPr lang="en-US" dirty="0"/>
          </a:p>
        </p:txBody>
      </p:sp>
      <p:pic>
        <p:nvPicPr>
          <p:cNvPr id="3" name="Picture 2" descr="modelexampl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05000"/>
            <a:ext cx="91440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29000" y="6488668"/>
            <a:ext cx="4128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N. </a:t>
            </a:r>
            <a:r>
              <a:rPr lang="en-US" dirty="0" err="1" smtClean="0"/>
              <a:t>Hilleret</a:t>
            </a:r>
            <a:r>
              <a:rPr lang="en-US" dirty="0" smtClean="0"/>
              <a:t>, SPS Scrubbing Day, CERN, 2002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in-situ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conditioning in the SPS (2002)</a:t>
            </a:r>
          </a:p>
        </p:txBody>
      </p:sp>
      <p:pic>
        <p:nvPicPr>
          <p:cNvPr id="6" name="Picture 5" descr="NoelH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2000"/>
            <a:ext cx="9144000" cy="57296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elH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45060"/>
            <a:ext cx="9144000" cy="58129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9000" y="6488668"/>
            <a:ext cx="4128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N. </a:t>
            </a:r>
            <a:r>
              <a:rPr lang="en-US" dirty="0" err="1" smtClean="0"/>
              <a:t>Hilleret</a:t>
            </a:r>
            <a:r>
              <a:rPr lang="en-US" dirty="0" smtClean="0"/>
              <a:t>, SPS Scrubbing Day, CERN, 2002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in-situ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conditioning in the SPS (2002)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0" y="4572000"/>
            <a:ext cx="5724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3333FF"/>
                </a:solidFill>
              </a:rPr>
              <a:t>SEY decreased from 2.2 to 1.6 within </a:t>
            </a:r>
            <a:r>
              <a:rPr lang="en-US" sz="2400" b="1" dirty="0">
                <a:solidFill>
                  <a:srgbClr val="3333FF"/>
                </a:solidFill>
              </a:rPr>
              <a:t>5</a:t>
            </a:r>
            <a:r>
              <a:rPr lang="en-US" sz="2400" b="1" dirty="0" smtClean="0">
                <a:solidFill>
                  <a:srgbClr val="3333FF"/>
                </a:solidFill>
              </a:rPr>
              <a:t> days</a:t>
            </a:r>
            <a:endParaRPr lang="en-US" sz="2400" b="1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4820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 smtClean="0"/>
              <a:t>SPS benchmarking 2004, </a:t>
            </a:r>
            <a:r>
              <a:rPr lang="en-US" sz="3200" dirty="0"/>
              <a:t>strip detector simulation</a:t>
            </a:r>
          </a:p>
        </p:txBody>
      </p:sp>
      <p:pic>
        <p:nvPicPr>
          <p:cNvPr id="12291" name="Picture 3" descr="pac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762000"/>
            <a:ext cx="6858000" cy="4794250"/>
          </a:xfrm>
          <a:prstGeom prst="rect">
            <a:avLst/>
          </a:prstGeom>
          <a:noFill/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52400" y="5486400"/>
            <a:ext cx="883145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surface conditions (</a:t>
            </a:r>
            <a:r>
              <a:rPr lang="en-US" sz="2400" dirty="0" err="1">
                <a:latin typeface="Symbol" pitchFamily="18" charset="2"/>
              </a:rPr>
              <a:t>d</a:t>
            </a:r>
            <a:r>
              <a:rPr lang="en-US" sz="2400" baseline="-25000" dirty="0" err="1"/>
              <a:t>max</a:t>
            </a:r>
            <a:r>
              <a:rPr lang="en-US" sz="2400" dirty="0"/>
              <a:t>, </a:t>
            </a:r>
            <a:r>
              <a:rPr lang="en-US" sz="2400" i="1" dirty="0"/>
              <a:t>R</a:t>
            </a:r>
            <a:r>
              <a:rPr lang="en-US" sz="2400" dirty="0"/>
              <a:t>) and detector properties are uncertain</a:t>
            </a:r>
          </a:p>
          <a:p>
            <a:r>
              <a:rPr lang="en-US" sz="2400" dirty="0"/>
              <a:t>        constrain parameters by </a:t>
            </a:r>
            <a:r>
              <a:rPr lang="en-US" sz="2400" b="1" dirty="0">
                <a:solidFill>
                  <a:srgbClr val="FF0000"/>
                </a:solidFill>
              </a:rPr>
              <a:t>benchmarking multiple measurements</a:t>
            </a:r>
            <a:r>
              <a:rPr lang="en-US" sz="2400" dirty="0"/>
              <a:t> </a:t>
            </a:r>
          </a:p>
          <a:p>
            <a:r>
              <a:rPr lang="en-US" sz="2400" dirty="0"/>
              <a:t>        change </a:t>
            </a:r>
            <a:r>
              <a:rPr lang="en-US" sz="2400" b="1" dirty="0">
                <a:solidFill>
                  <a:srgbClr val="FF0000"/>
                </a:solidFill>
              </a:rPr>
              <a:t>distance between trains</a:t>
            </a:r>
            <a:r>
              <a:rPr lang="en-US" sz="2400" dirty="0"/>
              <a:t> &amp; use </a:t>
            </a:r>
            <a:r>
              <a:rPr lang="en-US" sz="2400" b="1" dirty="0">
                <a:solidFill>
                  <a:srgbClr val="FF0000"/>
                </a:solidFill>
              </a:rPr>
              <a:t>relative measurements</a:t>
            </a:r>
            <a:r>
              <a:rPr lang="en-US" sz="2400" dirty="0"/>
              <a:t> </a:t>
            </a:r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152400" y="6019800"/>
            <a:ext cx="457200" cy="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152400" y="6324600"/>
            <a:ext cx="457200" cy="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7146925" y="1027113"/>
            <a:ext cx="1869551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3333FF"/>
                </a:solidFill>
              </a:rPr>
              <a:t>two different</a:t>
            </a:r>
          </a:p>
          <a:p>
            <a:r>
              <a:rPr lang="en-US" sz="2400" b="1" dirty="0">
                <a:solidFill>
                  <a:srgbClr val="3333FF"/>
                </a:solidFill>
              </a:rPr>
              <a:t>bunch train </a:t>
            </a:r>
          </a:p>
          <a:p>
            <a:r>
              <a:rPr lang="en-US" sz="2400" b="1" dirty="0" err="1">
                <a:solidFill>
                  <a:srgbClr val="3333FF"/>
                </a:solidFill>
              </a:rPr>
              <a:t>spacings</a:t>
            </a:r>
            <a:endParaRPr lang="en-US" sz="2400" b="1" dirty="0">
              <a:solidFill>
                <a:srgbClr val="3333FF"/>
              </a:solidFill>
            </a:endParaRPr>
          </a:p>
          <a:p>
            <a:endParaRPr lang="en-US" sz="2400" b="1" dirty="0">
              <a:solidFill>
                <a:srgbClr val="3333FF"/>
              </a:solidFill>
            </a:endParaRPr>
          </a:p>
          <a:p>
            <a:r>
              <a:rPr lang="en-US" sz="2400" b="1" dirty="0">
                <a:solidFill>
                  <a:srgbClr val="3333FF"/>
                </a:solidFill>
              </a:rPr>
              <a:t>two different</a:t>
            </a:r>
          </a:p>
          <a:p>
            <a:r>
              <a:rPr lang="en-US" sz="2400" b="1" dirty="0">
                <a:solidFill>
                  <a:srgbClr val="3333FF"/>
                </a:solidFill>
              </a:rPr>
              <a:t>pressures</a:t>
            </a:r>
          </a:p>
          <a:p>
            <a:r>
              <a:rPr lang="en-US" sz="2400" b="1" dirty="0">
                <a:solidFill>
                  <a:srgbClr val="3333FF"/>
                </a:solidFill>
              </a:rPr>
              <a:t>(40 </a:t>
            </a:r>
            <a:r>
              <a:rPr lang="en-US" sz="2400" b="1" dirty="0" err="1">
                <a:solidFill>
                  <a:srgbClr val="3333FF"/>
                </a:solidFill>
              </a:rPr>
              <a:t>ntorr</a:t>
            </a:r>
            <a:endParaRPr lang="en-US" sz="2400" b="1" dirty="0">
              <a:solidFill>
                <a:srgbClr val="3333FF"/>
              </a:solidFill>
            </a:endParaRPr>
          </a:p>
          <a:p>
            <a:r>
              <a:rPr lang="en-US" sz="2400" b="1" dirty="0">
                <a:solidFill>
                  <a:srgbClr val="3333FF"/>
                </a:solidFill>
              </a:rPr>
              <a:t>and 4 </a:t>
            </a:r>
            <a:r>
              <a:rPr lang="en-US" sz="2400" b="1" dirty="0" err="1">
                <a:solidFill>
                  <a:srgbClr val="3333FF"/>
                </a:solidFill>
              </a:rPr>
              <a:t>ntorr</a:t>
            </a:r>
            <a:r>
              <a:rPr lang="en-US" sz="2400" b="1" dirty="0">
                <a:solidFill>
                  <a:srgbClr val="3333FF"/>
                </a:solidFill>
              </a:rPr>
              <a:t>)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5410200" y="685800"/>
            <a:ext cx="165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Daniel Schulte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nominal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46088"/>
            <a:ext cx="7620000" cy="5326062"/>
          </a:xfrm>
          <a:prstGeom prst="rect">
            <a:avLst/>
          </a:prstGeom>
          <a:noFill/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0" y="5903893"/>
            <a:ext cx="9296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/>
              <a:t>three curves intersect at </a:t>
            </a:r>
            <a:r>
              <a:rPr lang="en-US" sz="2800" b="1" dirty="0" err="1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sz="2800" b="1" baseline="-25000" dirty="0" err="1">
                <a:solidFill>
                  <a:srgbClr val="FF0000"/>
                </a:solidFill>
              </a:rPr>
              <a:t>max</a:t>
            </a:r>
            <a:r>
              <a:rPr lang="en-US" sz="2800" b="1" dirty="0">
                <a:solidFill>
                  <a:srgbClr val="FF0000"/>
                </a:solidFill>
              </a:rPr>
              <a:t>=1.35, </a:t>
            </a:r>
            <a:r>
              <a:rPr lang="en-US" sz="2800" b="1" i="1" dirty="0">
                <a:solidFill>
                  <a:srgbClr val="FF0000"/>
                </a:solidFill>
              </a:rPr>
              <a:t>R</a:t>
            </a:r>
            <a:r>
              <a:rPr lang="en-US" sz="2800" b="1" dirty="0">
                <a:solidFill>
                  <a:srgbClr val="FF0000"/>
                </a:solidFill>
              </a:rPr>
              <a:t>=0.3</a:t>
            </a:r>
            <a:r>
              <a:rPr lang="en-US" sz="2800" b="1" dirty="0"/>
              <a:t>;</a:t>
            </a:r>
          </a:p>
          <a:p>
            <a:r>
              <a:rPr lang="en-US" sz="2800" dirty="0"/>
              <a:t>flux at later times (</a:t>
            </a:r>
            <a:r>
              <a:rPr lang="en-US" sz="2800" dirty="0">
                <a:latin typeface="Symbol" pitchFamily="18" charset="2"/>
              </a:rPr>
              <a:t>F</a:t>
            </a:r>
            <a:r>
              <a:rPr lang="en-US" sz="2800" dirty="0"/>
              <a:t>=0.3 </a:t>
            </a:r>
            <a:r>
              <a:rPr lang="en-US" sz="2800" dirty="0" err="1"/>
              <a:t>mA</a:t>
            </a:r>
            <a:r>
              <a:rPr lang="en-US" sz="2800" dirty="0"/>
              <a:t>)    </a:t>
            </a:r>
            <a:r>
              <a:rPr lang="en-US" sz="2800" dirty="0" smtClean="0"/>
              <a:t>         </a:t>
            </a:r>
            <a:r>
              <a:rPr lang="en-US" sz="2800" b="1" dirty="0" err="1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sz="2800" b="1" baseline="-25000" dirty="0" err="1">
                <a:solidFill>
                  <a:srgbClr val="FF0000"/>
                </a:solidFill>
              </a:rPr>
              <a:t>max</a:t>
            </a:r>
            <a:r>
              <a:rPr lang="en-US" sz="2800" b="1" dirty="0">
                <a:solidFill>
                  <a:srgbClr val="FF0000"/>
                </a:solidFill>
              </a:rPr>
              <a:t>=1.2 </a:t>
            </a:r>
            <a:r>
              <a:rPr lang="en-US" sz="2800" b="1" dirty="0" smtClean="0">
                <a:solidFill>
                  <a:srgbClr val="FF0000"/>
                </a:solidFill>
              </a:rPr>
              <a:t>reached in SPS!</a:t>
            </a:r>
            <a:r>
              <a:rPr lang="en-US" sz="2800" b="1" dirty="0" smtClean="0"/>
              <a:t>  </a:t>
            </a:r>
            <a:endParaRPr lang="en-US" sz="2800" b="1" dirty="0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0" y="0"/>
            <a:ext cx="923329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/>
              <a:t>flux: (1) ratio 1&amp;2 trains, (2) two </a:t>
            </a:r>
            <a:r>
              <a:rPr lang="en-US" sz="3200" dirty="0" err="1"/>
              <a:t>spacings</a:t>
            </a:r>
            <a:r>
              <a:rPr lang="en-US" sz="3200" dirty="0"/>
              <a:t>, (3) absolute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7620000" y="762000"/>
            <a:ext cx="946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Daniel </a:t>
            </a:r>
          </a:p>
          <a:p>
            <a:r>
              <a:rPr lang="en-US" dirty="0"/>
              <a:t>Schulte</a:t>
            </a:r>
          </a:p>
        </p:txBody>
      </p:sp>
      <p:sp>
        <p:nvSpPr>
          <p:cNvPr id="16390" name="Oval 6"/>
          <p:cNvSpPr>
            <a:spLocks noChangeArrowheads="1"/>
          </p:cNvSpPr>
          <p:nvPr/>
        </p:nvSpPr>
        <p:spPr bwMode="auto">
          <a:xfrm>
            <a:off x="5562600" y="3352800"/>
            <a:ext cx="838200" cy="838200"/>
          </a:xfrm>
          <a:prstGeom prst="ellips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>
            <a:off x="4724400" y="6629400"/>
            <a:ext cx="45720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7684946" y="1828800"/>
            <a:ext cx="1459054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u="sng" dirty="0">
                <a:solidFill>
                  <a:schemeClr val="hlink"/>
                </a:solidFill>
              </a:rPr>
              <a:t>note:</a:t>
            </a:r>
          </a:p>
          <a:p>
            <a:r>
              <a:rPr lang="en-US" sz="2000" dirty="0">
                <a:solidFill>
                  <a:schemeClr val="hlink"/>
                </a:solidFill>
              </a:rPr>
              <a:t>results</a:t>
            </a:r>
          </a:p>
          <a:p>
            <a:r>
              <a:rPr lang="en-US" sz="2000" dirty="0">
                <a:solidFill>
                  <a:schemeClr val="hlink"/>
                </a:solidFill>
              </a:rPr>
              <a:t>sensitive</a:t>
            </a:r>
          </a:p>
          <a:p>
            <a:r>
              <a:rPr lang="en-US" sz="2000" dirty="0">
                <a:solidFill>
                  <a:schemeClr val="hlink"/>
                </a:solidFill>
              </a:rPr>
              <a:t>to pressure,</a:t>
            </a:r>
          </a:p>
          <a:p>
            <a:r>
              <a:rPr lang="en-US" sz="2000" dirty="0">
                <a:solidFill>
                  <a:schemeClr val="hlink"/>
                </a:solidFill>
              </a:rPr>
              <a:t>chamber</a:t>
            </a:r>
          </a:p>
          <a:p>
            <a:r>
              <a:rPr lang="en-US" sz="2000" dirty="0">
                <a:solidFill>
                  <a:schemeClr val="hlink"/>
                </a:solidFill>
              </a:rPr>
              <a:t>geometry,</a:t>
            </a:r>
          </a:p>
          <a:p>
            <a:r>
              <a:rPr lang="en-US" sz="2000" dirty="0">
                <a:solidFill>
                  <a:schemeClr val="hlink"/>
                </a:solidFill>
              </a:rPr>
              <a:t>etc.,</a:t>
            </a:r>
          </a:p>
          <a:p>
            <a:r>
              <a:rPr lang="en-US" sz="2000" dirty="0">
                <a:solidFill>
                  <a:schemeClr val="hlink"/>
                </a:solidFill>
              </a:rPr>
              <a:t>variation: </a:t>
            </a:r>
          </a:p>
          <a:p>
            <a:r>
              <a:rPr lang="en-US" sz="2000" dirty="0">
                <a:solidFill>
                  <a:schemeClr val="hlink"/>
                </a:solidFill>
                <a:latin typeface="Symbol" pitchFamily="18" charset="2"/>
              </a:rPr>
              <a:t>d</a:t>
            </a:r>
            <a:r>
              <a:rPr lang="en-US" sz="2000" baseline="-25000" dirty="0">
                <a:solidFill>
                  <a:schemeClr val="hlink"/>
                </a:solidFill>
                <a:latin typeface="Times New Roman" pitchFamily="18" charset="0"/>
              </a:rPr>
              <a:t>max</a:t>
            </a:r>
            <a:r>
              <a:rPr lang="en-US" sz="2000" dirty="0">
                <a:solidFill>
                  <a:schemeClr val="hlink"/>
                </a:solidFill>
              </a:rPr>
              <a:t>~1.4-1.3</a:t>
            </a:r>
          </a:p>
          <a:p>
            <a:r>
              <a:rPr lang="en-US" sz="2000" i="1" dirty="0">
                <a:solidFill>
                  <a:schemeClr val="hlink"/>
                </a:solidFill>
              </a:rPr>
              <a:t>R</a:t>
            </a:r>
            <a:r>
              <a:rPr lang="en-US" sz="2000" dirty="0">
                <a:solidFill>
                  <a:schemeClr val="hlink"/>
                </a:solidFill>
              </a:rPr>
              <a:t>~0.1-0.7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a_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5968"/>
            <a:ext cx="9144000" cy="65820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488668"/>
            <a:ext cx="1585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H. Maury Cuna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3333FF"/>
                </a:solidFill>
              </a:rPr>
              <a:t>Simulated heat-load for nominal LHC </a:t>
            </a:r>
            <a:endParaRPr lang="en-US" sz="3600" b="1" dirty="0">
              <a:solidFill>
                <a:srgbClr val="3333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6600" y="1295400"/>
            <a:ext cx="21852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3333FF"/>
                </a:solidFill>
              </a:rPr>
              <a:t>n</a:t>
            </a:r>
            <a:r>
              <a:rPr lang="en-US" sz="2800" b="1" dirty="0" smtClean="0">
                <a:solidFill>
                  <a:srgbClr val="3333FF"/>
                </a:solidFill>
              </a:rPr>
              <a:t>eed SEY&lt;1.5</a:t>
            </a:r>
            <a:endParaRPr lang="en-US" sz="2800" b="1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a_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427263"/>
            <a:ext cx="8505642" cy="63219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838200"/>
            <a:ext cx="3466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1404 bunches at 7 </a:t>
            </a:r>
            <a:r>
              <a:rPr lang="en-US" sz="2800" dirty="0" err="1" smtClean="0"/>
              <a:t>TeV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1585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H. Maury Cuna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3333FF"/>
                </a:solidFill>
              </a:rPr>
              <a:t>Simulated heat-load for LHC w 50-ns spacing</a:t>
            </a:r>
            <a:endParaRPr lang="en-US" sz="3600" b="1" dirty="0">
              <a:solidFill>
                <a:srgbClr val="3333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1295400"/>
            <a:ext cx="5136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3333FF"/>
                </a:solidFill>
              </a:rPr>
              <a:t>50 ns should have no problem !?!</a:t>
            </a:r>
            <a:endParaRPr lang="en-US" sz="2800" b="1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5400" dirty="0"/>
              <a:t>e</a:t>
            </a:r>
            <a:r>
              <a:rPr lang="en-US" sz="5400" dirty="0" smtClean="0"/>
              <a:t>- cloud can lead to </a:t>
            </a:r>
            <a:br>
              <a:rPr lang="en-US" sz="5400" dirty="0" smtClean="0"/>
            </a:br>
            <a:r>
              <a:rPr lang="en-US" sz="5400" dirty="0" smtClean="0"/>
              <a:t>bunch instability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u="sng" dirty="0"/>
              <a:t>o</a:t>
            </a:r>
            <a:r>
              <a:rPr lang="en-US" u="sng" dirty="0" smtClean="0"/>
              <a:t>utline</a:t>
            </a:r>
            <a:endParaRPr lang="en-US" dirty="0" smtClean="0"/>
          </a:p>
          <a:p>
            <a:r>
              <a:rPr lang="en-US" dirty="0" smtClean="0"/>
              <a:t>electron-cloud effects</a:t>
            </a:r>
          </a:p>
          <a:p>
            <a:r>
              <a:rPr lang="en-US" dirty="0"/>
              <a:t>m</a:t>
            </a:r>
            <a:r>
              <a:rPr lang="en-US" dirty="0" smtClean="0"/>
              <a:t>odeling tools </a:t>
            </a:r>
          </a:p>
          <a:p>
            <a:r>
              <a:rPr lang="en-US" dirty="0" smtClean="0"/>
              <a:t>LHC e-cloud strategy, LHC predictions</a:t>
            </a:r>
          </a:p>
          <a:p>
            <a:r>
              <a:rPr lang="en-US" dirty="0"/>
              <a:t>s</a:t>
            </a:r>
            <a:r>
              <a:rPr lang="en-US" dirty="0" smtClean="0"/>
              <a:t>econdary emission yield &amp; conditioning</a:t>
            </a:r>
          </a:p>
          <a:p>
            <a:r>
              <a:rPr lang="en-US" dirty="0" smtClean="0"/>
              <a:t>(old) simulations for nominal LHC &amp; 50 ns spacing</a:t>
            </a:r>
          </a:p>
          <a:p>
            <a:r>
              <a:rPr lang="en-US" dirty="0" smtClean="0">
                <a:solidFill>
                  <a:srgbClr val="3333FF"/>
                </a:solidFill>
              </a:rPr>
              <a:t>new simulations for 24-bunch 50-ns trains</a:t>
            </a:r>
          </a:p>
          <a:p>
            <a:r>
              <a:rPr lang="en-US" dirty="0"/>
              <a:t>o</a:t>
            </a:r>
            <a:r>
              <a:rPr lang="en-US" dirty="0" smtClean="0"/>
              <a:t>ld studies for LSS</a:t>
            </a:r>
          </a:p>
          <a:p>
            <a:r>
              <a:rPr lang="en-US" dirty="0"/>
              <a:t>c</a:t>
            </a:r>
            <a:r>
              <a:rPr lang="en-US" dirty="0" smtClean="0"/>
              <a:t>onclusions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Bthesis-p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838200"/>
            <a:ext cx="8279435" cy="5791200"/>
          </a:xfrm>
        </p:spPr>
      </p:pic>
      <p:sp>
        <p:nvSpPr>
          <p:cNvPr id="5" name="TextBox 4"/>
          <p:cNvSpPr txBox="1"/>
          <p:nvPr/>
        </p:nvSpPr>
        <p:spPr>
          <a:xfrm>
            <a:off x="6858000" y="2743200"/>
            <a:ext cx="153920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33FF"/>
                </a:solidFill>
              </a:rPr>
              <a:t>single-bunch</a:t>
            </a:r>
          </a:p>
          <a:p>
            <a:r>
              <a:rPr lang="en-US" sz="2000" b="1" dirty="0" smtClean="0">
                <a:solidFill>
                  <a:srgbClr val="3333FF"/>
                </a:solidFill>
              </a:rPr>
              <a:t>instability</a:t>
            </a:r>
          </a:p>
          <a:p>
            <a:r>
              <a:rPr lang="en-US" sz="2000" b="1" dirty="0">
                <a:solidFill>
                  <a:srgbClr val="3333FF"/>
                </a:solidFill>
              </a:rPr>
              <a:t>t</a:t>
            </a:r>
            <a:r>
              <a:rPr lang="en-US" sz="2000" b="1" dirty="0" smtClean="0">
                <a:solidFill>
                  <a:srgbClr val="3333FF"/>
                </a:solidFill>
              </a:rPr>
              <a:t>hreshold</a:t>
            </a:r>
          </a:p>
          <a:p>
            <a:r>
              <a:rPr lang="en-US" sz="2000" b="1" dirty="0" smtClean="0">
                <a:solidFill>
                  <a:srgbClr val="3333FF"/>
                </a:solidFill>
              </a:rPr>
              <a:t>~3x10</a:t>
            </a:r>
            <a:r>
              <a:rPr lang="en-US" sz="2000" b="1" baseline="30000" dirty="0" smtClean="0">
                <a:solidFill>
                  <a:srgbClr val="3333FF"/>
                </a:solidFill>
              </a:rPr>
              <a:t>11 </a:t>
            </a:r>
            <a:r>
              <a:rPr lang="en-US" sz="2000" b="1" dirty="0" smtClean="0">
                <a:solidFill>
                  <a:srgbClr val="3333FF"/>
                </a:solidFill>
              </a:rPr>
              <a:t>m</a:t>
            </a:r>
            <a:r>
              <a:rPr lang="en-US" sz="2000" b="1" baseline="30000" dirty="0" smtClean="0">
                <a:solidFill>
                  <a:srgbClr val="3333FF"/>
                </a:solidFill>
              </a:rPr>
              <a:t>-3</a:t>
            </a:r>
            <a:endParaRPr lang="en-US" sz="2000" b="1" baseline="30000" dirty="0">
              <a:solidFill>
                <a:srgbClr val="3333FF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6858794" y="4114006"/>
            <a:ext cx="533400" cy="382588"/>
          </a:xfrm>
          <a:prstGeom prst="straightConnector1">
            <a:avLst/>
          </a:prstGeom>
          <a:ln w="47625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810000" y="6488668"/>
            <a:ext cx="5203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E. Benedetto, Ph.D. Thesis, </a:t>
            </a:r>
            <a:r>
              <a:rPr lang="en-US" dirty="0" err="1" smtClean="0"/>
              <a:t>Politecnico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Torino, 2006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438400" y="1524000"/>
            <a:ext cx="20338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LHC injection, Q’=2,</a:t>
            </a:r>
          </a:p>
          <a:p>
            <a:r>
              <a:rPr lang="en-US" i="1" dirty="0" err="1" smtClean="0"/>
              <a:t>N</a:t>
            </a:r>
            <a:r>
              <a:rPr lang="en-US" i="1" baseline="-25000" dirty="0" err="1" smtClean="0"/>
              <a:t>b</a:t>
            </a:r>
            <a:r>
              <a:rPr lang="en-US" dirty="0" smtClean="0"/>
              <a:t>=1.15x10</a:t>
            </a:r>
            <a:r>
              <a:rPr lang="en-US" baseline="30000" dirty="0" smtClean="0"/>
              <a:t>11</a:t>
            </a:r>
            <a:endParaRPr lang="en-US" baseline="30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LHC emittance growth for different </a:t>
            </a:r>
            <a:r>
              <a:rPr lang="en-US" dirty="0" smtClean="0">
                <a:latin typeface="Symbol" pitchFamily="18" charset="2"/>
              </a:rPr>
              <a:t>r</a:t>
            </a:r>
            <a:r>
              <a:rPr lang="en-US" baseline="-25000" dirty="0" smtClean="0"/>
              <a:t>e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115175" y="4114800"/>
          <a:ext cx="2028825" cy="946150"/>
        </p:xfrm>
        <a:graphic>
          <a:graphicData uri="http://schemas.openxmlformats.org/presentationml/2006/ole">
            <p:oleObj spid="_x0000_s2050" name="Equation" r:id="rId4" imgW="952200" imgH="44424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848600" y="5029200"/>
            <a:ext cx="14549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K. Ohmi, F.Z., </a:t>
            </a:r>
          </a:p>
          <a:p>
            <a:r>
              <a:rPr lang="en-US" dirty="0" smtClean="0"/>
              <a:t>PRL85, 2000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Bthesis-p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990600"/>
            <a:ext cx="8279868" cy="54864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334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LHC emittance growth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for different </a:t>
            </a:r>
            <a:r>
              <a:rPr kumimoji="0" lang="en-US" sz="4400" b="0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</a:t>
            </a:r>
            <a:r>
              <a:rPr kumimoji="0" lang="en-US" sz="4400" b="0" i="1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</a:t>
            </a:r>
            <a:endParaRPr kumimoji="0" lang="en-US" sz="4400" b="0" i="1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0" y="6488668"/>
            <a:ext cx="5203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E. Benedetto, Ph.D. Thesis, </a:t>
            </a:r>
            <a:r>
              <a:rPr lang="en-US" dirty="0" err="1" smtClean="0"/>
              <a:t>Politecnico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Torino, 2006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38400" y="1524000"/>
            <a:ext cx="15447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LHC injection, </a:t>
            </a:r>
          </a:p>
          <a:p>
            <a:r>
              <a:rPr lang="en-US" dirty="0" smtClean="0"/>
              <a:t>Q’=2,</a:t>
            </a:r>
          </a:p>
          <a:p>
            <a:r>
              <a:rPr lang="en-US" dirty="0">
                <a:latin typeface="Symbol" pitchFamily="18" charset="2"/>
              </a:rPr>
              <a:t>r</a:t>
            </a:r>
            <a:r>
              <a:rPr lang="en-US" baseline="-25000" dirty="0" smtClean="0"/>
              <a:t>e</a:t>
            </a:r>
            <a:r>
              <a:rPr lang="en-US" dirty="0" smtClean="0"/>
              <a:t>=6x10</a:t>
            </a:r>
            <a:r>
              <a:rPr lang="en-US" baseline="30000" dirty="0" smtClean="0"/>
              <a:t>11</a:t>
            </a:r>
            <a:r>
              <a:rPr lang="en-US" dirty="0" smtClean="0"/>
              <a:t> m</a:t>
            </a:r>
            <a:r>
              <a:rPr lang="en-US" baseline="30000" dirty="0" smtClean="0"/>
              <a:t>-3</a:t>
            </a:r>
            <a:endParaRPr lang="en-US" baseline="30000" dirty="0"/>
          </a:p>
        </p:txBody>
      </p:sp>
      <p:sp>
        <p:nvSpPr>
          <p:cNvPr id="8" name="TextBox 7"/>
          <p:cNvSpPr txBox="1"/>
          <p:nvPr/>
        </p:nvSpPr>
        <p:spPr>
          <a:xfrm>
            <a:off x="7162800" y="2514600"/>
            <a:ext cx="183979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33FF"/>
                </a:solidFill>
              </a:rPr>
              <a:t>at </a:t>
            </a:r>
            <a:r>
              <a:rPr lang="en-US" sz="2000" b="1" dirty="0" smtClean="0">
                <a:solidFill>
                  <a:srgbClr val="3333FF"/>
                </a:solidFill>
                <a:latin typeface="Symbol" pitchFamily="18" charset="2"/>
              </a:rPr>
              <a:t>r</a:t>
            </a:r>
            <a:r>
              <a:rPr lang="en-US" sz="2000" b="1" baseline="-25000" dirty="0" smtClean="0">
                <a:solidFill>
                  <a:srgbClr val="3333FF"/>
                </a:solidFill>
              </a:rPr>
              <a:t>e</a:t>
            </a:r>
            <a:r>
              <a:rPr lang="en-US" sz="2000" b="1" dirty="0" smtClean="0">
                <a:solidFill>
                  <a:srgbClr val="3333FF"/>
                </a:solidFill>
              </a:rPr>
              <a:t>=6x10</a:t>
            </a:r>
            <a:r>
              <a:rPr lang="en-US" sz="2000" b="1" baseline="30000" dirty="0" smtClean="0">
                <a:solidFill>
                  <a:srgbClr val="3333FF"/>
                </a:solidFill>
              </a:rPr>
              <a:t>11</a:t>
            </a:r>
            <a:r>
              <a:rPr lang="en-US" sz="2000" b="1" dirty="0" smtClean="0">
                <a:solidFill>
                  <a:srgbClr val="3333FF"/>
                </a:solidFill>
              </a:rPr>
              <a:t>m</a:t>
            </a:r>
            <a:r>
              <a:rPr lang="en-US" sz="2000" b="1" baseline="30000" dirty="0" smtClean="0">
                <a:solidFill>
                  <a:srgbClr val="3333FF"/>
                </a:solidFill>
              </a:rPr>
              <a:t>-3</a:t>
            </a:r>
          </a:p>
          <a:p>
            <a:r>
              <a:rPr lang="en-US" sz="2000" b="1" dirty="0" smtClean="0">
                <a:solidFill>
                  <a:srgbClr val="3333FF"/>
                </a:solidFill>
              </a:rPr>
              <a:t>single-bunch</a:t>
            </a:r>
          </a:p>
          <a:p>
            <a:r>
              <a:rPr lang="en-US" sz="2000" b="1" dirty="0" smtClean="0">
                <a:solidFill>
                  <a:srgbClr val="3333FF"/>
                </a:solidFill>
              </a:rPr>
              <a:t>instability</a:t>
            </a:r>
          </a:p>
          <a:p>
            <a:r>
              <a:rPr lang="en-US" sz="2000" b="1" dirty="0">
                <a:solidFill>
                  <a:srgbClr val="3333FF"/>
                </a:solidFill>
              </a:rPr>
              <a:t>t</a:t>
            </a:r>
            <a:r>
              <a:rPr lang="en-US" sz="2000" b="1" dirty="0" smtClean="0">
                <a:solidFill>
                  <a:srgbClr val="3333FF"/>
                </a:solidFill>
              </a:rPr>
              <a:t>hreshold</a:t>
            </a:r>
          </a:p>
          <a:p>
            <a:r>
              <a:rPr lang="en-US" sz="2000" b="1" i="1" dirty="0" smtClean="0">
                <a:solidFill>
                  <a:srgbClr val="3333FF"/>
                </a:solidFill>
              </a:rPr>
              <a:t>N</a:t>
            </a:r>
            <a:r>
              <a:rPr lang="en-US" sz="2000" b="1" i="1" baseline="-25000" dirty="0" smtClean="0">
                <a:solidFill>
                  <a:srgbClr val="3333FF"/>
                </a:solidFill>
              </a:rPr>
              <a:t>b</a:t>
            </a:r>
            <a:r>
              <a:rPr lang="en-US" sz="2000" b="1" dirty="0" smtClean="0">
                <a:solidFill>
                  <a:srgbClr val="3333FF"/>
                </a:solidFill>
              </a:rPr>
              <a:t>~6x10</a:t>
            </a:r>
            <a:r>
              <a:rPr lang="en-US" sz="2000" b="1" baseline="30000" dirty="0" smtClean="0">
                <a:solidFill>
                  <a:srgbClr val="3333FF"/>
                </a:solidFill>
              </a:rPr>
              <a:t>10 </a:t>
            </a:r>
            <a:endParaRPr lang="en-US" sz="2000" b="1" baseline="30000" dirty="0">
              <a:solidFill>
                <a:srgbClr val="3333FF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6896894" y="4380706"/>
            <a:ext cx="685800" cy="153988"/>
          </a:xfrm>
          <a:prstGeom prst="straightConnector1">
            <a:avLst/>
          </a:prstGeom>
          <a:ln w="47625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Bthesis-p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143000"/>
            <a:ext cx="7564092" cy="5067873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33400" y="-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LHC emittance growth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for different </a:t>
            </a:r>
            <a:r>
              <a:rPr kumimoji="0" lang="en-US" sz="4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Q’</a:t>
            </a:r>
            <a:endParaRPr kumimoji="0" lang="en-US" sz="4400" b="0" i="1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86400" y="4114800"/>
            <a:ext cx="159530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LHC injection,</a:t>
            </a:r>
          </a:p>
          <a:p>
            <a:r>
              <a:rPr lang="en-US" dirty="0" smtClean="0"/>
              <a:t> </a:t>
            </a:r>
            <a:r>
              <a:rPr lang="en-US" i="1" dirty="0" err="1" smtClean="0"/>
              <a:t>N</a:t>
            </a:r>
            <a:r>
              <a:rPr lang="en-US" i="1" baseline="-25000" dirty="0" err="1" smtClean="0"/>
              <a:t>b</a:t>
            </a:r>
            <a:r>
              <a:rPr lang="en-US" dirty="0" smtClean="0"/>
              <a:t>=1.15x10</a:t>
            </a:r>
            <a:r>
              <a:rPr lang="en-US" baseline="30000" dirty="0" smtClean="0"/>
              <a:t>11</a:t>
            </a:r>
            <a:r>
              <a:rPr lang="en-US" dirty="0" smtClean="0">
                <a:latin typeface="Symbol" pitchFamily="18" charset="2"/>
              </a:rPr>
              <a:t>, </a:t>
            </a:r>
          </a:p>
          <a:p>
            <a:r>
              <a:rPr lang="en-US" dirty="0" smtClean="0">
                <a:latin typeface="Symbol" pitchFamily="18" charset="2"/>
              </a:rPr>
              <a:t>r</a:t>
            </a:r>
            <a:r>
              <a:rPr lang="en-US" baseline="-25000" dirty="0" smtClean="0"/>
              <a:t>e</a:t>
            </a:r>
            <a:r>
              <a:rPr lang="en-US" dirty="0" smtClean="0"/>
              <a:t>=6x10</a:t>
            </a:r>
            <a:r>
              <a:rPr lang="en-US" baseline="30000" dirty="0" smtClean="0"/>
              <a:t>11</a:t>
            </a:r>
            <a:r>
              <a:rPr lang="en-US" dirty="0" smtClean="0"/>
              <a:t> m</a:t>
            </a:r>
            <a:r>
              <a:rPr lang="en-US" baseline="30000" dirty="0" smtClean="0"/>
              <a:t>-3</a:t>
            </a:r>
            <a:endParaRPr lang="en-US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7239000" y="1981200"/>
            <a:ext cx="183979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33CC"/>
                </a:solidFill>
              </a:rPr>
              <a:t>a</a:t>
            </a:r>
            <a:r>
              <a:rPr lang="en-US" sz="2000" b="1" dirty="0" smtClean="0">
                <a:solidFill>
                  <a:srgbClr val="FF33CC"/>
                </a:solidFill>
              </a:rPr>
              <a:t>t </a:t>
            </a:r>
            <a:r>
              <a:rPr lang="en-US" sz="2000" b="1" dirty="0" smtClean="0">
                <a:solidFill>
                  <a:srgbClr val="FF33CC"/>
                </a:solidFill>
                <a:latin typeface="Symbol" pitchFamily="18" charset="2"/>
              </a:rPr>
              <a:t>r</a:t>
            </a:r>
            <a:r>
              <a:rPr lang="en-US" sz="2000" b="1" baseline="-25000" dirty="0" smtClean="0">
                <a:solidFill>
                  <a:srgbClr val="FF33CC"/>
                </a:solidFill>
              </a:rPr>
              <a:t>e</a:t>
            </a:r>
            <a:r>
              <a:rPr lang="en-US" sz="2000" b="1" dirty="0" smtClean="0">
                <a:solidFill>
                  <a:srgbClr val="FF33CC"/>
                </a:solidFill>
              </a:rPr>
              <a:t>=6x10</a:t>
            </a:r>
            <a:r>
              <a:rPr lang="en-US" sz="2000" b="1" baseline="30000" dirty="0" smtClean="0">
                <a:solidFill>
                  <a:srgbClr val="FF33CC"/>
                </a:solidFill>
              </a:rPr>
              <a:t>11</a:t>
            </a:r>
            <a:r>
              <a:rPr lang="en-US" sz="2000" b="1" dirty="0" smtClean="0">
                <a:solidFill>
                  <a:srgbClr val="FF33CC"/>
                </a:solidFill>
              </a:rPr>
              <a:t>m</a:t>
            </a:r>
            <a:r>
              <a:rPr lang="en-US" sz="2000" b="1" baseline="30000" dirty="0" smtClean="0">
                <a:solidFill>
                  <a:srgbClr val="FF33CC"/>
                </a:solidFill>
              </a:rPr>
              <a:t>-3</a:t>
            </a:r>
          </a:p>
          <a:p>
            <a:r>
              <a:rPr lang="en-US" sz="2000" b="1" dirty="0" smtClean="0">
                <a:solidFill>
                  <a:srgbClr val="FF33CC"/>
                </a:solidFill>
              </a:rPr>
              <a:t>instability</a:t>
            </a:r>
          </a:p>
          <a:p>
            <a:r>
              <a:rPr lang="en-US" sz="2000" b="1" dirty="0">
                <a:solidFill>
                  <a:srgbClr val="FF33CC"/>
                </a:solidFill>
              </a:rPr>
              <a:t>s</a:t>
            </a:r>
            <a:r>
              <a:rPr lang="en-US" sz="2000" b="1" dirty="0" smtClean="0">
                <a:solidFill>
                  <a:srgbClr val="FF33CC"/>
                </a:solidFill>
              </a:rPr>
              <a:t>uppressed </a:t>
            </a:r>
          </a:p>
          <a:p>
            <a:r>
              <a:rPr lang="en-US" sz="2000" b="1" dirty="0" smtClean="0">
                <a:solidFill>
                  <a:srgbClr val="FF33CC"/>
                </a:solidFill>
              </a:rPr>
              <a:t>for Q’&gt;15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s</a:t>
            </a:r>
            <a:r>
              <a:rPr lang="en-US" sz="2000" b="1" dirty="0" smtClean="0">
                <a:solidFill>
                  <a:srgbClr val="FF0000"/>
                </a:solidFill>
              </a:rPr>
              <a:t>imilar to LHC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rot="10800000" flipV="1">
            <a:off x="6248400" y="2895600"/>
            <a:ext cx="990600" cy="228600"/>
          </a:xfrm>
          <a:prstGeom prst="straightConnector1">
            <a:avLst/>
          </a:prstGeom>
          <a:ln w="47625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940652" y="762000"/>
            <a:ext cx="5203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E. Benedetto, Ph.D. Thesis, </a:t>
            </a:r>
            <a:r>
              <a:rPr lang="en-US" dirty="0" err="1" smtClean="0"/>
              <a:t>Politecnico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Torino, 2006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391400" y="3733800"/>
            <a:ext cx="125316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</a:t>
            </a:r>
            <a:r>
              <a:rPr lang="en-US" sz="2000" b="1" dirty="0" smtClean="0"/>
              <a:t>low</a:t>
            </a:r>
          </a:p>
          <a:p>
            <a:r>
              <a:rPr lang="en-US" sz="2000" b="1" dirty="0"/>
              <a:t>e</a:t>
            </a:r>
            <a:r>
              <a:rPr lang="en-US" sz="2000" b="1" dirty="0" smtClean="0"/>
              <a:t>mittance</a:t>
            </a:r>
          </a:p>
          <a:p>
            <a:r>
              <a:rPr lang="en-US" sz="2000" b="1" dirty="0"/>
              <a:t>g</a:t>
            </a:r>
            <a:r>
              <a:rPr lang="en-US" sz="2000" b="1" dirty="0" smtClean="0"/>
              <a:t>rowth</a:t>
            </a:r>
          </a:p>
          <a:p>
            <a:r>
              <a:rPr lang="en-US" sz="2000" b="1" dirty="0"/>
              <a:t>b</a:t>
            </a:r>
            <a:r>
              <a:rPr lang="en-US" sz="2000" b="1" dirty="0" smtClean="0"/>
              <a:t>elow </a:t>
            </a:r>
          </a:p>
          <a:p>
            <a:r>
              <a:rPr lang="en-US" sz="2000" b="1" dirty="0" smtClean="0"/>
              <a:t>threshold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rot="10800000">
            <a:off x="6096000" y="3886200"/>
            <a:ext cx="1295400" cy="152400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61501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3333FF"/>
                </a:solidFill>
              </a:rPr>
              <a:t>s</a:t>
            </a:r>
            <a:r>
              <a:rPr lang="en-US" sz="2000" b="1" dirty="0" smtClean="0">
                <a:solidFill>
                  <a:srgbClr val="3333FF"/>
                </a:solidFill>
              </a:rPr>
              <a:t>low emittance</a:t>
            </a:r>
            <a:r>
              <a:rPr lang="en-US" sz="2000" b="1" dirty="0">
                <a:solidFill>
                  <a:srgbClr val="3333FF"/>
                </a:solidFill>
              </a:rPr>
              <a:t> </a:t>
            </a:r>
            <a:r>
              <a:rPr lang="en-US" sz="2000" b="1" dirty="0" smtClean="0">
                <a:solidFill>
                  <a:srgbClr val="3333FF"/>
                </a:solidFill>
              </a:rPr>
              <a:t>growth never vanishes; precise value depends on optics &amp; e-cloud distribution around the ring </a:t>
            </a:r>
            <a:r>
              <a:rPr lang="en-US" sz="2000" dirty="0" smtClean="0">
                <a:solidFill>
                  <a:srgbClr val="3333FF"/>
                </a:solidFill>
              </a:rPr>
              <a:t>(E. Benedetto, G. Franchetti, F.Z., PRL97:034801,2006)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surface conditioning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lleret-do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14400"/>
            <a:ext cx="9144000" cy="54847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1800" y="6488668"/>
            <a:ext cx="60022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N. </a:t>
            </a:r>
            <a:r>
              <a:rPr lang="en-US" sz="2000" dirty="0" err="1" smtClean="0"/>
              <a:t>Hilleret</a:t>
            </a:r>
            <a:r>
              <a:rPr lang="en-US" sz="2000" dirty="0" smtClean="0"/>
              <a:t>, </a:t>
            </a:r>
            <a:r>
              <a:rPr lang="en-US" sz="2000" dirty="0" err="1" smtClean="0"/>
              <a:t>Twostream</a:t>
            </a:r>
            <a:r>
              <a:rPr lang="en-US" sz="2000" dirty="0" smtClean="0"/>
              <a:t> Instabilities workshop, KEK, 2001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0"/>
            <a:ext cx="86745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s</a:t>
            </a:r>
            <a:r>
              <a:rPr lang="en-US" sz="4000" dirty="0" smtClean="0"/>
              <a:t>urface conditioning by e- bombardment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6629400" y="5867400"/>
            <a:ext cx="17908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3333FF"/>
                </a:solidFill>
              </a:rPr>
              <a:t>1 </a:t>
            </a:r>
            <a:r>
              <a:rPr lang="en-US" sz="2800" b="1" dirty="0" err="1" smtClean="0">
                <a:solidFill>
                  <a:srgbClr val="3333FF"/>
                </a:solidFill>
              </a:rPr>
              <a:t>mC</a:t>
            </a:r>
            <a:r>
              <a:rPr lang="en-US" sz="2800" b="1" dirty="0" smtClean="0">
                <a:solidFill>
                  <a:srgbClr val="3333FF"/>
                </a:solidFill>
              </a:rPr>
              <a:t>/mm</a:t>
            </a:r>
            <a:r>
              <a:rPr lang="en-US" sz="2800" b="1" baseline="30000" dirty="0" smtClean="0">
                <a:solidFill>
                  <a:srgbClr val="3333FF"/>
                </a:solidFill>
              </a:rPr>
              <a:t>2</a:t>
            </a:r>
            <a:endParaRPr lang="en-US" sz="2800" b="1" baseline="30000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XF102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685800"/>
            <a:ext cx="7620000" cy="508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0"/>
            <a:ext cx="86701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s</a:t>
            </a:r>
            <a:r>
              <a:rPr lang="en-US" sz="4000" dirty="0" smtClean="0"/>
              <a:t>urface conditioning by synchrotron light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8006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N. </a:t>
            </a:r>
            <a:r>
              <a:rPr lang="en-US" dirty="0" err="1" smtClean="0"/>
              <a:t>Hilleret</a:t>
            </a:r>
            <a:r>
              <a:rPr lang="en-US" dirty="0" smtClean="0"/>
              <a:t> et al, EPAC2000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473005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3333FF"/>
                </a:solidFill>
              </a:rPr>
              <a:t>n</a:t>
            </a:r>
            <a:r>
              <a:rPr lang="en-US" sz="2800" b="1" dirty="0" smtClean="0">
                <a:solidFill>
                  <a:srgbClr val="3333FF"/>
                </a:solidFill>
              </a:rPr>
              <a:t>eed 10</a:t>
            </a:r>
            <a:r>
              <a:rPr lang="en-US" sz="2800" b="1" baseline="30000" dirty="0" smtClean="0">
                <a:solidFill>
                  <a:srgbClr val="3333FF"/>
                </a:solidFill>
              </a:rPr>
              <a:t>20</a:t>
            </a:r>
            <a:r>
              <a:rPr lang="en-US" sz="2800" b="1" dirty="0" smtClean="0">
                <a:solidFill>
                  <a:srgbClr val="3333FF"/>
                </a:solidFill>
              </a:rPr>
              <a:t> photons/m!   </a:t>
            </a:r>
            <a:r>
              <a:rPr lang="en-US" sz="2800" b="1" i="1" dirty="0" smtClean="0">
                <a:solidFill>
                  <a:srgbClr val="3333FF"/>
                </a:solidFill>
              </a:rPr>
              <a:t>with 0.01 ph/m/proton/turn</a:t>
            </a:r>
          </a:p>
          <a:p>
            <a:r>
              <a:rPr lang="en-US" sz="2800" b="1" i="1" dirty="0" smtClean="0">
                <a:solidFill>
                  <a:srgbClr val="3333FF"/>
                </a:solidFill>
              </a:rPr>
              <a:t>7 hours with 400 nominal bunches at 3.5 </a:t>
            </a:r>
            <a:r>
              <a:rPr lang="en-US" sz="2800" b="1" i="1" dirty="0" err="1" smtClean="0">
                <a:solidFill>
                  <a:srgbClr val="3333FF"/>
                </a:solidFill>
              </a:rPr>
              <a:t>TeV</a:t>
            </a:r>
            <a:r>
              <a:rPr lang="en-US" sz="2800" b="1" i="1" dirty="0" smtClean="0">
                <a:solidFill>
                  <a:srgbClr val="3333FF"/>
                </a:solidFill>
              </a:rPr>
              <a:t> might do??!</a:t>
            </a:r>
          </a:p>
          <a:p>
            <a:r>
              <a:rPr lang="en-US" sz="2800" b="1" i="1" dirty="0" smtClean="0">
                <a:solidFill>
                  <a:srgbClr val="3333FF"/>
                </a:solidFill>
              </a:rPr>
              <a:t>(but much lower critical energy &amp; </a:t>
            </a:r>
            <a:r>
              <a:rPr lang="en-US" sz="2800" b="1" i="1" dirty="0" err="1" smtClean="0">
                <a:solidFill>
                  <a:srgbClr val="3333FF"/>
                </a:solidFill>
              </a:rPr>
              <a:t>sawtooth</a:t>
            </a:r>
            <a:r>
              <a:rPr lang="en-US" sz="2800" b="1" i="1" dirty="0" smtClean="0">
                <a:solidFill>
                  <a:srgbClr val="3333FF"/>
                </a:solidFill>
              </a:rPr>
              <a:t> chamber) </a:t>
            </a:r>
            <a:endParaRPr lang="en-US" sz="2800" b="1" i="1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914400" y="152400"/>
            <a:ext cx="443518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dirty="0" smtClean="0"/>
              <a:t> </a:t>
            </a:r>
            <a:r>
              <a:rPr lang="en-US" sz="4000" dirty="0"/>
              <a:t>“scrubbing” </a:t>
            </a:r>
            <a:r>
              <a:rPr lang="en-US" sz="4000" dirty="0" smtClean="0"/>
              <a:t>in </a:t>
            </a:r>
            <a:r>
              <a:rPr lang="en-US" sz="4000" dirty="0"/>
              <a:t>LHC?</a:t>
            </a: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152400" y="838200"/>
            <a:ext cx="8496044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still lacking experimental data</a:t>
            </a:r>
            <a:r>
              <a:rPr lang="en-US" sz="2800" dirty="0"/>
              <a:t>, e.g., on </a:t>
            </a:r>
            <a:r>
              <a:rPr lang="en-US" sz="2800" dirty="0" err="1">
                <a:latin typeface="Symbol" pitchFamily="18" charset="2"/>
              </a:rPr>
              <a:t>e</a:t>
            </a:r>
            <a:r>
              <a:rPr lang="en-US" sz="2800" baseline="-25000" dirty="0" err="1">
                <a:latin typeface="Arial Unicode MS" pitchFamily="34" charset="-128"/>
              </a:rPr>
              <a:t>max</a:t>
            </a:r>
            <a:r>
              <a:rPr lang="en-US" sz="2800" dirty="0">
                <a:latin typeface="Symbol" pitchFamily="18" charset="2"/>
              </a:rPr>
              <a:t>(q</a:t>
            </a:r>
            <a:r>
              <a:rPr lang="en-US" sz="2800" dirty="0" smtClean="0">
                <a:latin typeface="Symbol" pitchFamily="18" charset="2"/>
              </a:rPr>
              <a:t>), </a:t>
            </a:r>
            <a:r>
              <a:rPr lang="en-US" sz="2800" i="1" dirty="0" smtClean="0"/>
              <a:t>R</a:t>
            </a:r>
            <a:r>
              <a:rPr lang="en-US" sz="2800" dirty="0" smtClean="0">
                <a:latin typeface="Symbol" pitchFamily="18" charset="2"/>
              </a:rPr>
              <a:t>(q)</a:t>
            </a:r>
            <a:r>
              <a:rPr lang="en-US" sz="2800" dirty="0" smtClean="0">
                <a:latin typeface="Symbol" pitchFamily="18" charset="2"/>
              </a:rPr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  </a:t>
            </a:r>
            <a:endParaRPr lang="en-US" sz="2800" dirty="0">
              <a:solidFill>
                <a:srgbClr val="0000FF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2800" dirty="0">
                <a:solidFill>
                  <a:srgbClr val="0000FF"/>
                </a:solidFill>
              </a:rPr>
              <a:t>	</a:t>
            </a:r>
            <a:r>
              <a:rPr lang="en-US" sz="2800" i="1" dirty="0">
                <a:solidFill>
                  <a:srgbClr val="FF0000"/>
                </a:solidFill>
              </a:rPr>
              <a:t>uncertainty in heat load prediction</a:t>
            </a:r>
            <a:r>
              <a:rPr lang="en-US" sz="2800" dirty="0">
                <a:solidFill>
                  <a:srgbClr val="FF0000"/>
                </a:solidFill>
              </a:rPr>
              <a:t> of factor ~2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/>
              <a:t> also </a:t>
            </a:r>
            <a:r>
              <a:rPr lang="en-US" sz="2800" dirty="0">
                <a:solidFill>
                  <a:srgbClr val="FF0000"/>
                </a:solidFill>
              </a:rPr>
              <a:t>incomplete understanding of scrubbing</a:t>
            </a:r>
            <a:r>
              <a:rPr lang="en-US" sz="2800" dirty="0"/>
              <a:t> </a:t>
            </a:r>
          </a:p>
          <a:p>
            <a:pPr>
              <a:buFont typeface="Wingdings" pitchFamily="2" charset="2"/>
              <a:buNone/>
            </a:pPr>
            <a:r>
              <a:rPr lang="en-US" sz="2800" dirty="0"/>
              <a:t>	(</a:t>
            </a:r>
            <a:r>
              <a:rPr lang="en-US" sz="2800" i="1" dirty="0">
                <a:solidFill>
                  <a:srgbClr val="FF0000"/>
                </a:solidFill>
              </a:rPr>
              <a:t>COLDEX data vs. prediction</a:t>
            </a:r>
            <a:r>
              <a:rPr lang="en-US" sz="2800" dirty="0"/>
              <a:t>, RHIC, DAFNE) 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/>
              <a:t> if 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d</a:t>
            </a:r>
            <a:r>
              <a:rPr lang="en-US" sz="2800" baseline="-25000" dirty="0">
                <a:solidFill>
                  <a:srgbClr val="0000FF"/>
                </a:solidFill>
              </a:rPr>
              <a:t>max</a:t>
            </a:r>
            <a:r>
              <a:rPr lang="en-US" sz="2800" dirty="0">
                <a:solidFill>
                  <a:srgbClr val="0000FF"/>
                </a:solidFill>
              </a:rPr>
              <a:t>~1.3 reached in commissioning, no scrubbing</a:t>
            </a:r>
          </a:p>
          <a:p>
            <a:pPr lvl="1">
              <a:buFont typeface="Wingdings" pitchFamily="2" charset="2"/>
              <a:buNone/>
            </a:pPr>
            <a:r>
              <a:rPr lang="en-US" sz="2800" dirty="0"/>
              <a:t>	</a:t>
            </a:r>
            <a:r>
              <a:rPr lang="en-US" sz="2800" dirty="0">
                <a:solidFill>
                  <a:srgbClr val="0000FF"/>
                </a:solidFill>
              </a:rPr>
              <a:t>is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0000FF"/>
                </a:solidFill>
              </a:rPr>
              <a:t>needed for heat load and fast instabilities 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/>
              <a:t> </a:t>
            </a:r>
            <a:r>
              <a:rPr lang="en-US" sz="2800" dirty="0">
                <a:solidFill>
                  <a:srgbClr val="0000FF"/>
                </a:solidFill>
              </a:rPr>
              <a:t>pressure should be ok too</a:t>
            </a:r>
            <a:r>
              <a:rPr lang="en-US" sz="2800" dirty="0"/>
              <a:t> according to N. </a:t>
            </a:r>
            <a:r>
              <a:rPr lang="en-US" sz="2800" dirty="0" err="1"/>
              <a:t>Hilleret</a:t>
            </a:r>
            <a:endParaRPr lang="en-US" sz="2800" dirty="0">
              <a:solidFill>
                <a:srgbClr val="0000FF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/>
              <a:t> one concern: </a:t>
            </a:r>
            <a:r>
              <a:rPr lang="en-US" sz="2800" i="1" dirty="0">
                <a:solidFill>
                  <a:srgbClr val="FF0000"/>
                </a:solidFill>
              </a:rPr>
              <a:t>long-term emittance growth</a:t>
            </a:r>
            <a:r>
              <a:rPr lang="en-US" sz="2800" dirty="0"/>
              <a:t> and </a:t>
            </a:r>
            <a:r>
              <a:rPr lang="en-US" sz="2800" dirty="0">
                <a:solidFill>
                  <a:srgbClr val="FF0000"/>
                </a:solidFill>
              </a:rPr>
              <a:t>poor</a:t>
            </a:r>
          </a:p>
          <a:p>
            <a:pPr>
              <a:buFont typeface="Wingdings" pitchFamily="2" charset="2"/>
              <a:buNone/>
            </a:pPr>
            <a:r>
              <a:rPr lang="en-US" sz="2800" dirty="0">
                <a:solidFill>
                  <a:srgbClr val="FF0000"/>
                </a:solidFill>
              </a:rPr>
              <a:t>	lifetime</a:t>
            </a:r>
            <a:r>
              <a:rPr lang="en-US" sz="2800" dirty="0"/>
              <a:t> (observed in SPS </a:t>
            </a:r>
            <a:r>
              <a:rPr lang="en-US" sz="2800" u="sng" dirty="0"/>
              <a:t>after</a:t>
            </a:r>
            <a:r>
              <a:rPr lang="en-US" sz="2800" dirty="0"/>
              <a:t> scrubbing)	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/>
              <a:t> we still believe we need to </a:t>
            </a:r>
            <a:r>
              <a:rPr lang="en-US" sz="2800" dirty="0">
                <a:solidFill>
                  <a:srgbClr val="0000FF"/>
                </a:solidFill>
              </a:rPr>
              <a:t>prepare a scrubbing</a:t>
            </a:r>
          </a:p>
          <a:p>
            <a:pPr>
              <a:buFont typeface="Wingdings" pitchFamily="2" charset="2"/>
              <a:buNone/>
            </a:pPr>
            <a:r>
              <a:rPr lang="en-US" sz="2800" dirty="0">
                <a:solidFill>
                  <a:srgbClr val="0000FF"/>
                </a:solidFill>
              </a:rPr>
              <a:t>	strategy</a:t>
            </a:r>
            <a:r>
              <a:rPr lang="en-US" sz="2800" dirty="0"/>
              <a:t> in case it turns out to be necessary</a:t>
            </a:r>
          </a:p>
          <a:p>
            <a:pPr>
              <a:buFont typeface="Wingdings" pitchFamily="2" charset="2"/>
              <a:buNone/>
            </a:pPr>
            <a:r>
              <a:rPr lang="en-US" sz="2800" dirty="0"/>
              <a:t>	to go to </a:t>
            </a:r>
            <a:r>
              <a:rPr lang="en-US" sz="2800" dirty="0">
                <a:latin typeface="Symbol" pitchFamily="18" charset="2"/>
              </a:rPr>
              <a:t>d</a:t>
            </a:r>
            <a:r>
              <a:rPr lang="en-US" sz="2800" baseline="-25000" dirty="0"/>
              <a:t>max</a:t>
            </a:r>
            <a:r>
              <a:rPr lang="en-US" sz="2800" dirty="0"/>
              <a:t>~1.3  (e.g., tailor train </a:t>
            </a:r>
            <a:r>
              <a:rPr lang="en-US" sz="2800" dirty="0" err="1"/>
              <a:t>spacings</a:t>
            </a:r>
            <a:r>
              <a:rPr lang="en-US" sz="2800" dirty="0"/>
              <a:t> &amp; </a:t>
            </a:r>
          </a:p>
          <a:p>
            <a:pPr>
              <a:buFont typeface="Wingdings" pitchFamily="2" charset="2"/>
              <a:buNone/>
            </a:pPr>
            <a:r>
              <a:rPr lang="en-US" sz="2800" dirty="0"/>
              <a:t>	train lengths at nominal bunch intensity) 	</a:t>
            </a:r>
          </a:p>
        </p:txBody>
      </p:sp>
      <p:sp>
        <p:nvSpPr>
          <p:cNvPr id="58374" name="Line 6"/>
          <p:cNvSpPr>
            <a:spLocks noChangeShapeType="1"/>
          </p:cNvSpPr>
          <p:nvPr/>
        </p:nvSpPr>
        <p:spPr bwMode="auto">
          <a:xfrm>
            <a:off x="533400" y="1524000"/>
            <a:ext cx="533400" cy="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54345" y="0"/>
            <a:ext cx="3889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Presentation to LHC MAC 10 June 2005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4" descr="fluxvsdens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686800" cy="5857875"/>
          </a:xfrm>
          <a:prstGeom prst="rect">
            <a:avLst/>
          </a:prstGeom>
          <a:noFill/>
        </p:spPr>
      </p:pic>
      <p:sp>
        <p:nvSpPr>
          <p:cNvPr id="67589" name="Line 5"/>
          <p:cNvSpPr>
            <a:spLocks noChangeShapeType="1"/>
          </p:cNvSpPr>
          <p:nvPr/>
        </p:nvSpPr>
        <p:spPr bwMode="auto">
          <a:xfrm flipH="1">
            <a:off x="2362200" y="2166938"/>
            <a:ext cx="1066800" cy="1219200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590" name="Line 6"/>
          <p:cNvSpPr>
            <a:spLocks noChangeShapeType="1"/>
          </p:cNvSpPr>
          <p:nvPr/>
        </p:nvSpPr>
        <p:spPr bwMode="auto">
          <a:xfrm flipH="1">
            <a:off x="1524000" y="3538538"/>
            <a:ext cx="685800" cy="914400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591" name="Line 7"/>
          <p:cNvSpPr>
            <a:spLocks noChangeShapeType="1"/>
          </p:cNvSpPr>
          <p:nvPr/>
        </p:nvSpPr>
        <p:spPr bwMode="auto">
          <a:xfrm>
            <a:off x="1752600" y="719138"/>
            <a:ext cx="0" cy="4419600"/>
          </a:xfrm>
          <a:prstGeom prst="line">
            <a:avLst/>
          </a:prstGeom>
          <a:noFill/>
          <a:ln w="47625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3733800" y="1328738"/>
            <a:ext cx="1343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Symbol" pitchFamily="18" charset="2"/>
              </a:rPr>
              <a:t>d</a:t>
            </a:r>
            <a:r>
              <a:rPr lang="en-US" sz="2400" b="1" baseline="-25000">
                <a:solidFill>
                  <a:srgbClr val="0000FF"/>
                </a:solidFill>
              </a:rPr>
              <a:t>max</a:t>
            </a:r>
            <a:r>
              <a:rPr lang="en-US" sz="2400" b="1">
                <a:solidFill>
                  <a:srgbClr val="0000FF"/>
                </a:solidFill>
              </a:rPr>
              <a:t>=1.7</a:t>
            </a:r>
          </a:p>
        </p:txBody>
      </p:sp>
      <p:sp>
        <p:nvSpPr>
          <p:cNvPr id="67593" name="Text Box 9"/>
          <p:cNvSpPr txBox="1">
            <a:spLocks noChangeArrowheads="1"/>
          </p:cNvSpPr>
          <p:nvPr/>
        </p:nvSpPr>
        <p:spPr bwMode="auto">
          <a:xfrm>
            <a:off x="4114800" y="2547938"/>
            <a:ext cx="1343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CCFF"/>
                </a:solidFill>
                <a:latin typeface="Symbol" pitchFamily="18" charset="2"/>
              </a:rPr>
              <a:t>d</a:t>
            </a:r>
            <a:r>
              <a:rPr lang="en-US" sz="2400" b="1" baseline="-25000">
                <a:solidFill>
                  <a:srgbClr val="00CCFF"/>
                </a:solidFill>
              </a:rPr>
              <a:t>max</a:t>
            </a:r>
            <a:r>
              <a:rPr lang="en-US" sz="2400" b="1">
                <a:solidFill>
                  <a:srgbClr val="00CCFF"/>
                </a:solidFill>
              </a:rPr>
              <a:t>=1.5</a:t>
            </a:r>
          </a:p>
        </p:txBody>
      </p:sp>
      <p:sp>
        <p:nvSpPr>
          <p:cNvPr id="67594" name="Text Box 10"/>
          <p:cNvSpPr txBox="1">
            <a:spLocks noChangeArrowheads="1"/>
          </p:cNvSpPr>
          <p:nvPr/>
        </p:nvSpPr>
        <p:spPr bwMode="auto">
          <a:xfrm>
            <a:off x="1828800" y="4148138"/>
            <a:ext cx="1343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339933"/>
                </a:solidFill>
                <a:latin typeface="Symbol" pitchFamily="18" charset="2"/>
              </a:rPr>
              <a:t>d</a:t>
            </a:r>
            <a:r>
              <a:rPr lang="en-US" sz="2400" b="1" baseline="-25000">
                <a:solidFill>
                  <a:srgbClr val="339933"/>
                </a:solidFill>
              </a:rPr>
              <a:t>max</a:t>
            </a:r>
            <a:r>
              <a:rPr lang="en-US" sz="2400" b="1">
                <a:solidFill>
                  <a:srgbClr val="339933"/>
                </a:solidFill>
              </a:rPr>
              <a:t>=1.3</a:t>
            </a:r>
          </a:p>
        </p:txBody>
      </p:sp>
      <p:sp>
        <p:nvSpPr>
          <p:cNvPr id="67595" name="Text Box 11"/>
          <p:cNvSpPr txBox="1">
            <a:spLocks noChangeArrowheads="1"/>
          </p:cNvSpPr>
          <p:nvPr/>
        </p:nvSpPr>
        <p:spPr bwMode="auto">
          <a:xfrm>
            <a:off x="2133600" y="4605338"/>
            <a:ext cx="1343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99CC00"/>
                </a:solidFill>
                <a:latin typeface="Symbol" pitchFamily="18" charset="2"/>
              </a:rPr>
              <a:t>d</a:t>
            </a:r>
            <a:r>
              <a:rPr lang="en-US" sz="2400" b="1" baseline="-25000">
                <a:solidFill>
                  <a:srgbClr val="99CC00"/>
                </a:solidFill>
              </a:rPr>
              <a:t>max</a:t>
            </a:r>
            <a:r>
              <a:rPr lang="en-US" sz="2400" b="1">
                <a:solidFill>
                  <a:srgbClr val="99CC00"/>
                </a:solidFill>
              </a:rPr>
              <a:t>=1.1</a:t>
            </a:r>
          </a:p>
        </p:txBody>
      </p:sp>
      <p:sp>
        <p:nvSpPr>
          <p:cNvPr id="67596" name="Text Box 12"/>
          <p:cNvSpPr txBox="1">
            <a:spLocks noChangeArrowheads="1"/>
          </p:cNvSpPr>
          <p:nvPr/>
        </p:nvSpPr>
        <p:spPr bwMode="auto">
          <a:xfrm>
            <a:off x="2286000" y="2319338"/>
            <a:ext cx="1671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nominal </a:t>
            </a:r>
            <a:r>
              <a:rPr lang="en-US" sz="2400" i="1">
                <a:solidFill>
                  <a:srgbClr val="FF0000"/>
                </a:solidFill>
              </a:rPr>
              <a:t>N</a:t>
            </a:r>
            <a:r>
              <a:rPr lang="en-US" sz="2400" i="1" baseline="-2500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67597" name="Text Box 13"/>
          <p:cNvSpPr txBox="1">
            <a:spLocks noChangeArrowheads="1"/>
          </p:cNvSpPr>
          <p:nvPr/>
        </p:nvSpPr>
        <p:spPr bwMode="auto">
          <a:xfrm>
            <a:off x="1905000" y="646113"/>
            <a:ext cx="1828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stability limit</a:t>
            </a:r>
          </a:p>
          <a:p>
            <a:r>
              <a:rPr lang="en-US" sz="2400">
                <a:solidFill>
                  <a:srgbClr val="FF0000"/>
                </a:solidFill>
              </a:rPr>
              <a:t>at injection</a:t>
            </a:r>
          </a:p>
        </p:txBody>
      </p:sp>
      <p:sp>
        <p:nvSpPr>
          <p:cNvPr id="67598" name="Text Box 14"/>
          <p:cNvSpPr txBox="1">
            <a:spLocks noChangeArrowheads="1"/>
          </p:cNvSpPr>
          <p:nvPr/>
        </p:nvSpPr>
        <p:spPr bwMode="auto">
          <a:xfrm>
            <a:off x="304800" y="6248400"/>
            <a:ext cx="88449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3333FF"/>
                </a:solidFill>
              </a:rPr>
              <a:t>the challenge is to decrease </a:t>
            </a:r>
            <a:r>
              <a:rPr lang="en-US" sz="2800" b="1" dirty="0" err="1">
                <a:solidFill>
                  <a:srgbClr val="3333FF"/>
                </a:solidFill>
                <a:latin typeface="Symbol" pitchFamily="18" charset="2"/>
              </a:rPr>
              <a:t>d</a:t>
            </a:r>
            <a:r>
              <a:rPr lang="en-US" sz="2800" b="1" baseline="-25000" dirty="0" err="1">
                <a:solidFill>
                  <a:srgbClr val="3333FF"/>
                </a:solidFill>
              </a:rPr>
              <a:t>max</a:t>
            </a:r>
            <a:r>
              <a:rPr lang="en-US" sz="2800" b="1" dirty="0">
                <a:solidFill>
                  <a:srgbClr val="3333FF"/>
                </a:solidFill>
              </a:rPr>
              <a:t> to 1.3 with a stable beam</a:t>
            </a:r>
          </a:p>
        </p:txBody>
      </p:sp>
      <p:sp>
        <p:nvSpPr>
          <p:cNvPr id="67599" name="Text Box 15"/>
          <p:cNvSpPr txBox="1">
            <a:spLocks noChangeArrowheads="1"/>
          </p:cNvSpPr>
          <p:nvPr/>
        </p:nvSpPr>
        <p:spPr bwMode="auto">
          <a:xfrm>
            <a:off x="5562600" y="685800"/>
            <a:ext cx="30686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nominal filling pattern</a:t>
            </a:r>
          </a:p>
          <a:p>
            <a:r>
              <a:rPr lang="en-US" sz="2400"/>
              <a:t>top energy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54345" y="0"/>
            <a:ext cx="3889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Presentation to LHC MAC 10 June 2005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eflu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90600"/>
            <a:ext cx="7696200" cy="5062538"/>
          </a:xfrm>
          <a:prstGeom prst="rect">
            <a:avLst/>
          </a:prstGeom>
          <a:noFill/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85800" y="685800"/>
            <a:ext cx="7459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e- flux@wall vs. intensity, 25 ns spacing, ‘best’ model 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28600" y="5715000"/>
            <a:ext cx="1006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R=0.5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6673850" y="5715000"/>
            <a:ext cx="2470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calculation for 1 batch 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4953000" y="2133600"/>
            <a:ext cx="1343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Symbol" pitchFamily="18" charset="2"/>
              </a:rPr>
              <a:t>d</a:t>
            </a:r>
            <a:r>
              <a:rPr lang="en-US" sz="2400" b="1" baseline="-25000">
                <a:solidFill>
                  <a:srgbClr val="0000FF"/>
                </a:solidFill>
              </a:rPr>
              <a:t>max</a:t>
            </a:r>
            <a:r>
              <a:rPr lang="en-US" sz="2400" b="1">
                <a:solidFill>
                  <a:srgbClr val="0000FF"/>
                </a:solidFill>
              </a:rPr>
              <a:t>=1.7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5334000" y="3352800"/>
            <a:ext cx="1343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CCFF"/>
                </a:solidFill>
                <a:latin typeface="Symbol" pitchFamily="18" charset="2"/>
              </a:rPr>
              <a:t>d</a:t>
            </a:r>
            <a:r>
              <a:rPr lang="en-US" sz="2400" b="1" baseline="-25000">
                <a:solidFill>
                  <a:srgbClr val="00CCFF"/>
                </a:solidFill>
              </a:rPr>
              <a:t>max</a:t>
            </a:r>
            <a:r>
              <a:rPr lang="en-US" sz="2400" b="1">
                <a:solidFill>
                  <a:srgbClr val="00CCFF"/>
                </a:solidFill>
              </a:rPr>
              <a:t>=1.5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4191000" y="4267200"/>
            <a:ext cx="1343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339933"/>
                </a:solidFill>
                <a:latin typeface="Symbol" pitchFamily="18" charset="2"/>
              </a:rPr>
              <a:t>d</a:t>
            </a:r>
            <a:r>
              <a:rPr lang="en-US" sz="2400" b="1" baseline="-25000">
                <a:solidFill>
                  <a:srgbClr val="339933"/>
                </a:solidFill>
              </a:rPr>
              <a:t>max</a:t>
            </a:r>
            <a:r>
              <a:rPr lang="en-US" sz="2400" b="1">
                <a:solidFill>
                  <a:srgbClr val="339933"/>
                </a:solidFill>
              </a:rPr>
              <a:t>=1.3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7010400" y="4724400"/>
            <a:ext cx="1343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99CC00"/>
                </a:solidFill>
                <a:latin typeface="Symbol" pitchFamily="18" charset="2"/>
              </a:rPr>
              <a:t>d</a:t>
            </a:r>
            <a:r>
              <a:rPr lang="en-US" sz="2400" b="1" baseline="-25000">
                <a:solidFill>
                  <a:srgbClr val="99CC00"/>
                </a:solidFill>
              </a:rPr>
              <a:t>max</a:t>
            </a:r>
            <a:r>
              <a:rPr lang="en-US" sz="2400" b="1">
                <a:solidFill>
                  <a:srgbClr val="99CC00"/>
                </a:solidFill>
              </a:rPr>
              <a:t>=1.1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457200" y="130175"/>
            <a:ext cx="87956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dirty="0" smtClean="0"/>
              <a:t>LHC vacuum </a:t>
            </a:r>
            <a:r>
              <a:rPr lang="en-US" sz="4000" dirty="0"/>
              <a:t>pressure with electron cloud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762000" y="6027003"/>
            <a:ext cx="787946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</a:rPr>
              <a:t>17 hr running at 3 </a:t>
            </a:r>
            <a:r>
              <a:rPr lang="en-US" sz="2400" b="1" i="1" dirty="0" err="1">
                <a:solidFill>
                  <a:srgbClr val="FF0000"/>
                </a:solidFill>
              </a:rPr>
              <a:t>mA</a:t>
            </a:r>
            <a:r>
              <a:rPr lang="en-US" sz="2400" b="1" i="1" dirty="0">
                <a:solidFill>
                  <a:srgbClr val="FF0000"/>
                </a:solidFill>
              </a:rPr>
              <a:t>/m gives CO pressure corresponding to</a:t>
            </a:r>
          </a:p>
          <a:p>
            <a:r>
              <a:rPr lang="en-US" sz="2400" b="1" i="1" dirty="0">
                <a:solidFill>
                  <a:srgbClr val="FF0000"/>
                </a:solidFill>
              </a:rPr>
              <a:t>100-hr beam lifetime (N. </a:t>
            </a:r>
            <a:r>
              <a:rPr lang="en-US" sz="2400" b="1" i="1" dirty="0" err="1">
                <a:solidFill>
                  <a:srgbClr val="FF0000"/>
                </a:solidFill>
              </a:rPr>
              <a:t>Hilleret</a:t>
            </a:r>
            <a:r>
              <a:rPr lang="en-US" sz="2400" b="1" i="1" dirty="0">
                <a:solidFill>
                  <a:srgbClr val="FF0000"/>
                </a:solidFill>
              </a:rPr>
              <a:t>, LHC MAC December 2004)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54345" y="0"/>
            <a:ext cx="3889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Presentation to LHC MAC 10 June 2005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914400"/>
            <a:ext cx="7812716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4x24 50-ns bunch trains </a:t>
            </a:r>
          </a:p>
          <a:p>
            <a:r>
              <a:rPr lang="en-US" sz="4800" dirty="0" smtClean="0"/>
              <a:t>(with 3x37 gaps);</a:t>
            </a:r>
          </a:p>
          <a:p>
            <a:r>
              <a:rPr lang="en-US" sz="4800" dirty="0"/>
              <a:t>o</a:t>
            </a:r>
            <a:r>
              <a:rPr lang="en-US" sz="4800" dirty="0" smtClean="0"/>
              <a:t>bservations:</a:t>
            </a:r>
          </a:p>
          <a:p>
            <a:endParaRPr lang="en-US" sz="4800" dirty="0"/>
          </a:p>
          <a:p>
            <a:pPr>
              <a:buFont typeface="Wingdings" pitchFamily="2" charset="2"/>
              <a:buChar char="q"/>
            </a:pPr>
            <a:r>
              <a:rPr lang="en-US" sz="4800" dirty="0"/>
              <a:t>i</a:t>
            </a:r>
            <a:r>
              <a:rPr lang="en-US" sz="4800" dirty="0" smtClean="0"/>
              <a:t>nstability of 3</a:t>
            </a:r>
            <a:r>
              <a:rPr lang="en-US" sz="4800" baseline="30000" dirty="0" smtClean="0"/>
              <a:t>rd</a:t>
            </a:r>
            <a:r>
              <a:rPr lang="en-US" sz="4800" dirty="0" smtClean="0"/>
              <a:t> and 4</a:t>
            </a:r>
            <a:r>
              <a:rPr lang="en-US" sz="4800" baseline="30000" dirty="0" smtClean="0"/>
              <a:t>th</a:t>
            </a:r>
            <a:r>
              <a:rPr lang="en-US" sz="4800" dirty="0" smtClean="0"/>
              <a:t> train</a:t>
            </a:r>
          </a:p>
          <a:p>
            <a:pPr>
              <a:buFont typeface="Wingdings" pitchFamily="2" charset="2"/>
              <a:buChar char="q"/>
            </a:pPr>
            <a:endParaRPr lang="en-US" sz="4800" dirty="0" smtClean="0"/>
          </a:p>
          <a:p>
            <a:pPr>
              <a:buFont typeface="Wingdings" pitchFamily="2" charset="2"/>
              <a:buChar char="q"/>
            </a:pPr>
            <a:r>
              <a:rPr lang="en-US" sz="4800" dirty="0"/>
              <a:t>h</a:t>
            </a:r>
            <a:r>
              <a:rPr lang="en-US" sz="4800" dirty="0" smtClean="0"/>
              <a:t>eat load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762000"/>
            <a:ext cx="11779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/>
              <a:t>RHIC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1219200"/>
            <a:ext cx="914577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</a:rPr>
              <a:t>At </a:t>
            </a:r>
            <a:r>
              <a:rPr lang="en-US" sz="2400" b="1" i="1" dirty="0">
                <a:solidFill>
                  <a:srgbClr val="FF0000"/>
                </a:solidFill>
              </a:rPr>
              <a:t>108 ns bunch spacing</a:t>
            </a:r>
            <a:r>
              <a:rPr lang="en-US" sz="2400" i="1" dirty="0"/>
              <a:t>, electron cloud and electron-ion interactions </a:t>
            </a:r>
          </a:p>
          <a:p>
            <a:r>
              <a:rPr lang="en-US" sz="2400" i="1" dirty="0"/>
              <a:t>cause </a:t>
            </a:r>
            <a:r>
              <a:rPr lang="en-US" sz="2400" b="1" i="1" dirty="0">
                <a:solidFill>
                  <a:srgbClr val="FF0000"/>
                </a:solidFill>
              </a:rPr>
              <a:t>transverse instabilities, emittance growth</a:t>
            </a:r>
            <a:r>
              <a:rPr lang="en-US" sz="2400" i="1" dirty="0"/>
              <a:t>, and </a:t>
            </a:r>
            <a:r>
              <a:rPr lang="en-US" sz="2400" b="1" i="1" dirty="0">
                <a:solidFill>
                  <a:srgbClr val="FF0000"/>
                </a:solidFill>
              </a:rPr>
              <a:t>beam loss</a:t>
            </a:r>
            <a:r>
              <a:rPr lang="en-US" sz="2400" i="1" dirty="0"/>
              <a:t>, along </a:t>
            </a:r>
          </a:p>
          <a:p>
            <a:r>
              <a:rPr lang="en-US" sz="2400" i="1" dirty="0"/>
              <a:t>with </a:t>
            </a:r>
            <a:r>
              <a:rPr lang="en-US" sz="2400" b="1" i="1" dirty="0">
                <a:solidFill>
                  <a:srgbClr val="FF0000"/>
                </a:solidFill>
              </a:rPr>
              <a:t>vacuum pressure rise and </a:t>
            </a:r>
            <a:r>
              <a:rPr lang="en-US" sz="2400" b="1" i="1" dirty="0" smtClean="0">
                <a:solidFill>
                  <a:srgbClr val="FF0000"/>
                </a:solidFill>
              </a:rPr>
              <a:t>background </a:t>
            </a:r>
            <a:r>
              <a:rPr lang="en-US" sz="2400" b="1" i="1" dirty="0">
                <a:solidFill>
                  <a:srgbClr val="FF0000"/>
                </a:solidFill>
              </a:rPr>
              <a:t>increase</a:t>
            </a:r>
            <a:r>
              <a:rPr lang="en-US" sz="2400" i="1" dirty="0">
                <a:solidFill>
                  <a:srgbClr val="FF0000"/>
                </a:solidFill>
              </a:rPr>
              <a:t>. </a:t>
            </a:r>
          </a:p>
          <a:p>
            <a:r>
              <a:rPr lang="en-US" sz="2400" i="1" dirty="0"/>
              <a:t>Electron cloud effects occur </a:t>
            </a:r>
            <a:r>
              <a:rPr lang="en-US" sz="2400" b="1" i="1" dirty="0">
                <a:solidFill>
                  <a:srgbClr val="FF0000"/>
                </a:solidFill>
              </a:rPr>
              <a:t>both in the warm (30% of length) and cold </a:t>
            </a:r>
          </a:p>
          <a:p>
            <a:r>
              <a:rPr lang="en-US" sz="2400" b="1" i="1" dirty="0">
                <a:solidFill>
                  <a:srgbClr val="FF0000"/>
                </a:solidFill>
              </a:rPr>
              <a:t>(about 70%) regions</a:t>
            </a:r>
            <a:r>
              <a:rPr lang="en-US" sz="2400" b="1" i="1" dirty="0" smtClean="0">
                <a:solidFill>
                  <a:srgbClr val="FF0000"/>
                </a:solidFill>
              </a:rPr>
              <a:t>.</a:t>
            </a:r>
            <a:endParaRPr lang="en-US" sz="2400" b="1" i="1" dirty="0"/>
          </a:p>
        </p:txBody>
      </p:sp>
      <p:pic>
        <p:nvPicPr>
          <p:cNvPr id="7174" name="Picture 6" descr="wei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038600"/>
            <a:ext cx="2743200" cy="1658938"/>
          </a:xfrm>
          <a:prstGeom prst="rect">
            <a:avLst/>
          </a:prstGeom>
          <a:noFill/>
        </p:spPr>
      </p:pic>
      <p:pic>
        <p:nvPicPr>
          <p:cNvPr id="7175" name="Picture 7" descr="wei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505200"/>
            <a:ext cx="2443163" cy="2814638"/>
          </a:xfrm>
          <a:prstGeom prst="rect">
            <a:avLst/>
          </a:prstGeom>
          <a:noFill/>
        </p:spPr>
      </p:pic>
      <p:pic>
        <p:nvPicPr>
          <p:cNvPr id="7176" name="Picture 8" descr="wei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4038600"/>
            <a:ext cx="3086100" cy="1709738"/>
          </a:xfrm>
          <a:prstGeom prst="rect">
            <a:avLst/>
          </a:prstGeom>
          <a:noFill/>
        </p:spPr>
      </p:pic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609600" y="5638800"/>
            <a:ext cx="23399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FF"/>
                </a:solidFill>
              </a:rPr>
              <a:t>evolution of longitudinal</a:t>
            </a:r>
          </a:p>
          <a:p>
            <a:r>
              <a:rPr lang="en-US" sz="1600">
                <a:solidFill>
                  <a:srgbClr val="0000FF"/>
                </a:solidFill>
              </a:rPr>
              <a:t>profile during beam loss</a:t>
            </a:r>
          </a:p>
          <a:p>
            <a:r>
              <a:rPr lang="en-US" sz="1600">
                <a:solidFill>
                  <a:srgbClr val="0000FF"/>
                </a:solidFill>
              </a:rPr>
              <a:t>near </a:t>
            </a:r>
            <a:r>
              <a:rPr lang="en-US" sz="1600">
                <a:solidFill>
                  <a:srgbClr val="0000FF"/>
                </a:solidFill>
                <a:latin typeface="Symbol" pitchFamily="18" charset="2"/>
              </a:rPr>
              <a:t>g</a:t>
            </a:r>
            <a:r>
              <a:rPr lang="en-US" sz="1600" baseline="-25000">
                <a:solidFill>
                  <a:srgbClr val="0000FF"/>
                </a:solidFill>
                <a:latin typeface="Symbol" pitchFamily="18" charset="2"/>
              </a:rPr>
              <a:t> </a:t>
            </a:r>
            <a:r>
              <a:rPr lang="en-US" sz="1600" baseline="-25000">
                <a:solidFill>
                  <a:srgbClr val="0000FF"/>
                </a:solidFill>
              </a:rPr>
              <a:t>t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3657600" y="3124200"/>
            <a:ext cx="21272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FF"/>
                </a:solidFill>
              </a:rPr>
              <a:t>vacuum pressure rise</a:t>
            </a:r>
            <a:endParaRPr lang="en-US" sz="1600" baseline="-25000">
              <a:solidFill>
                <a:srgbClr val="0000FF"/>
              </a:solidFill>
            </a:endParaRP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3870325" y="3922713"/>
            <a:ext cx="742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warm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3962400" y="5029200"/>
            <a:ext cx="603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cold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6400800" y="3657600"/>
            <a:ext cx="1641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FF"/>
                </a:solidFill>
              </a:rPr>
              <a:t>measured e-flux</a:t>
            </a:r>
            <a:endParaRPr lang="en-US" sz="1600" baseline="-25000">
              <a:solidFill>
                <a:srgbClr val="0000FF"/>
              </a:solidFill>
            </a:endParaRP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228600" y="1524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dirty="0"/>
              <a:t>can e- cloud be </a:t>
            </a:r>
            <a:r>
              <a:rPr lang="en-US" sz="3200" dirty="0" smtClean="0"/>
              <a:t>a problem </a:t>
            </a:r>
            <a:r>
              <a:rPr lang="en-US" sz="3200" dirty="0"/>
              <a:t>for </a:t>
            </a:r>
            <a:r>
              <a:rPr lang="en-US" sz="3200" dirty="0" err="1"/>
              <a:t>s.c</a:t>
            </a:r>
            <a:r>
              <a:rPr lang="en-US" sz="3200" dirty="0"/>
              <a:t>. </a:t>
            </a:r>
            <a:r>
              <a:rPr lang="en-US" sz="3200" dirty="0" err="1"/>
              <a:t>hadron</a:t>
            </a:r>
            <a:r>
              <a:rPr lang="en-US" sz="3200" dirty="0"/>
              <a:t> ring?</a:t>
            </a: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7848600" y="6019800"/>
            <a:ext cx="819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J. Wei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05400" y="762000"/>
            <a:ext cx="3889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Presentation to LHC MAC 10 June 2005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3" grpId="0"/>
      <p:bldP spid="7177" grpId="0"/>
      <p:bldP spid="7178" grpId="0"/>
      <p:bldP spid="7179" grpId="0"/>
      <p:bldP spid="7180" grpId="0"/>
      <p:bldP spid="7181" grpId="0"/>
      <p:bldP spid="7183" grpId="0"/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3200400"/>
            <a:ext cx="5181600" cy="3657600"/>
            <a:chOff x="0" y="0"/>
            <a:chExt cx="5181600" cy="3604394"/>
          </a:xfrm>
        </p:grpSpPr>
        <p:pic>
          <p:nvPicPr>
            <p:cNvPr id="6" name="Picture 5" descr="Graph24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5181600" cy="360439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0" y="609600"/>
              <a:ext cx="8451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3333FF"/>
                  </a:solidFill>
                </a:rPr>
                <a:t>10</a:t>
              </a:r>
              <a:r>
                <a:rPr lang="en-US" b="1" baseline="30000" dirty="0" smtClean="0">
                  <a:solidFill>
                    <a:srgbClr val="3333FF"/>
                  </a:solidFill>
                </a:rPr>
                <a:t>9 </a:t>
              </a:r>
              <a:r>
                <a:rPr lang="en-US" b="1" dirty="0" smtClean="0">
                  <a:solidFill>
                    <a:srgbClr val="3333FF"/>
                  </a:solidFill>
                </a:rPr>
                <a:t>m</a:t>
              </a:r>
              <a:r>
                <a:rPr lang="en-US" b="1" baseline="30000" dirty="0" smtClean="0">
                  <a:solidFill>
                    <a:srgbClr val="3333FF"/>
                  </a:solidFill>
                </a:rPr>
                <a:t>-3</a:t>
              </a:r>
              <a:endParaRPr lang="en-US" b="1" baseline="30000" dirty="0">
                <a:solidFill>
                  <a:srgbClr val="3333FF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66800" y="609600"/>
              <a:ext cx="978345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3333FF"/>
                  </a:solidFill>
                </a:rPr>
                <a:t>a</a:t>
              </a:r>
              <a:r>
                <a:rPr lang="en-US" b="1" dirty="0" smtClean="0">
                  <a:solidFill>
                    <a:srgbClr val="3333FF"/>
                  </a:solidFill>
                </a:rPr>
                <a:t>rc drift</a:t>
              </a:r>
            </a:p>
            <a:p>
              <a:r>
                <a:rPr lang="en-US" b="1" dirty="0" err="1" smtClean="0">
                  <a:solidFill>
                    <a:srgbClr val="3333FF"/>
                  </a:solidFill>
                  <a:latin typeface="Symbol" pitchFamily="18" charset="2"/>
                </a:rPr>
                <a:t>d</a:t>
              </a:r>
              <a:r>
                <a:rPr lang="en-US" b="1" baseline="-25000" dirty="0" err="1" smtClean="0">
                  <a:solidFill>
                    <a:srgbClr val="3333FF"/>
                  </a:solidFill>
                </a:rPr>
                <a:t>max</a:t>
              </a:r>
              <a:r>
                <a:rPr lang="en-US" b="1" dirty="0" smtClean="0">
                  <a:solidFill>
                    <a:srgbClr val="3333FF"/>
                  </a:solidFill>
                </a:rPr>
                <a:t>=2.5</a:t>
              </a:r>
            </a:p>
            <a:p>
              <a:r>
                <a:rPr lang="en-US" b="1" i="1" dirty="0" smtClean="0">
                  <a:solidFill>
                    <a:srgbClr val="3333FF"/>
                  </a:solidFill>
                </a:rPr>
                <a:t>R</a:t>
              </a:r>
              <a:r>
                <a:rPr lang="en-US" b="1" dirty="0" smtClean="0">
                  <a:solidFill>
                    <a:srgbClr val="3333FF"/>
                  </a:solidFill>
                </a:rPr>
                <a:t>=0.5</a:t>
              </a:r>
            </a:p>
            <a:p>
              <a:r>
                <a:rPr lang="en-US" b="1" dirty="0" smtClean="0">
                  <a:solidFill>
                    <a:srgbClr val="3333FF"/>
                  </a:solidFill>
                </a:rPr>
                <a:t>1 </a:t>
              </a:r>
              <a:r>
                <a:rPr lang="en-US" b="1" dirty="0" err="1" smtClean="0">
                  <a:solidFill>
                    <a:srgbClr val="3333FF"/>
                  </a:solidFill>
                </a:rPr>
                <a:t>ntorr</a:t>
              </a:r>
              <a:endParaRPr lang="en-US" b="1" dirty="0" smtClean="0">
                <a:solidFill>
                  <a:srgbClr val="3333FF"/>
                </a:solidFill>
              </a:endParaRPr>
            </a:p>
            <a:p>
              <a:r>
                <a:rPr lang="en-US" b="1" i="1" dirty="0" err="1" smtClean="0">
                  <a:solidFill>
                    <a:srgbClr val="3333FF"/>
                  </a:solidFill>
                </a:rPr>
                <a:t>N</a:t>
              </a:r>
              <a:r>
                <a:rPr lang="en-US" b="1" i="1" baseline="-25000" dirty="0" err="1" smtClean="0">
                  <a:solidFill>
                    <a:srgbClr val="3333FF"/>
                  </a:solidFill>
                </a:rPr>
                <a:t>b</a:t>
              </a:r>
              <a:r>
                <a:rPr lang="en-US" b="1" dirty="0" smtClean="0">
                  <a:solidFill>
                    <a:srgbClr val="3333FF"/>
                  </a:solidFill>
                </a:rPr>
                <a:t>=10</a:t>
              </a:r>
              <a:r>
                <a:rPr lang="en-US" b="1" baseline="30000" dirty="0" smtClean="0">
                  <a:solidFill>
                    <a:srgbClr val="3333FF"/>
                  </a:solidFill>
                </a:rPr>
                <a:t>11</a:t>
              </a:r>
              <a:endParaRPr lang="en-US" b="1" baseline="30000" dirty="0">
                <a:solidFill>
                  <a:srgbClr val="3333FF"/>
                </a:solidFill>
              </a:endParaRPr>
            </a:p>
          </p:txBody>
        </p:sp>
      </p:grpSp>
      <p:pic>
        <p:nvPicPr>
          <p:cNvPr id="5" name="Picture 4" descr="Graph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119716" cy="35613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970546"/>
            <a:ext cx="867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33FF"/>
                </a:solidFill>
              </a:rPr>
              <a:t>2x10</a:t>
            </a:r>
            <a:r>
              <a:rPr lang="en-US" b="1" baseline="30000" dirty="0" smtClean="0">
                <a:solidFill>
                  <a:srgbClr val="3333FF"/>
                </a:solidFill>
              </a:rPr>
              <a:t>12</a:t>
            </a:r>
            <a:r>
              <a:rPr lang="en-US" b="1" dirty="0" smtClean="0">
                <a:solidFill>
                  <a:srgbClr val="3333FF"/>
                </a:solidFill>
              </a:rPr>
              <a:t> </a:t>
            </a:r>
          </a:p>
          <a:p>
            <a:r>
              <a:rPr lang="en-US" b="1" dirty="0">
                <a:solidFill>
                  <a:srgbClr val="3333FF"/>
                </a:solidFill>
              </a:rPr>
              <a:t> </a:t>
            </a:r>
            <a:r>
              <a:rPr lang="en-US" b="1" dirty="0" smtClean="0">
                <a:solidFill>
                  <a:srgbClr val="3333FF"/>
                </a:solidFill>
              </a:rPr>
              <a:t>      </a:t>
            </a:r>
            <a:r>
              <a:rPr lang="en-US" b="1" dirty="0" smtClean="0">
                <a:solidFill>
                  <a:srgbClr val="3333FF"/>
                </a:solidFill>
              </a:rPr>
              <a:t>m</a:t>
            </a:r>
            <a:r>
              <a:rPr lang="en-US" b="1" baseline="30000" dirty="0" smtClean="0">
                <a:solidFill>
                  <a:srgbClr val="3333FF"/>
                </a:solidFill>
              </a:rPr>
              <a:t>-3</a:t>
            </a:r>
            <a:endParaRPr lang="en-US" b="1" baseline="30000" dirty="0">
              <a:solidFill>
                <a:srgbClr val="3333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1275346"/>
            <a:ext cx="308950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3333FF"/>
                </a:solidFill>
              </a:rPr>
              <a:t>a</a:t>
            </a:r>
            <a:r>
              <a:rPr lang="en-US" b="1" dirty="0" smtClean="0">
                <a:solidFill>
                  <a:srgbClr val="3333FF"/>
                </a:solidFill>
              </a:rPr>
              <a:t>rc dipole</a:t>
            </a:r>
          </a:p>
          <a:p>
            <a:r>
              <a:rPr lang="en-US" b="1" dirty="0" err="1" smtClean="0">
                <a:solidFill>
                  <a:srgbClr val="3333FF"/>
                </a:solidFill>
                <a:latin typeface="Symbol" pitchFamily="18" charset="2"/>
              </a:rPr>
              <a:t>d</a:t>
            </a:r>
            <a:r>
              <a:rPr lang="en-US" b="1" baseline="-25000" dirty="0" err="1" smtClean="0">
                <a:solidFill>
                  <a:srgbClr val="3333FF"/>
                </a:solidFill>
              </a:rPr>
              <a:t>max</a:t>
            </a:r>
            <a:r>
              <a:rPr lang="en-US" b="1" dirty="0" smtClean="0">
                <a:solidFill>
                  <a:srgbClr val="3333FF"/>
                </a:solidFill>
              </a:rPr>
              <a:t>=2.5</a:t>
            </a:r>
          </a:p>
          <a:p>
            <a:r>
              <a:rPr lang="en-US" b="1" i="1" dirty="0" smtClean="0">
                <a:solidFill>
                  <a:srgbClr val="3333FF"/>
                </a:solidFill>
              </a:rPr>
              <a:t>R</a:t>
            </a:r>
            <a:r>
              <a:rPr lang="en-US" b="1" dirty="0" smtClean="0">
                <a:solidFill>
                  <a:srgbClr val="3333FF"/>
                </a:solidFill>
              </a:rPr>
              <a:t>=0.5</a:t>
            </a:r>
          </a:p>
          <a:p>
            <a:r>
              <a:rPr lang="en-US" b="1" dirty="0" smtClean="0">
                <a:solidFill>
                  <a:srgbClr val="3333FF"/>
                </a:solidFill>
              </a:rPr>
              <a:t>1 </a:t>
            </a:r>
            <a:r>
              <a:rPr lang="en-US" b="1" dirty="0" err="1" smtClean="0">
                <a:solidFill>
                  <a:srgbClr val="3333FF"/>
                </a:solidFill>
              </a:rPr>
              <a:t>ntorr</a:t>
            </a:r>
            <a:r>
              <a:rPr lang="en-US" b="1" dirty="0" smtClean="0">
                <a:solidFill>
                  <a:srgbClr val="3333FF"/>
                </a:solidFill>
              </a:rPr>
              <a:t> (=equivalent     </a:t>
            </a:r>
            <a:r>
              <a:rPr lang="en-US" b="1" i="1" dirty="0" smtClean="0">
                <a:solidFill>
                  <a:srgbClr val="3333FF"/>
                </a:solidFill>
              </a:rPr>
              <a:t>p</a:t>
            </a:r>
            <a:r>
              <a:rPr lang="en-US" b="1" dirty="0" smtClean="0">
                <a:solidFill>
                  <a:srgbClr val="3333FF"/>
                </a:solidFill>
              </a:rPr>
              <a:t> at RT)</a:t>
            </a:r>
          </a:p>
          <a:p>
            <a:r>
              <a:rPr lang="en-US" b="1" i="1" dirty="0" err="1" smtClean="0">
                <a:solidFill>
                  <a:srgbClr val="3333FF"/>
                </a:solidFill>
              </a:rPr>
              <a:t>N</a:t>
            </a:r>
            <a:r>
              <a:rPr lang="en-US" b="1" i="1" baseline="-25000" dirty="0" err="1" smtClean="0">
                <a:solidFill>
                  <a:srgbClr val="3333FF"/>
                </a:solidFill>
              </a:rPr>
              <a:t>b</a:t>
            </a:r>
            <a:r>
              <a:rPr lang="en-US" b="1" dirty="0" smtClean="0">
                <a:solidFill>
                  <a:srgbClr val="3333FF"/>
                </a:solidFill>
              </a:rPr>
              <a:t>=10</a:t>
            </a:r>
            <a:r>
              <a:rPr lang="en-US" b="1" baseline="30000" dirty="0" smtClean="0">
                <a:solidFill>
                  <a:srgbClr val="3333FF"/>
                </a:solidFill>
              </a:rPr>
              <a:t>11</a:t>
            </a:r>
            <a:endParaRPr lang="en-US" b="1" baseline="30000" dirty="0">
              <a:solidFill>
                <a:srgbClr val="3333FF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914400" y="2723146"/>
            <a:ext cx="3505200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495800" y="2570746"/>
            <a:ext cx="2094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nstability threshold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9328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3333FF"/>
                </a:solidFill>
              </a:rPr>
              <a:t>LHC at injection: 4x24 bunch pattern (+3x37 missing bunches)</a:t>
            </a:r>
            <a:endParaRPr lang="en-US" sz="2800" b="1" dirty="0">
              <a:solidFill>
                <a:srgbClr val="3333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24400" y="533400"/>
            <a:ext cx="4240841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</a:t>
            </a:r>
            <a:r>
              <a:rPr lang="en-US" sz="2800" dirty="0" smtClean="0"/>
              <a:t>e need </a:t>
            </a:r>
            <a:r>
              <a:rPr lang="en-US" sz="2800" dirty="0" smtClean="0">
                <a:latin typeface="Symbol" pitchFamily="18" charset="2"/>
              </a:rPr>
              <a:t>d</a:t>
            </a:r>
            <a:r>
              <a:rPr lang="en-US" sz="2800" baseline="-25000" dirty="0" smtClean="0"/>
              <a:t>max</a:t>
            </a:r>
            <a:r>
              <a:rPr lang="en-US" sz="2800" dirty="0" smtClean="0">
                <a:latin typeface="Calibri"/>
              </a:rPr>
              <a:t>≥2.5 (</a:t>
            </a:r>
            <a:r>
              <a:rPr lang="en-US" sz="2800" i="1" dirty="0" smtClean="0">
                <a:latin typeface="Calibri"/>
              </a:rPr>
              <a:t>R</a:t>
            </a:r>
            <a:r>
              <a:rPr lang="en-US" sz="2800" dirty="0" smtClean="0">
                <a:latin typeface="Calibri"/>
              </a:rPr>
              <a:t>=0.5)</a:t>
            </a:r>
          </a:p>
          <a:p>
            <a:r>
              <a:rPr lang="en-US" sz="2800" dirty="0">
                <a:latin typeface="Calibri"/>
              </a:rPr>
              <a:t>f</a:t>
            </a:r>
            <a:r>
              <a:rPr lang="en-US" sz="2800" dirty="0" smtClean="0">
                <a:latin typeface="Calibri"/>
              </a:rPr>
              <a:t>or </a:t>
            </a:r>
            <a:r>
              <a:rPr lang="en-US" sz="2800" dirty="0" err="1" smtClean="0">
                <a:latin typeface="Calibri"/>
              </a:rPr>
              <a:t>multipacting</a:t>
            </a:r>
            <a:r>
              <a:rPr lang="en-US" sz="2800" dirty="0" smtClean="0">
                <a:latin typeface="Calibri"/>
              </a:rPr>
              <a:t> in</a:t>
            </a:r>
          </a:p>
          <a:p>
            <a:r>
              <a:rPr lang="en-US" sz="2800" dirty="0">
                <a:latin typeface="Calibri"/>
              </a:rPr>
              <a:t>t</a:t>
            </a:r>
            <a:r>
              <a:rPr lang="en-US" sz="2800" dirty="0" smtClean="0">
                <a:latin typeface="Calibri"/>
              </a:rPr>
              <a:t>he arc dipoles</a:t>
            </a:r>
          </a:p>
          <a:p>
            <a:endParaRPr lang="en-US" sz="2800" dirty="0">
              <a:latin typeface="Calibri"/>
            </a:endParaRPr>
          </a:p>
          <a:p>
            <a:endParaRPr lang="en-US" sz="2800" dirty="0" smtClean="0">
              <a:latin typeface="Calibri"/>
            </a:endParaRPr>
          </a:p>
          <a:p>
            <a:endParaRPr lang="en-US" sz="2800" dirty="0">
              <a:latin typeface="Calibri"/>
            </a:endParaRPr>
          </a:p>
          <a:p>
            <a:endParaRPr lang="en-US" sz="2800" dirty="0" smtClean="0">
              <a:latin typeface="Calibri"/>
            </a:endParaRPr>
          </a:p>
          <a:p>
            <a:endParaRPr lang="en-US" sz="2800" dirty="0">
              <a:latin typeface="Calibri"/>
            </a:endParaRPr>
          </a:p>
          <a:p>
            <a:r>
              <a:rPr lang="en-US" sz="2800" dirty="0">
                <a:latin typeface="Calibri"/>
              </a:rPr>
              <a:t>t</a:t>
            </a:r>
            <a:r>
              <a:rPr lang="en-US" sz="2800" dirty="0" smtClean="0">
                <a:latin typeface="Calibri"/>
              </a:rPr>
              <a:t>here is no </a:t>
            </a:r>
            <a:r>
              <a:rPr lang="en-US" sz="2800" dirty="0" err="1" smtClean="0">
                <a:latin typeface="Calibri"/>
              </a:rPr>
              <a:t>multipacting</a:t>
            </a:r>
            <a:r>
              <a:rPr lang="en-US" sz="2800" dirty="0" smtClean="0">
                <a:latin typeface="Calibri"/>
              </a:rPr>
              <a:t> </a:t>
            </a:r>
          </a:p>
          <a:p>
            <a:r>
              <a:rPr lang="en-US" sz="2800" dirty="0" smtClean="0">
                <a:latin typeface="Calibri"/>
              </a:rPr>
              <a:t>in the arc drifts at this value</a:t>
            </a:r>
          </a:p>
          <a:p>
            <a:r>
              <a:rPr lang="en-US" sz="2800" dirty="0">
                <a:latin typeface="Calibri"/>
              </a:rPr>
              <a:t>o</a:t>
            </a:r>
            <a:r>
              <a:rPr lang="en-US" sz="2800" dirty="0" smtClean="0">
                <a:latin typeface="Calibri"/>
              </a:rPr>
              <a:t>f </a:t>
            </a:r>
            <a:r>
              <a:rPr lang="en-US" sz="2800" dirty="0" err="1" smtClean="0">
                <a:latin typeface="Symbol" pitchFamily="18" charset="2"/>
              </a:rPr>
              <a:t>d</a:t>
            </a:r>
            <a:r>
              <a:rPr lang="en-US" sz="2800" baseline="-25000" dirty="0" err="1" smtClean="0">
                <a:latin typeface="Calibri"/>
              </a:rPr>
              <a:t>max</a:t>
            </a:r>
            <a:endParaRPr lang="en-US" sz="2800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7239000" y="6248400"/>
            <a:ext cx="1585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H. Maury Cuna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105400" y="3200400"/>
            <a:ext cx="3264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/>
              <a:t>c</a:t>
            </a:r>
            <a:r>
              <a:rPr lang="en-US" sz="2800" b="1" i="1" dirty="0" smtClean="0"/>
              <a:t>entral cloud density</a:t>
            </a:r>
            <a:endParaRPr lang="en-US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elogbook.cern.ch/eLogbook/attach_reader?attach_id=112073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4495800"/>
            <a:ext cx="4114800" cy="1295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58000" y="5867400"/>
            <a:ext cx="1183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2/11/2010</a:t>
            </a:r>
            <a:endParaRPr lang="en-US" dirty="0"/>
          </a:p>
        </p:txBody>
      </p:sp>
      <p:pic>
        <p:nvPicPr>
          <p:cNvPr id="4" name="Picture 3" descr="Graph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43000"/>
            <a:ext cx="2848131" cy="1981200"/>
          </a:xfrm>
          <a:prstGeom prst="rect">
            <a:avLst/>
          </a:prstGeom>
        </p:spPr>
      </p:pic>
      <p:pic>
        <p:nvPicPr>
          <p:cNvPr id="5" name="Picture 4" descr="Graph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19399" y="0"/>
            <a:ext cx="6324601" cy="43994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95600" y="533400"/>
            <a:ext cx="867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3333FF"/>
                </a:solidFill>
              </a:rPr>
              <a:t>8</a:t>
            </a:r>
            <a:r>
              <a:rPr lang="en-US" b="1" dirty="0" smtClean="0">
                <a:solidFill>
                  <a:srgbClr val="3333FF"/>
                </a:solidFill>
              </a:rPr>
              <a:t>x10</a:t>
            </a:r>
            <a:r>
              <a:rPr lang="en-US" b="1" baseline="30000" dirty="0" smtClean="0">
                <a:solidFill>
                  <a:srgbClr val="3333FF"/>
                </a:solidFill>
              </a:rPr>
              <a:t>11</a:t>
            </a:r>
            <a:r>
              <a:rPr lang="en-US" b="1" dirty="0" smtClean="0">
                <a:solidFill>
                  <a:srgbClr val="3333FF"/>
                </a:solidFill>
              </a:rPr>
              <a:t> </a:t>
            </a:r>
          </a:p>
          <a:p>
            <a:r>
              <a:rPr lang="en-US" b="1" dirty="0">
                <a:solidFill>
                  <a:srgbClr val="3333FF"/>
                </a:solidFill>
              </a:rPr>
              <a:t> </a:t>
            </a:r>
            <a:r>
              <a:rPr lang="en-US" b="1" dirty="0" smtClean="0">
                <a:solidFill>
                  <a:srgbClr val="3333FF"/>
                </a:solidFill>
              </a:rPr>
              <a:t>      </a:t>
            </a:r>
            <a:r>
              <a:rPr lang="en-US" b="1" dirty="0" smtClean="0">
                <a:solidFill>
                  <a:srgbClr val="3333FF"/>
                </a:solidFill>
              </a:rPr>
              <a:t>m</a:t>
            </a:r>
            <a:r>
              <a:rPr lang="en-US" b="1" baseline="30000" dirty="0" smtClean="0">
                <a:solidFill>
                  <a:srgbClr val="3333FF"/>
                </a:solidFill>
              </a:rPr>
              <a:t>-3</a:t>
            </a:r>
            <a:endParaRPr lang="en-US" b="1" baseline="30000" dirty="0">
              <a:solidFill>
                <a:srgbClr val="3333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762000"/>
            <a:ext cx="132600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3333FF"/>
                </a:solidFill>
              </a:rPr>
              <a:t>a</a:t>
            </a:r>
            <a:r>
              <a:rPr lang="en-US" b="1" dirty="0" smtClean="0">
                <a:solidFill>
                  <a:srgbClr val="3333FF"/>
                </a:solidFill>
              </a:rPr>
              <a:t>rc dipole</a:t>
            </a:r>
          </a:p>
          <a:p>
            <a:r>
              <a:rPr lang="en-US" b="1" dirty="0" err="1" smtClean="0">
                <a:solidFill>
                  <a:srgbClr val="3333FF"/>
                </a:solidFill>
                <a:latin typeface="Symbol" pitchFamily="18" charset="2"/>
              </a:rPr>
              <a:t>d</a:t>
            </a:r>
            <a:r>
              <a:rPr lang="en-US" b="1" baseline="-25000" dirty="0" err="1" smtClean="0">
                <a:solidFill>
                  <a:srgbClr val="3333FF"/>
                </a:solidFill>
              </a:rPr>
              <a:t>max</a:t>
            </a:r>
            <a:r>
              <a:rPr lang="en-US" b="1" dirty="0" smtClean="0">
                <a:solidFill>
                  <a:srgbClr val="3333FF"/>
                </a:solidFill>
              </a:rPr>
              <a:t>=2.5</a:t>
            </a:r>
          </a:p>
          <a:p>
            <a:r>
              <a:rPr lang="en-US" b="1" i="1" dirty="0" smtClean="0">
                <a:solidFill>
                  <a:srgbClr val="3333FF"/>
                </a:solidFill>
              </a:rPr>
              <a:t>R</a:t>
            </a:r>
            <a:r>
              <a:rPr lang="en-US" b="1" dirty="0" smtClean="0">
                <a:solidFill>
                  <a:srgbClr val="3333FF"/>
                </a:solidFill>
              </a:rPr>
              <a:t>=0.5</a:t>
            </a:r>
          </a:p>
          <a:p>
            <a:r>
              <a:rPr lang="en-US" b="1" dirty="0" smtClean="0">
                <a:solidFill>
                  <a:srgbClr val="3333FF"/>
                </a:solidFill>
              </a:rPr>
              <a:t>1 </a:t>
            </a:r>
            <a:r>
              <a:rPr lang="en-US" b="1" dirty="0" err="1" smtClean="0">
                <a:solidFill>
                  <a:srgbClr val="3333FF"/>
                </a:solidFill>
              </a:rPr>
              <a:t>ntorr</a:t>
            </a:r>
            <a:endParaRPr lang="en-US" b="1" dirty="0" smtClean="0">
              <a:solidFill>
                <a:srgbClr val="3333FF"/>
              </a:solidFill>
            </a:endParaRPr>
          </a:p>
          <a:p>
            <a:r>
              <a:rPr lang="en-US" b="1" i="1" dirty="0" err="1" smtClean="0">
                <a:solidFill>
                  <a:srgbClr val="3333FF"/>
                </a:solidFill>
              </a:rPr>
              <a:t>N</a:t>
            </a:r>
            <a:r>
              <a:rPr lang="en-US" b="1" i="1" baseline="-25000" dirty="0" err="1" smtClean="0">
                <a:solidFill>
                  <a:srgbClr val="3333FF"/>
                </a:solidFill>
              </a:rPr>
              <a:t>b</a:t>
            </a:r>
            <a:r>
              <a:rPr lang="en-US" b="1" dirty="0" smtClean="0">
                <a:solidFill>
                  <a:srgbClr val="3333FF"/>
                </a:solidFill>
              </a:rPr>
              <a:t>=1.2x10</a:t>
            </a:r>
            <a:r>
              <a:rPr lang="en-US" b="1" baseline="30000" dirty="0" smtClean="0">
                <a:solidFill>
                  <a:srgbClr val="3333FF"/>
                </a:solidFill>
              </a:rPr>
              <a:t>11</a:t>
            </a:r>
            <a:endParaRPr lang="en-US" b="1" baseline="30000" dirty="0">
              <a:solidFill>
                <a:srgbClr val="3333FF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886200" y="2590800"/>
            <a:ext cx="3505200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467600" y="2438400"/>
            <a:ext cx="1293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~instability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threshold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3124200"/>
            <a:ext cx="132600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3333FF"/>
                </a:solidFill>
              </a:rPr>
              <a:t>a</a:t>
            </a:r>
            <a:r>
              <a:rPr lang="en-US" b="1" dirty="0" smtClean="0">
                <a:solidFill>
                  <a:srgbClr val="3333FF"/>
                </a:solidFill>
              </a:rPr>
              <a:t>rc dipole</a:t>
            </a:r>
          </a:p>
          <a:p>
            <a:r>
              <a:rPr lang="en-US" b="1" dirty="0" err="1" smtClean="0">
                <a:solidFill>
                  <a:srgbClr val="3333FF"/>
                </a:solidFill>
                <a:latin typeface="Symbol" pitchFamily="18" charset="2"/>
              </a:rPr>
              <a:t>d</a:t>
            </a:r>
            <a:r>
              <a:rPr lang="en-US" b="1" baseline="-25000" dirty="0" err="1" smtClean="0">
                <a:solidFill>
                  <a:srgbClr val="3333FF"/>
                </a:solidFill>
              </a:rPr>
              <a:t>max</a:t>
            </a:r>
            <a:r>
              <a:rPr lang="en-US" b="1" dirty="0" smtClean="0">
                <a:solidFill>
                  <a:srgbClr val="3333FF"/>
                </a:solidFill>
              </a:rPr>
              <a:t>=2.4</a:t>
            </a:r>
          </a:p>
          <a:p>
            <a:r>
              <a:rPr lang="en-US" b="1" i="1" dirty="0" smtClean="0">
                <a:solidFill>
                  <a:srgbClr val="3333FF"/>
                </a:solidFill>
              </a:rPr>
              <a:t>R</a:t>
            </a:r>
            <a:r>
              <a:rPr lang="en-US" b="1" dirty="0" smtClean="0">
                <a:solidFill>
                  <a:srgbClr val="3333FF"/>
                </a:solidFill>
              </a:rPr>
              <a:t>=0.5</a:t>
            </a:r>
          </a:p>
          <a:p>
            <a:r>
              <a:rPr lang="en-US" b="1" dirty="0" smtClean="0">
                <a:solidFill>
                  <a:srgbClr val="3333FF"/>
                </a:solidFill>
              </a:rPr>
              <a:t>1 </a:t>
            </a:r>
            <a:r>
              <a:rPr lang="en-US" b="1" dirty="0" err="1" smtClean="0">
                <a:solidFill>
                  <a:srgbClr val="3333FF"/>
                </a:solidFill>
              </a:rPr>
              <a:t>ntorr</a:t>
            </a:r>
            <a:endParaRPr lang="en-US" b="1" dirty="0" smtClean="0">
              <a:solidFill>
                <a:srgbClr val="3333FF"/>
              </a:solidFill>
            </a:endParaRPr>
          </a:p>
          <a:p>
            <a:r>
              <a:rPr lang="en-US" b="1" i="1" dirty="0" err="1" smtClean="0">
                <a:solidFill>
                  <a:srgbClr val="3333FF"/>
                </a:solidFill>
              </a:rPr>
              <a:t>N</a:t>
            </a:r>
            <a:r>
              <a:rPr lang="en-US" b="1" i="1" baseline="-25000" dirty="0" err="1" smtClean="0">
                <a:solidFill>
                  <a:srgbClr val="3333FF"/>
                </a:solidFill>
              </a:rPr>
              <a:t>b</a:t>
            </a:r>
            <a:r>
              <a:rPr lang="en-US" b="1" dirty="0" smtClean="0">
                <a:solidFill>
                  <a:srgbClr val="3333FF"/>
                </a:solidFill>
              </a:rPr>
              <a:t>=1.2x10</a:t>
            </a:r>
            <a:r>
              <a:rPr lang="en-US" b="1" baseline="30000" dirty="0" smtClean="0">
                <a:solidFill>
                  <a:srgbClr val="3333FF"/>
                </a:solidFill>
              </a:rPr>
              <a:t>11</a:t>
            </a:r>
            <a:endParaRPr lang="en-US" b="1" baseline="30000" dirty="0">
              <a:solidFill>
                <a:srgbClr val="3333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67640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33FF"/>
                </a:solidFill>
              </a:rPr>
              <a:t>10</a:t>
            </a:r>
            <a:r>
              <a:rPr lang="en-US" b="1" baseline="30000" dirty="0" smtClean="0">
                <a:solidFill>
                  <a:srgbClr val="3333FF"/>
                </a:solidFill>
              </a:rPr>
              <a:t>10</a:t>
            </a:r>
            <a:r>
              <a:rPr lang="en-US" b="1" dirty="0" smtClean="0">
                <a:solidFill>
                  <a:srgbClr val="3333FF"/>
                </a:solidFill>
              </a:rPr>
              <a:t> m</a:t>
            </a:r>
            <a:r>
              <a:rPr lang="en-US" b="1" baseline="30000" dirty="0" smtClean="0">
                <a:solidFill>
                  <a:srgbClr val="3333FF"/>
                </a:solidFill>
              </a:rPr>
              <a:t>-3</a:t>
            </a:r>
            <a:endParaRPr lang="en-US" b="1" baseline="30000" dirty="0">
              <a:solidFill>
                <a:srgbClr val="3333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9328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3333FF"/>
                </a:solidFill>
              </a:rPr>
              <a:t>LHC at injection: 4x24 bunch pattern (+3x37 missing bunches)</a:t>
            </a:r>
            <a:endParaRPr lang="en-US" sz="2800" b="1" dirty="0">
              <a:solidFill>
                <a:srgbClr val="3333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9000" y="5867400"/>
            <a:ext cx="33357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</a:t>
            </a:r>
            <a:r>
              <a:rPr lang="en-US" sz="2000" dirty="0" smtClean="0"/>
              <a:t>mittance growth observation</a:t>
            </a:r>
          </a:p>
          <a:p>
            <a:r>
              <a:rPr lang="en-US" sz="2000" dirty="0" smtClean="0"/>
              <a:t>F. </a:t>
            </a:r>
            <a:r>
              <a:rPr lang="en-US" sz="2000" dirty="0" err="1" smtClean="0"/>
              <a:t>Roncarolo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62000"/>
            <a:ext cx="20232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</a:t>
            </a:r>
            <a:r>
              <a:rPr lang="en-US" b="1" dirty="0" smtClean="0"/>
              <a:t>or </a:t>
            </a:r>
            <a:r>
              <a:rPr lang="en-US" b="1" dirty="0" err="1" smtClean="0">
                <a:latin typeface="Symbol" pitchFamily="18" charset="2"/>
              </a:rPr>
              <a:t>d</a:t>
            </a:r>
            <a:r>
              <a:rPr lang="en-US" b="1" baseline="-25000" dirty="0" err="1" smtClean="0"/>
              <a:t>max</a:t>
            </a:r>
            <a:r>
              <a:rPr lang="en-US" b="1" dirty="0" smtClean="0"/>
              <a:t>=2.4, </a:t>
            </a:r>
            <a:r>
              <a:rPr lang="en-US" b="1" i="1" dirty="0" smtClean="0"/>
              <a:t>R</a:t>
            </a:r>
            <a:r>
              <a:rPr lang="en-US" b="1" dirty="0" smtClean="0"/>
              <a:t>=0.5:</a:t>
            </a:r>
          </a:p>
          <a:p>
            <a:r>
              <a:rPr lang="en-US" b="1" dirty="0" smtClean="0"/>
              <a:t>no </a:t>
            </a:r>
            <a:r>
              <a:rPr lang="en-US" b="1" dirty="0" err="1" smtClean="0"/>
              <a:t>multipacting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04800" y="5257800"/>
            <a:ext cx="130240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/>
              <a:t>c</a:t>
            </a:r>
            <a:r>
              <a:rPr lang="en-US" sz="2800" b="1" i="1" dirty="0" smtClean="0"/>
              <a:t>entral </a:t>
            </a:r>
          </a:p>
          <a:p>
            <a:r>
              <a:rPr lang="en-US" sz="2800" b="1" i="1" dirty="0" smtClean="0"/>
              <a:t>cloud </a:t>
            </a:r>
          </a:p>
          <a:p>
            <a:r>
              <a:rPr lang="en-US" sz="2800" b="1" i="1" dirty="0" smtClean="0"/>
              <a:t>density</a:t>
            </a:r>
            <a:endParaRPr lang="en-US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centerdensity.data.dipole.y2p4.12e10.1mbar.R1.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624647"/>
            <a:ext cx="4648200" cy="3233353"/>
          </a:xfrm>
          <a:prstGeom prst="rect">
            <a:avLst/>
          </a:prstGeom>
        </p:spPr>
      </p:pic>
      <p:pic>
        <p:nvPicPr>
          <p:cNvPr id="11" name="Picture 10" descr="Graph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3571643"/>
            <a:ext cx="4724400" cy="3286358"/>
          </a:xfrm>
          <a:prstGeom prst="rect">
            <a:avLst/>
          </a:prstGeom>
        </p:spPr>
      </p:pic>
      <p:pic>
        <p:nvPicPr>
          <p:cNvPr id="3" name="Picture 2" descr="Graph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67200" y="533400"/>
            <a:ext cx="4876800" cy="3392370"/>
          </a:xfrm>
          <a:prstGeom prst="rect">
            <a:avLst/>
          </a:prstGeom>
        </p:spPr>
      </p:pic>
      <p:pic>
        <p:nvPicPr>
          <p:cNvPr id="2" name="Picture 1" descr="Graph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" y="533401"/>
            <a:ext cx="4819914" cy="33527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85800"/>
            <a:ext cx="867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3333FF"/>
                </a:solidFill>
              </a:rPr>
              <a:t>8</a:t>
            </a:r>
            <a:r>
              <a:rPr lang="en-US" b="1" dirty="0" smtClean="0">
                <a:solidFill>
                  <a:srgbClr val="3333FF"/>
                </a:solidFill>
              </a:rPr>
              <a:t>x10</a:t>
            </a:r>
            <a:r>
              <a:rPr lang="en-US" b="1" baseline="30000" dirty="0" smtClean="0">
                <a:solidFill>
                  <a:srgbClr val="3333FF"/>
                </a:solidFill>
              </a:rPr>
              <a:t>11</a:t>
            </a:r>
            <a:r>
              <a:rPr lang="en-US" b="1" dirty="0" smtClean="0">
                <a:solidFill>
                  <a:srgbClr val="3333FF"/>
                </a:solidFill>
              </a:rPr>
              <a:t> </a:t>
            </a:r>
          </a:p>
          <a:p>
            <a:r>
              <a:rPr lang="en-US" b="1" dirty="0">
                <a:solidFill>
                  <a:srgbClr val="3333FF"/>
                </a:solidFill>
              </a:rPr>
              <a:t> </a:t>
            </a:r>
            <a:r>
              <a:rPr lang="en-US" b="1" dirty="0" smtClean="0">
                <a:solidFill>
                  <a:srgbClr val="3333FF"/>
                </a:solidFill>
              </a:rPr>
              <a:t>      </a:t>
            </a:r>
            <a:r>
              <a:rPr lang="en-US" b="1" dirty="0" smtClean="0">
                <a:solidFill>
                  <a:srgbClr val="3333FF"/>
                </a:solidFill>
              </a:rPr>
              <a:t>m</a:t>
            </a:r>
            <a:r>
              <a:rPr lang="en-US" b="1" baseline="30000" dirty="0" smtClean="0">
                <a:solidFill>
                  <a:srgbClr val="3333FF"/>
                </a:solidFill>
              </a:rPr>
              <a:t>-3</a:t>
            </a:r>
            <a:endParaRPr lang="en-US" b="1" baseline="30000" dirty="0">
              <a:solidFill>
                <a:srgbClr val="3333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990600"/>
            <a:ext cx="132600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3333FF"/>
                </a:solidFill>
              </a:rPr>
              <a:t>a</a:t>
            </a:r>
            <a:r>
              <a:rPr lang="en-US" b="1" dirty="0" smtClean="0">
                <a:solidFill>
                  <a:srgbClr val="3333FF"/>
                </a:solidFill>
              </a:rPr>
              <a:t>rc dipole</a:t>
            </a:r>
          </a:p>
          <a:p>
            <a:r>
              <a:rPr lang="en-US" b="1" dirty="0" err="1" smtClean="0">
                <a:solidFill>
                  <a:srgbClr val="3333FF"/>
                </a:solidFill>
                <a:latin typeface="Symbol" pitchFamily="18" charset="2"/>
              </a:rPr>
              <a:t>d</a:t>
            </a:r>
            <a:r>
              <a:rPr lang="en-US" b="1" baseline="-25000" dirty="0" err="1" smtClean="0">
                <a:solidFill>
                  <a:srgbClr val="3333FF"/>
                </a:solidFill>
              </a:rPr>
              <a:t>max</a:t>
            </a:r>
            <a:r>
              <a:rPr lang="en-US" b="1" dirty="0" smtClean="0">
                <a:solidFill>
                  <a:srgbClr val="3333FF"/>
                </a:solidFill>
              </a:rPr>
              <a:t>=2.5</a:t>
            </a:r>
          </a:p>
          <a:p>
            <a:r>
              <a:rPr lang="en-US" b="1" i="1" dirty="0" smtClean="0">
                <a:solidFill>
                  <a:srgbClr val="3333FF"/>
                </a:solidFill>
              </a:rPr>
              <a:t>R</a:t>
            </a:r>
            <a:r>
              <a:rPr lang="en-US" b="1" dirty="0" smtClean="0">
                <a:solidFill>
                  <a:srgbClr val="3333FF"/>
                </a:solidFill>
              </a:rPr>
              <a:t>=0.5</a:t>
            </a:r>
          </a:p>
          <a:p>
            <a:r>
              <a:rPr lang="en-US" b="1" dirty="0" smtClean="0">
                <a:solidFill>
                  <a:srgbClr val="3333FF"/>
                </a:solidFill>
              </a:rPr>
              <a:t>1 </a:t>
            </a:r>
            <a:r>
              <a:rPr lang="en-US" b="1" dirty="0" err="1" smtClean="0">
                <a:solidFill>
                  <a:srgbClr val="3333FF"/>
                </a:solidFill>
              </a:rPr>
              <a:t>ntorr</a:t>
            </a:r>
            <a:endParaRPr lang="en-US" b="1" dirty="0" smtClean="0">
              <a:solidFill>
                <a:srgbClr val="3333FF"/>
              </a:solidFill>
            </a:endParaRPr>
          </a:p>
          <a:p>
            <a:r>
              <a:rPr lang="en-US" b="1" i="1" dirty="0" err="1" smtClean="0">
                <a:solidFill>
                  <a:srgbClr val="3333FF"/>
                </a:solidFill>
              </a:rPr>
              <a:t>N</a:t>
            </a:r>
            <a:r>
              <a:rPr lang="en-US" b="1" i="1" baseline="-25000" dirty="0" err="1" smtClean="0">
                <a:solidFill>
                  <a:srgbClr val="3333FF"/>
                </a:solidFill>
              </a:rPr>
              <a:t>b</a:t>
            </a:r>
            <a:r>
              <a:rPr lang="en-US" b="1" dirty="0" smtClean="0">
                <a:solidFill>
                  <a:srgbClr val="3333FF"/>
                </a:solidFill>
              </a:rPr>
              <a:t>=1.2x10</a:t>
            </a:r>
            <a:r>
              <a:rPr lang="en-US" b="1" baseline="30000" dirty="0" smtClean="0">
                <a:solidFill>
                  <a:srgbClr val="3333FF"/>
                </a:solidFill>
              </a:rPr>
              <a:t>11</a:t>
            </a:r>
            <a:endParaRPr lang="en-US" b="1" baseline="30000" dirty="0">
              <a:solidFill>
                <a:srgbClr val="3333FF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105400" y="3200400"/>
            <a:ext cx="3352800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543800" y="2590800"/>
            <a:ext cx="1293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~instability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threshold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1600" y="1600200"/>
            <a:ext cx="132600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3333FF"/>
                </a:solidFill>
              </a:rPr>
              <a:t>a</a:t>
            </a:r>
            <a:r>
              <a:rPr lang="en-US" b="1" dirty="0" smtClean="0">
                <a:solidFill>
                  <a:srgbClr val="3333FF"/>
                </a:solidFill>
              </a:rPr>
              <a:t>rc dipole</a:t>
            </a:r>
          </a:p>
          <a:p>
            <a:r>
              <a:rPr lang="en-US" b="1" dirty="0" err="1" smtClean="0">
                <a:solidFill>
                  <a:srgbClr val="3333FF"/>
                </a:solidFill>
                <a:latin typeface="Symbol" pitchFamily="18" charset="2"/>
              </a:rPr>
              <a:t>d</a:t>
            </a:r>
            <a:r>
              <a:rPr lang="en-US" b="1" baseline="-25000" dirty="0" err="1" smtClean="0">
                <a:solidFill>
                  <a:srgbClr val="3333FF"/>
                </a:solidFill>
              </a:rPr>
              <a:t>max</a:t>
            </a:r>
            <a:r>
              <a:rPr lang="en-US" b="1" dirty="0" smtClean="0">
                <a:solidFill>
                  <a:srgbClr val="3333FF"/>
                </a:solidFill>
              </a:rPr>
              <a:t>=2.5</a:t>
            </a:r>
          </a:p>
          <a:p>
            <a:r>
              <a:rPr lang="en-US" b="1" i="1" dirty="0" smtClean="0">
                <a:solidFill>
                  <a:srgbClr val="3333FF"/>
                </a:solidFill>
              </a:rPr>
              <a:t>R</a:t>
            </a:r>
            <a:r>
              <a:rPr lang="en-US" b="1" dirty="0" smtClean="0">
                <a:solidFill>
                  <a:srgbClr val="3333FF"/>
                </a:solidFill>
              </a:rPr>
              <a:t>=0.5</a:t>
            </a:r>
          </a:p>
          <a:p>
            <a:r>
              <a:rPr lang="en-US" b="1" u="sng" dirty="0" smtClean="0">
                <a:solidFill>
                  <a:srgbClr val="3333FF"/>
                </a:solidFill>
              </a:rPr>
              <a:t>10 </a:t>
            </a:r>
            <a:r>
              <a:rPr lang="en-US" b="1" u="sng" dirty="0" err="1" smtClean="0">
                <a:solidFill>
                  <a:srgbClr val="3333FF"/>
                </a:solidFill>
              </a:rPr>
              <a:t>ntorr</a:t>
            </a:r>
            <a:endParaRPr lang="en-US" b="1" u="sng" dirty="0" smtClean="0">
              <a:solidFill>
                <a:srgbClr val="3333FF"/>
              </a:solidFill>
            </a:endParaRPr>
          </a:p>
          <a:p>
            <a:r>
              <a:rPr lang="en-US" b="1" i="1" dirty="0" err="1" smtClean="0">
                <a:solidFill>
                  <a:srgbClr val="3333FF"/>
                </a:solidFill>
              </a:rPr>
              <a:t>N</a:t>
            </a:r>
            <a:r>
              <a:rPr lang="en-US" b="1" i="1" baseline="-25000" dirty="0" err="1" smtClean="0">
                <a:solidFill>
                  <a:srgbClr val="3333FF"/>
                </a:solidFill>
              </a:rPr>
              <a:t>b</a:t>
            </a:r>
            <a:r>
              <a:rPr lang="en-US" b="1" dirty="0" smtClean="0">
                <a:solidFill>
                  <a:srgbClr val="3333FF"/>
                </a:solidFill>
              </a:rPr>
              <a:t>=1.2x10</a:t>
            </a:r>
            <a:r>
              <a:rPr lang="en-US" b="1" baseline="30000" dirty="0" smtClean="0">
                <a:solidFill>
                  <a:srgbClr val="3333FF"/>
                </a:solidFill>
              </a:rPr>
              <a:t>11</a:t>
            </a:r>
            <a:endParaRPr lang="en-US" b="1" baseline="30000" dirty="0">
              <a:solidFill>
                <a:srgbClr val="3333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3400" y="609600"/>
            <a:ext cx="867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33FF"/>
                </a:solidFill>
              </a:rPr>
              <a:t>7x10</a:t>
            </a:r>
            <a:r>
              <a:rPr lang="en-US" b="1" baseline="30000" dirty="0" smtClean="0">
                <a:solidFill>
                  <a:srgbClr val="3333FF"/>
                </a:solidFill>
              </a:rPr>
              <a:t>12</a:t>
            </a:r>
            <a:r>
              <a:rPr lang="en-US" b="1" dirty="0" smtClean="0">
                <a:solidFill>
                  <a:srgbClr val="3333FF"/>
                </a:solidFill>
              </a:rPr>
              <a:t> </a:t>
            </a:r>
          </a:p>
          <a:p>
            <a:r>
              <a:rPr lang="en-US" b="1" dirty="0">
                <a:solidFill>
                  <a:srgbClr val="3333FF"/>
                </a:solidFill>
              </a:rPr>
              <a:t> </a:t>
            </a:r>
            <a:r>
              <a:rPr lang="en-US" b="1" dirty="0" smtClean="0">
                <a:solidFill>
                  <a:srgbClr val="3333FF"/>
                </a:solidFill>
              </a:rPr>
              <a:t>      </a:t>
            </a:r>
            <a:r>
              <a:rPr lang="en-US" b="1" dirty="0" smtClean="0">
                <a:solidFill>
                  <a:srgbClr val="3333FF"/>
                </a:solidFill>
              </a:rPr>
              <a:t>m</a:t>
            </a:r>
            <a:r>
              <a:rPr lang="en-US" b="1" baseline="30000" dirty="0" smtClean="0">
                <a:solidFill>
                  <a:srgbClr val="3333FF"/>
                </a:solidFill>
              </a:rPr>
              <a:t>-3</a:t>
            </a:r>
            <a:endParaRPr lang="en-US" b="1" baseline="30000" dirty="0">
              <a:solidFill>
                <a:srgbClr val="3333FF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838200" y="2590800"/>
            <a:ext cx="3352800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52800" y="2667000"/>
            <a:ext cx="1293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~instability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threshold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43800" y="4114800"/>
            <a:ext cx="132600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3333FF"/>
                </a:solidFill>
              </a:rPr>
              <a:t>a</a:t>
            </a:r>
            <a:r>
              <a:rPr lang="en-US" b="1" dirty="0" smtClean="0">
                <a:solidFill>
                  <a:srgbClr val="3333FF"/>
                </a:solidFill>
              </a:rPr>
              <a:t>rc dipole</a:t>
            </a:r>
          </a:p>
          <a:p>
            <a:r>
              <a:rPr lang="en-US" b="1" dirty="0" err="1" smtClean="0">
                <a:solidFill>
                  <a:srgbClr val="3333FF"/>
                </a:solidFill>
                <a:latin typeface="Symbol" pitchFamily="18" charset="2"/>
              </a:rPr>
              <a:t>d</a:t>
            </a:r>
            <a:r>
              <a:rPr lang="en-US" b="1" baseline="-25000" dirty="0" err="1" smtClean="0">
                <a:solidFill>
                  <a:srgbClr val="3333FF"/>
                </a:solidFill>
              </a:rPr>
              <a:t>max</a:t>
            </a:r>
            <a:r>
              <a:rPr lang="en-US" b="1" dirty="0" smtClean="0">
                <a:solidFill>
                  <a:srgbClr val="3333FF"/>
                </a:solidFill>
              </a:rPr>
              <a:t>=2.5</a:t>
            </a:r>
          </a:p>
          <a:p>
            <a:r>
              <a:rPr lang="en-US" b="1" i="1" u="sng" dirty="0" smtClean="0">
                <a:solidFill>
                  <a:srgbClr val="3333FF"/>
                </a:solidFill>
              </a:rPr>
              <a:t>R</a:t>
            </a:r>
            <a:r>
              <a:rPr lang="en-US" b="1" u="sng" dirty="0" smtClean="0">
                <a:solidFill>
                  <a:srgbClr val="3333FF"/>
                </a:solidFill>
              </a:rPr>
              <a:t>=1.0</a:t>
            </a:r>
          </a:p>
          <a:p>
            <a:r>
              <a:rPr lang="en-US" b="1" dirty="0" smtClean="0">
                <a:solidFill>
                  <a:srgbClr val="3333FF"/>
                </a:solidFill>
              </a:rPr>
              <a:t>1 </a:t>
            </a:r>
            <a:r>
              <a:rPr lang="en-US" b="1" dirty="0" err="1" smtClean="0">
                <a:solidFill>
                  <a:srgbClr val="3333FF"/>
                </a:solidFill>
              </a:rPr>
              <a:t>ntorr</a:t>
            </a:r>
            <a:endParaRPr lang="en-US" b="1" dirty="0" smtClean="0">
              <a:solidFill>
                <a:srgbClr val="3333FF"/>
              </a:solidFill>
            </a:endParaRPr>
          </a:p>
          <a:p>
            <a:r>
              <a:rPr lang="en-US" b="1" i="1" dirty="0" err="1" smtClean="0">
                <a:solidFill>
                  <a:srgbClr val="3333FF"/>
                </a:solidFill>
              </a:rPr>
              <a:t>N</a:t>
            </a:r>
            <a:r>
              <a:rPr lang="en-US" b="1" i="1" baseline="-25000" dirty="0" err="1" smtClean="0">
                <a:solidFill>
                  <a:srgbClr val="3333FF"/>
                </a:solidFill>
              </a:rPr>
              <a:t>b</a:t>
            </a:r>
            <a:r>
              <a:rPr lang="en-US" b="1" dirty="0" smtClean="0">
                <a:solidFill>
                  <a:srgbClr val="3333FF"/>
                </a:solidFill>
              </a:rPr>
              <a:t>=1.2x10</a:t>
            </a:r>
            <a:r>
              <a:rPr lang="en-US" b="1" baseline="30000" dirty="0" smtClean="0">
                <a:solidFill>
                  <a:srgbClr val="3333FF"/>
                </a:solidFill>
              </a:rPr>
              <a:t>11</a:t>
            </a:r>
            <a:endParaRPr lang="en-US" b="1" baseline="30000" dirty="0">
              <a:solidFill>
                <a:srgbClr val="3333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5181600" y="6248400"/>
            <a:ext cx="3276600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620000" y="5715000"/>
            <a:ext cx="1293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~instability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threshold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0"/>
            <a:ext cx="9328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3333FF"/>
                </a:solidFill>
              </a:rPr>
              <a:t>LHC at injection: 4x24 bunch pattern (+3x37 missing bunches)</a:t>
            </a:r>
            <a:endParaRPr lang="en-US" sz="2800" b="1" dirty="0">
              <a:solidFill>
                <a:srgbClr val="3333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38600" y="4038600"/>
            <a:ext cx="10294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33FF"/>
                </a:solidFill>
              </a:rPr>
              <a:t>2.5x10</a:t>
            </a:r>
            <a:r>
              <a:rPr lang="en-US" b="1" baseline="30000" dirty="0" smtClean="0">
                <a:solidFill>
                  <a:srgbClr val="3333FF"/>
                </a:solidFill>
              </a:rPr>
              <a:t>13</a:t>
            </a:r>
            <a:r>
              <a:rPr lang="en-US" b="1" dirty="0" smtClean="0">
                <a:solidFill>
                  <a:srgbClr val="3333FF"/>
                </a:solidFill>
              </a:rPr>
              <a:t> </a:t>
            </a:r>
          </a:p>
          <a:p>
            <a:r>
              <a:rPr lang="en-US" b="1" dirty="0">
                <a:solidFill>
                  <a:srgbClr val="3333FF"/>
                </a:solidFill>
              </a:rPr>
              <a:t> </a:t>
            </a:r>
            <a:r>
              <a:rPr lang="en-US" b="1" dirty="0" smtClean="0">
                <a:solidFill>
                  <a:srgbClr val="3333FF"/>
                </a:solidFill>
              </a:rPr>
              <a:t>      </a:t>
            </a:r>
            <a:r>
              <a:rPr lang="en-US" b="1" dirty="0" smtClean="0">
                <a:solidFill>
                  <a:srgbClr val="3333FF"/>
                </a:solidFill>
              </a:rPr>
              <a:t>m</a:t>
            </a:r>
            <a:r>
              <a:rPr lang="en-US" b="1" baseline="30000" dirty="0" smtClean="0">
                <a:solidFill>
                  <a:srgbClr val="3333FF"/>
                </a:solidFill>
              </a:rPr>
              <a:t>-3</a:t>
            </a:r>
            <a:endParaRPr lang="en-US" b="1" baseline="30000" dirty="0">
              <a:solidFill>
                <a:srgbClr val="3333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3581400"/>
            <a:ext cx="867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33FF"/>
                </a:solidFill>
              </a:rPr>
              <a:t>2x10</a:t>
            </a:r>
            <a:r>
              <a:rPr lang="en-US" b="1" baseline="30000" dirty="0" smtClean="0">
                <a:solidFill>
                  <a:srgbClr val="3333FF"/>
                </a:solidFill>
              </a:rPr>
              <a:t>13</a:t>
            </a:r>
            <a:r>
              <a:rPr lang="en-US" b="1" dirty="0" smtClean="0">
                <a:solidFill>
                  <a:srgbClr val="3333FF"/>
                </a:solidFill>
              </a:rPr>
              <a:t> </a:t>
            </a:r>
          </a:p>
          <a:p>
            <a:r>
              <a:rPr lang="en-US" b="1" dirty="0" smtClean="0">
                <a:solidFill>
                  <a:srgbClr val="3333FF"/>
                </a:solidFill>
              </a:rPr>
              <a:t>m</a:t>
            </a:r>
            <a:r>
              <a:rPr lang="en-US" b="1" baseline="30000" dirty="0" smtClean="0">
                <a:solidFill>
                  <a:srgbClr val="3333FF"/>
                </a:solidFill>
              </a:rPr>
              <a:t>-3</a:t>
            </a:r>
            <a:endParaRPr lang="en-US" b="1" baseline="30000" dirty="0">
              <a:solidFill>
                <a:srgbClr val="3333FF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838200" y="6248400"/>
            <a:ext cx="3352800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200400" y="4572000"/>
            <a:ext cx="132600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3333FF"/>
                </a:solidFill>
              </a:rPr>
              <a:t>a</a:t>
            </a:r>
            <a:r>
              <a:rPr lang="en-US" b="1" dirty="0" smtClean="0">
                <a:solidFill>
                  <a:srgbClr val="3333FF"/>
                </a:solidFill>
              </a:rPr>
              <a:t>rc dipole</a:t>
            </a:r>
          </a:p>
          <a:p>
            <a:r>
              <a:rPr lang="en-US" b="1" u="sng" dirty="0" err="1" smtClean="0">
                <a:solidFill>
                  <a:srgbClr val="3333FF"/>
                </a:solidFill>
                <a:latin typeface="Symbol" pitchFamily="18" charset="2"/>
              </a:rPr>
              <a:t>d</a:t>
            </a:r>
            <a:r>
              <a:rPr lang="en-US" b="1" u="sng" baseline="-25000" dirty="0" err="1" smtClean="0">
                <a:solidFill>
                  <a:srgbClr val="3333FF"/>
                </a:solidFill>
              </a:rPr>
              <a:t>max</a:t>
            </a:r>
            <a:r>
              <a:rPr lang="en-US" b="1" u="sng" dirty="0" smtClean="0">
                <a:solidFill>
                  <a:srgbClr val="3333FF"/>
                </a:solidFill>
              </a:rPr>
              <a:t>=2.4</a:t>
            </a:r>
          </a:p>
          <a:p>
            <a:r>
              <a:rPr lang="en-US" b="1" i="1" u="sng" dirty="0" smtClean="0">
                <a:solidFill>
                  <a:srgbClr val="3333FF"/>
                </a:solidFill>
              </a:rPr>
              <a:t>R</a:t>
            </a:r>
            <a:r>
              <a:rPr lang="en-US" b="1" u="sng" dirty="0" smtClean="0">
                <a:solidFill>
                  <a:srgbClr val="3333FF"/>
                </a:solidFill>
              </a:rPr>
              <a:t>=1.0</a:t>
            </a:r>
          </a:p>
          <a:p>
            <a:r>
              <a:rPr lang="en-US" b="1" dirty="0" smtClean="0">
                <a:solidFill>
                  <a:srgbClr val="3333FF"/>
                </a:solidFill>
              </a:rPr>
              <a:t>1 </a:t>
            </a:r>
            <a:r>
              <a:rPr lang="en-US" b="1" dirty="0" err="1" smtClean="0">
                <a:solidFill>
                  <a:srgbClr val="3333FF"/>
                </a:solidFill>
              </a:rPr>
              <a:t>ntorr</a:t>
            </a:r>
            <a:endParaRPr lang="en-US" b="1" dirty="0" smtClean="0">
              <a:solidFill>
                <a:srgbClr val="3333FF"/>
              </a:solidFill>
            </a:endParaRPr>
          </a:p>
          <a:p>
            <a:r>
              <a:rPr lang="en-US" b="1" i="1" dirty="0" err="1" smtClean="0">
                <a:solidFill>
                  <a:srgbClr val="3333FF"/>
                </a:solidFill>
              </a:rPr>
              <a:t>N</a:t>
            </a:r>
            <a:r>
              <a:rPr lang="en-US" b="1" i="1" baseline="-25000" dirty="0" err="1" smtClean="0">
                <a:solidFill>
                  <a:srgbClr val="3333FF"/>
                </a:solidFill>
              </a:rPr>
              <a:t>b</a:t>
            </a:r>
            <a:r>
              <a:rPr lang="en-US" b="1" dirty="0" smtClean="0">
                <a:solidFill>
                  <a:srgbClr val="3333FF"/>
                </a:solidFill>
              </a:rPr>
              <a:t>=1.2x10</a:t>
            </a:r>
            <a:r>
              <a:rPr lang="en-US" b="1" baseline="30000" dirty="0" smtClean="0">
                <a:solidFill>
                  <a:srgbClr val="3333FF"/>
                </a:solidFill>
              </a:rPr>
              <a:t>11</a:t>
            </a:r>
            <a:endParaRPr lang="en-US" b="1" baseline="30000" dirty="0">
              <a:solidFill>
                <a:srgbClr val="3333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10000" y="6211669"/>
            <a:ext cx="1293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~instability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threshold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638800" y="381000"/>
            <a:ext cx="3264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/>
              <a:t>c</a:t>
            </a:r>
            <a:r>
              <a:rPr lang="en-US" sz="2800" b="1" i="1" dirty="0" smtClean="0"/>
              <a:t>entral cloud density</a:t>
            </a:r>
            <a:endParaRPr lang="en-US" sz="2800" b="1" i="1" dirty="0"/>
          </a:p>
        </p:txBody>
      </p:sp>
      <p:sp>
        <p:nvSpPr>
          <p:cNvPr id="28" name="Rectangle 27"/>
          <p:cNvSpPr/>
          <p:nvPr/>
        </p:nvSpPr>
        <p:spPr>
          <a:xfrm>
            <a:off x="1143000" y="4267200"/>
            <a:ext cx="3810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562600" y="1219200"/>
            <a:ext cx="457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638800" y="4191000"/>
            <a:ext cx="381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eloss.data.dipole.y2p5.12e12.1mbar.R.1.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3518634"/>
            <a:ext cx="4800600" cy="3339365"/>
          </a:xfrm>
          <a:prstGeom prst="rect">
            <a:avLst/>
          </a:prstGeom>
        </p:spPr>
      </p:pic>
      <p:pic>
        <p:nvPicPr>
          <p:cNvPr id="29" name="Picture 28" descr="eloss.data.dipole.y2p4.12e12.1mbar.R.1.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449054"/>
            <a:ext cx="4900628" cy="3408946"/>
          </a:xfrm>
          <a:prstGeom prst="rect">
            <a:avLst/>
          </a:prstGeom>
        </p:spPr>
      </p:pic>
      <p:pic>
        <p:nvPicPr>
          <p:cNvPr id="27" name="Picture 26" descr="eloss.data.dipole.y2p5.12e12.10mbar.R.0.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3400" y="457200"/>
            <a:ext cx="4572000" cy="3180348"/>
          </a:xfrm>
          <a:prstGeom prst="rect">
            <a:avLst/>
          </a:prstGeom>
        </p:spPr>
      </p:pic>
      <p:pic>
        <p:nvPicPr>
          <p:cNvPr id="24" name="Picture 23" descr="eloss.data.dipole.y2p5.12e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457200"/>
            <a:ext cx="4352914" cy="30279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09600"/>
            <a:ext cx="8691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33FF"/>
                </a:solidFill>
              </a:rPr>
              <a:t>70 </a:t>
            </a:r>
          </a:p>
          <a:p>
            <a:r>
              <a:rPr lang="en-US" b="1" dirty="0" err="1" smtClean="0">
                <a:solidFill>
                  <a:srgbClr val="3333FF"/>
                </a:solidFill>
              </a:rPr>
              <a:t>mW</a:t>
            </a:r>
            <a:r>
              <a:rPr lang="en-US" b="1" dirty="0" smtClean="0">
                <a:solidFill>
                  <a:srgbClr val="3333FF"/>
                </a:solidFill>
              </a:rPr>
              <a:t>/m</a:t>
            </a:r>
          </a:p>
          <a:p>
            <a:r>
              <a:rPr lang="en-US" b="1" dirty="0" smtClean="0">
                <a:solidFill>
                  <a:srgbClr val="3333FF"/>
                </a:solidFill>
              </a:rPr>
              <a:t>/bunch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4600" y="990600"/>
            <a:ext cx="132600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3333FF"/>
                </a:solidFill>
              </a:rPr>
              <a:t>a</a:t>
            </a:r>
            <a:r>
              <a:rPr lang="en-US" b="1" dirty="0" smtClean="0">
                <a:solidFill>
                  <a:srgbClr val="3333FF"/>
                </a:solidFill>
              </a:rPr>
              <a:t>rc dipole</a:t>
            </a:r>
          </a:p>
          <a:p>
            <a:r>
              <a:rPr lang="en-US" b="1" dirty="0" err="1" smtClean="0">
                <a:solidFill>
                  <a:srgbClr val="3333FF"/>
                </a:solidFill>
                <a:latin typeface="Symbol" pitchFamily="18" charset="2"/>
              </a:rPr>
              <a:t>d</a:t>
            </a:r>
            <a:r>
              <a:rPr lang="en-US" b="1" baseline="-25000" dirty="0" err="1" smtClean="0">
                <a:solidFill>
                  <a:srgbClr val="3333FF"/>
                </a:solidFill>
              </a:rPr>
              <a:t>max</a:t>
            </a:r>
            <a:r>
              <a:rPr lang="en-US" b="1" dirty="0" smtClean="0">
                <a:solidFill>
                  <a:srgbClr val="3333FF"/>
                </a:solidFill>
              </a:rPr>
              <a:t>=2.5</a:t>
            </a:r>
          </a:p>
          <a:p>
            <a:r>
              <a:rPr lang="en-US" b="1" i="1" dirty="0" smtClean="0">
                <a:solidFill>
                  <a:srgbClr val="3333FF"/>
                </a:solidFill>
              </a:rPr>
              <a:t>R</a:t>
            </a:r>
            <a:r>
              <a:rPr lang="en-US" b="1" dirty="0" smtClean="0">
                <a:solidFill>
                  <a:srgbClr val="3333FF"/>
                </a:solidFill>
              </a:rPr>
              <a:t>=0.5</a:t>
            </a:r>
          </a:p>
          <a:p>
            <a:r>
              <a:rPr lang="en-US" b="1" dirty="0" smtClean="0">
                <a:solidFill>
                  <a:srgbClr val="3333FF"/>
                </a:solidFill>
              </a:rPr>
              <a:t>1 </a:t>
            </a:r>
            <a:r>
              <a:rPr lang="en-US" b="1" dirty="0" err="1" smtClean="0">
                <a:solidFill>
                  <a:srgbClr val="3333FF"/>
                </a:solidFill>
              </a:rPr>
              <a:t>ntorr</a:t>
            </a:r>
            <a:endParaRPr lang="en-US" b="1" dirty="0" smtClean="0">
              <a:solidFill>
                <a:srgbClr val="3333FF"/>
              </a:solidFill>
            </a:endParaRPr>
          </a:p>
          <a:p>
            <a:r>
              <a:rPr lang="en-US" b="1" i="1" dirty="0" err="1" smtClean="0">
                <a:solidFill>
                  <a:srgbClr val="3333FF"/>
                </a:solidFill>
              </a:rPr>
              <a:t>N</a:t>
            </a:r>
            <a:r>
              <a:rPr lang="en-US" b="1" i="1" baseline="-25000" dirty="0" err="1" smtClean="0">
                <a:solidFill>
                  <a:srgbClr val="3333FF"/>
                </a:solidFill>
              </a:rPr>
              <a:t>b</a:t>
            </a:r>
            <a:r>
              <a:rPr lang="en-US" b="1" dirty="0" smtClean="0">
                <a:solidFill>
                  <a:srgbClr val="3333FF"/>
                </a:solidFill>
              </a:rPr>
              <a:t>=1.2x10</a:t>
            </a:r>
            <a:r>
              <a:rPr lang="en-US" b="1" baseline="30000" dirty="0" smtClean="0">
                <a:solidFill>
                  <a:srgbClr val="3333FF"/>
                </a:solidFill>
              </a:rPr>
              <a:t>11</a:t>
            </a:r>
            <a:endParaRPr lang="en-US" b="1" baseline="30000" dirty="0">
              <a:solidFill>
                <a:srgbClr val="3333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1600" y="1600200"/>
            <a:ext cx="132600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3333FF"/>
                </a:solidFill>
              </a:rPr>
              <a:t>a</a:t>
            </a:r>
            <a:r>
              <a:rPr lang="en-US" b="1" dirty="0" smtClean="0">
                <a:solidFill>
                  <a:srgbClr val="3333FF"/>
                </a:solidFill>
              </a:rPr>
              <a:t>rc dipole</a:t>
            </a:r>
          </a:p>
          <a:p>
            <a:r>
              <a:rPr lang="en-US" b="1" dirty="0" err="1" smtClean="0">
                <a:solidFill>
                  <a:srgbClr val="3333FF"/>
                </a:solidFill>
                <a:latin typeface="Symbol" pitchFamily="18" charset="2"/>
              </a:rPr>
              <a:t>d</a:t>
            </a:r>
            <a:r>
              <a:rPr lang="en-US" b="1" baseline="-25000" dirty="0" err="1" smtClean="0">
                <a:solidFill>
                  <a:srgbClr val="3333FF"/>
                </a:solidFill>
              </a:rPr>
              <a:t>max</a:t>
            </a:r>
            <a:r>
              <a:rPr lang="en-US" b="1" dirty="0" smtClean="0">
                <a:solidFill>
                  <a:srgbClr val="3333FF"/>
                </a:solidFill>
              </a:rPr>
              <a:t>=2.5</a:t>
            </a:r>
          </a:p>
          <a:p>
            <a:r>
              <a:rPr lang="en-US" b="1" i="1" dirty="0" smtClean="0">
                <a:solidFill>
                  <a:srgbClr val="3333FF"/>
                </a:solidFill>
              </a:rPr>
              <a:t>R</a:t>
            </a:r>
            <a:r>
              <a:rPr lang="en-US" b="1" dirty="0" smtClean="0">
                <a:solidFill>
                  <a:srgbClr val="3333FF"/>
                </a:solidFill>
              </a:rPr>
              <a:t>=0.5</a:t>
            </a:r>
          </a:p>
          <a:p>
            <a:r>
              <a:rPr lang="en-US" b="1" u="sng" dirty="0" smtClean="0">
                <a:solidFill>
                  <a:srgbClr val="3333FF"/>
                </a:solidFill>
              </a:rPr>
              <a:t>10 </a:t>
            </a:r>
            <a:r>
              <a:rPr lang="en-US" b="1" u="sng" dirty="0" err="1" smtClean="0">
                <a:solidFill>
                  <a:srgbClr val="3333FF"/>
                </a:solidFill>
              </a:rPr>
              <a:t>ntorr</a:t>
            </a:r>
            <a:endParaRPr lang="en-US" b="1" u="sng" dirty="0" smtClean="0">
              <a:solidFill>
                <a:srgbClr val="3333FF"/>
              </a:solidFill>
            </a:endParaRPr>
          </a:p>
          <a:p>
            <a:r>
              <a:rPr lang="en-US" b="1" i="1" dirty="0" err="1" smtClean="0">
                <a:solidFill>
                  <a:srgbClr val="3333FF"/>
                </a:solidFill>
              </a:rPr>
              <a:t>N</a:t>
            </a:r>
            <a:r>
              <a:rPr lang="en-US" b="1" i="1" baseline="-25000" dirty="0" err="1" smtClean="0">
                <a:solidFill>
                  <a:srgbClr val="3333FF"/>
                </a:solidFill>
              </a:rPr>
              <a:t>b</a:t>
            </a:r>
            <a:r>
              <a:rPr lang="en-US" b="1" dirty="0" smtClean="0">
                <a:solidFill>
                  <a:srgbClr val="3333FF"/>
                </a:solidFill>
              </a:rPr>
              <a:t>=1.2x10</a:t>
            </a:r>
            <a:r>
              <a:rPr lang="en-US" b="1" baseline="30000" dirty="0" smtClean="0">
                <a:solidFill>
                  <a:srgbClr val="3333FF"/>
                </a:solidFill>
              </a:rPr>
              <a:t>11</a:t>
            </a:r>
            <a:endParaRPr lang="en-US" b="1" baseline="30000" dirty="0">
              <a:solidFill>
                <a:srgbClr val="3333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800" y="4724400"/>
            <a:ext cx="132600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3333FF"/>
                </a:solidFill>
              </a:rPr>
              <a:t>a</a:t>
            </a:r>
            <a:r>
              <a:rPr lang="en-US" b="1" dirty="0" smtClean="0">
                <a:solidFill>
                  <a:srgbClr val="3333FF"/>
                </a:solidFill>
              </a:rPr>
              <a:t>rc dipole</a:t>
            </a:r>
          </a:p>
          <a:p>
            <a:r>
              <a:rPr lang="en-US" b="1" dirty="0" err="1" smtClean="0">
                <a:solidFill>
                  <a:srgbClr val="3333FF"/>
                </a:solidFill>
                <a:latin typeface="Symbol" pitchFamily="18" charset="2"/>
              </a:rPr>
              <a:t>d</a:t>
            </a:r>
            <a:r>
              <a:rPr lang="en-US" b="1" baseline="-25000" dirty="0" err="1" smtClean="0">
                <a:solidFill>
                  <a:srgbClr val="3333FF"/>
                </a:solidFill>
              </a:rPr>
              <a:t>max</a:t>
            </a:r>
            <a:r>
              <a:rPr lang="en-US" b="1" dirty="0" smtClean="0">
                <a:solidFill>
                  <a:srgbClr val="3333FF"/>
                </a:solidFill>
              </a:rPr>
              <a:t>=2.5</a:t>
            </a:r>
          </a:p>
          <a:p>
            <a:r>
              <a:rPr lang="en-US" b="1" i="1" u="sng" dirty="0" smtClean="0">
                <a:solidFill>
                  <a:srgbClr val="3333FF"/>
                </a:solidFill>
              </a:rPr>
              <a:t>R</a:t>
            </a:r>
            <a:r>
              <a:rPr lang="en-US" b="1" u="sng" dirty="0" smtClean="0">
                <a:solidFill>
                  <a:srgbClr val="3333FF"/>
                </a:solidFill>
              </a:rPr>
              <a:t>=1.0</a:t>
            </a:r>
          </a:p>
          <a:p>
            <a:r>
              <a:rPr lang="en-US" b="1" dirty="0" smtClean="0">
                <a:solidFill>
                  <a:srgbClr val="3333FF"/>
                </a:solidFill>
              </a:rPr>
              <a:t>1 </a:t>
            </a:r>
            <a:r>
              <a:rPr lang="en-US" b="1" dirty="0" err="1" smtClean="0">
                <a:solidFill>
                  <a:srgbClr val="3333FF"/>
                </a:solidFill>
              </a:rPr>
              <a:t>ntorr</a:t>
            </a:r>
            <a:endParaRPr lang="en-US" b="1" dirty="0" smtClean="0">
              <a:solidFill>
                <a:srgbClr val="3333FF"/>
              </a:solidFill>
            </a:endParaRPr>
          </a:p>
          <a:p>
            <a:r>
              <a:rPr lang="en-US" b="1" i="1" dirty="0" err="1" smtClean="0">
                <a:solidFill>
                  <a:srgbClr val="3333FF"/>
                </a:solidFill>
              </a:rPr>
              <a:t>N</a:t>
            </a:r>
            <a:r>
              <a:rPr lang="en-US" b="1" i="1" baseline="-25000" dirty="0" err="1" smtClean="0">
                <a:solidFill>
                  <a:srgbClr val="3333FF"/>
                </a:solidFill>
              </a:rPr>
              <a:t>b</a:t>
            </a:r>
            <a:r>
              <a:rPr lang="en-US" b="1" dirty="0" smtClean="0">
                <a:solidFill>
                  <a:srgbClr val="3333FF"/>
                </a:solidFill>
              </a:rPr>
              <a:t>=1.2x10</a:t>
            </a:r>
            <a:r>
              <a:rPr lang="en-US" b="1" baseline="30000" dirty="0" smtClean="0">
                <a:solidFill>
                  <a:srgbClr val="3333FF"/>
                </a:solidFill>
              </a:rPr>
              <a:t>11</a:t>
            </a:r>
            <a:endParaRPr lang="en-US" b="1" baseline="30000" dirty="0">
              <a:solidFill>
                <a:srgbClr val="3333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0"/>
            <a:ext cx="9328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3333FF"/>
                </a:solidFill>
              </a:rPr>
              <a:t>LHC at injection: 4x24 bunch pattern (+3x37 missing bunches)</a:t>
            </a:r>
            <a:endParaRPr lang="en-US" sz="2800" b="1" dirty="0">
              <a:solidFill>
                <a:srgbClr val="3333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00400" y="4572000"/>
            <a:ext cx="132600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3333FF"/>
                </a:solidFill>
              </a:rPr>
              <a:t>a</a:t>
            </a:r>
            <a:r>
              <a:rPr lang="en-US" b="1" dirty="0" smtClean="0">
                <a:solidFill>
                  <a:srgbClr val="3333FF"/>
                </a:solidFill>
              </a:rPr>
              <a:t>rc dipole</a:t>
            </a:r>
          </a:p>
          <a:p>
            <a:r>
              <a:rPr lang="en-US" b="1" u="sng" dirty="0" err="1" smtClean="0">
                <a:solidFill>
                  <a:srgbClr val="3333FF"/>
                </a:solidFill>
                <a:latin typeface="Symbol" pitchFamily="18" charset="2"/>
              </a:rPr>
              <a:t>d</a:t>
            </a:r>
            <a:r>
              <a:rPr lang="en-US" b="1" u="sng" baseline="-25000" dirty="0" err="1" smtClean="0">
                <a:solidFill>
                  <a:srgbClr val="3333FF"/>
                </a:solidFill>
              </a:rPr>
              <a:t>max</a:t>
            </a:r>
            <a:r>
              <a:rPr lang="en-US" b="1" u="sng" dirty="0" smtClean="0">
                <a:solidFill>
                  <a:srgbClr val="3333FF"/>
                </a:solidFill>
              </a:rPr>
              <a:t>=2.4</a:t>
            </a:r>
          </a:p>
          <a:p>
            <a:r>
              <a:rPr lang="en-US" b="1" i="1" u="sng" dirty="0" smtClean="0">
                <a:solidFill>
                  <a:srgbClr val="3333FF"/>
                </a:solidFill>
              </a:rPr>
              <a:t>R</a:t>
            </a:r>
            <a:r>
              <a:rPr lang="en-US" b="1" u="sng" dirty="0" smtClean="0">
                <a:solidFill>
                  <a:srgbClr val="3333FF"/>
                </a:solidFill>
              </a:rPr>
              <a:t>=1.0</a:t>
            </a:r>
          </a:p>
          <a:p>
            <a:r>
              <a:rPr lang="en-US" b="1" dirty="0" smtClean="0">
                <a:solidFill>
                  <a:srgbClr val="3333FF"/>
                </a:solidFill>
              </a:rPr>
              <a:t>1 </a:t>
            </a:r>
            <a:r>
              <a:rPr lang="en-US" b="1" dirty="0" err="1" smtClean="0">
                <a:solidFill>
                  <a:srgbClr val="3333FF"/>
                </a:solidFill>
              </a:rPr>
              <a:t>ntorr</a:t>
            </a:r>
            <a:endParaRPr lang="en-US" b="1" dirty="0" smtClean="0">
              <a:solidFill>
                <a:srgbClr val="3333FF"/>
              </a:solidFill>
            </a:endParaRPr>
          </a:p>
          <a:p>
            <a:r>
              <a:rPr lang="en-US" b="1" i="1" dirty="0" err="1" smtClean="0">
                <a:solidFill>
                  <a:srgbClr val="3333FF"/>
                </a:solidFill>
              </a:rPr>
              <a:t>N</a:t>
            </a:r>
            <a:r>
              <a:rPr lang="en-US" b="1" i="1" baseline="-25000" dirty="0" err="1" smtClean="0">
                <a:solidFill>
                  <a:srgbClr val="3333FF"/>
                </a:solidFill>
              </a:rPr>
              <a:t>b</a:t>
            </a:r>
            <a:r>
              <a:rPr lang="en-US" b="1" dirty="0" smtClean="0">
                <a:solidFill>
                  <a:srgbClr val="3333FF"/>
                </a:solidFill>
              </a:rPr>
              <a:t>=1.2x10</a:t>
            </a:r>
            <a:r>
              <a:rPr lang="en-US" b="1" baseline="30000" dirty="0" smtClean="0">
                <a:solidFill>
                  <a:srgbClr val="3333FF"/>
                </a:solidFill>
              </a:rPr>
              <a:t>11</a:t>
            </a:r>
            <a:endParaRPr lang="en-US" b="1" baseline="30000" dirty="0">
              <a:solidFill>
                <a:srgbClr val="3333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14800" y="762000"/>
            <a:ext cx="8691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33FF"/>
                </a:solidFill>
              </a:rPr>
              <a:t>700</a:t>
            </a:r>
          </a:p>
          <a:p>
            <a:r>
              <a:rPr lang="en-US" b="1" dirty="0" err="1" smtClean="0">
                <a:solidFill>
                  <a:srgbClr val="3333FF"/>
                </a:solidFill>
              </a:rPr>
              <a:t>mW</a:t>
            </a:r>
            <a:r>
              <a:rPr lang="en-US" b="1" dirty="0" smtClean="0">
                <a:solidFill>
                  <a:srgbClr val="3333FF"/>
                </a:solidFill>
              </a:rPr>
              <a:t>/m</a:t>
            </a:r>
          </a:p>
          <a:p>
            <a:r>
              <a:rPr lang="en-US" b="1" dirty="0" smtClean="0">
                <a:solidFill>
                  <a:srgbClr val="3333FF"/>
                </a:solidFill>
              </a:rPr>
              <a:t>/bunch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0" y="3429000"/>
            <a:ext cx="873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33FF"/>
                </a:solidFill>
              </a:rPr>
              <a:t>3 W/m</a:t>
            </a:r>
          </a:p>
          <a:p>
            <a:r>
              <a:rPr lang="en-US" b="1" dirty="0" smtClean="0">
                <a:solidFill>
                  <a:srgbClr val="3333FF"/>
                </a:solidFill>
              </a:rPr>
              <a:t>/bunch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343400" y="3505200"/>
            <a:ext cx="10294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33FF"/>
                </a:solidFill>
              </a:rPr>
              <a:t>3.5 W/m</a:t>
            </a:r>
          </a:p>
          <a:p>
            <a:r>
              <a:rPr lang="en-US" b="1" dirty="0" smtClean="0">
                <a:solidFill>
                  <a:srgbClr val="3333FF"/>
                </a:solidFill>
              </a:rPr>
              <a:t>/bunch</a:t>
            </a: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447800" y="1219200"/>
            <a:ext cx="381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715000" y="1295400"/>
            <a:ext cx="457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371600" y="4267200"/>
            <a:ext cx="381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715000" y="4343400"/>
            <a:ext cx="381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-2" y="1219200"/>
          <a:ext cx="9144002" cy="4427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2"/>
                <a:gridCol w="1240970"/>
                <a:gridCol w="1578430"/>
                <a:gridCol w="1034142"/>
                <a:gridCol w="1306286"/>
                <a:gridCol w="1306286"/>
                <a:gridCol w="1306286"/>
              </a:tblGrid>
              <a:tr h="1199147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Symbol" pitchFamily="18" charset="2"/>
                        </a:rPr>
                        <a:t>d</a:t>
                      </a:r>
                      <a:r>
                        <a:rPr lang="en-US" sz="2400" baseline="-25000" dirty="0" err="1" smtClean="0"/>
                        <a:t>max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err="1" smtClean="0"/>
                        <a:t>N</a:t>
                      </a:r>
                      <a:r>
                        <a:rPr lang="en-US" sz="2400" i="1" baseline="-25000" dirty="0" err="1" smtClean="0"/>
                        <a:t>b</a:t>
                      </a:r>
                      <a:endParaRPr lang="en-US" sz="2400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/>
                        <a:t>P </a:t>
                      </a:r>
                      <a:r>
                        <a:rPr lang="en-US" sz="2400" i="0" dirty="0" smtClean="0"/>
                        <a:t>[</a:t>
                      </a:r>
                      <a:r>
                        <a:rPr lang="en-US" sz="2400" i="0" dirty="0" err="1" smtClean="0"/>
                        <a:t>ntorr</a:t>
                      </a:r>
                      <a:r>
                        <a:rPr lang="en-US" sz="2400" i="0" dirty="0" smtClean="0"/>
                        <a:t>]</a:t>
                      </a:r>
                    </a:p>
                    <a:p>
                      <a:r>
                        <a:rPr lang="en-US" sz="2400" i="0" dirty="0" smtClean="0"/>
                        <a:t>equivalent</a:t>
                      </a:r>
                    </a:p>
                    <a:p>
                      <a:r>
                        <a:rPr lang="en-US" sz="2400" i="0" dirty="0" smtClean="0"/>
                        <a:t>press.</a:t>
                      </a:r>
                      <a:r>
                        <a:rPr lang="en-US" sz="2400" i="0" baseline="0" dirty="0" smtClean="0"/>
                        <a:t>@RT</a:t>
                      </a:r>
                      <a:endParaRPr lang="en-US" sz="2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/>
                        <a:t>R</a:t>
                      </a:r>
                      <a:endParaRPr lang="en-US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dP</a:t>
                      </a:r>
                      <a:r>
                        <a:rPr lang="en-US" sz="2400" dirty="0" smtClean="0"/>
                        <a:t>/</a:t>
                      </a:r>
                      <a:r>
                        <a:rPr lang="en-US" sz="2400" dirty="0" err="1" smtClean="0"/>
                        <a:t>ds</a:t>
                      </a:r>
                      <a:r>
                        <a:rPr lang="en-US" sz="2400" dirty="0" smtClean="0"/>
                        <a:t> [</a:t>
                      </a:r>
                      <a:r>
                        <a:rPr lang="en-US" sz="2400" dirty="0" err="1" smtClean="0"/>
                        <a:t>mW</a:t>
                      </a:r>
                      <a:r>
                        <a:rPr lang="en-US" sz="2400" dirty="0" smtClean="0"/>
                        <a:t>/m]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total e- flux</a:t>
                      </a:r>
                    </a:p>
                    <a:p>
                      <a:r>
                        <a:rPr lang="en-US" sz="2400" dirty="0" smtClean="0"/>
                        <a:t>[</a:t>
                      </a:r>
                      <a:r>
                        <a:rPr lang="en-US" sz="2400" dirty="0" err="1" smtClean="0">
                          <a:latin typeface="Symbol" pitchFamily="18" charset="2"/>
                        </a:rPr>
                        <a:t>m</a:t>
                      </a:r>
                      <a:r>
                        <a:rPr lang="en-US" sz="2400" dirty="0" err="1" smtClean="0"/>
                        <a:t>A</a:t>
                      </a:r>
                      <a:r>
                        <a:rPr lang="en-US" sz="2400" dirty="0" smtClean="0"/>
                        <a:t>/m]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e- flux </a:t>
                      </a:r>
                    </a:p>
                    <a:p>
                      <a:r>
                        <a:rPr lang="en-US" sz="2400" dirty="0" smtClean="0"/>
                        <a:t>&gt; 30 </a:t>
                      </a:r>
                      <a:r>
                        <a:rPr lang="en-US" sz="2400" dirty="0" err="1" smtClean="0"/>
                        <a:t>eV</a:t>
                      </a:r>
                      <a:endParaRPr lang="en-US" sz="2400" dirty="0" smtClean="0"/>
                    </a:p>
                    <a:p>
                      <a:r>
                        <a:rPr lang="en-US" sz="2400" dirty="0" smtClean="0"/>
                        <a:t>[</a:t>
                      </a:r>
                      <a:r>
                        <a:rPr lang="en-US" sz="2400" dirty="0" err="1" smtClean="0">
                          <a:latin typeface="Symbol" pitchFamily="18" charset="2"/>
                        </a:rPr>
                        <a:t>m</a:t>
                      </a:r>
                      <a:r>
                        <a:rPr lang="en-US" sz="2400" dirty="0" err="1" smtClean="0"/>
                        <a:t>A</a:t>
                      </a:r>
                      <a:r>
                        <a:rPr lang="en-US" sz="2400" dirty="0" smtClean="0"/>
                        <a:t>/m]</a:t>
                      </a:r>
                    </a:p>
                  </a:txBody>
                  <a:tcPr/>
                </a:tc>
              </a:tr>
              <a:tr h="461211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3333FF"/>
                          </a:solidFill>
                        </a:rPr>
                        <a:t>2.4</a:t>
                      </a:r>
                      <a:endParaRPr lang="en-US" sz="2400" b="1" dirty="0">
                        <a:solidFill>
                          <a:srgbClr val="3333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1.2x10</a:t>
                      </a:r>
                      <a:r>
                        <a:rPr lang="en-US" sz="2400" baseline="30000" dirty="0" smtClean="0"/>
                        <a:t>11</a:t>
                      </a:r>
                      <a:endParaRPr lang="en-US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0.001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0.034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7030A0"/>
                          </a:solidFill>
                        </a:rPr>
                        <a:t>0.011</a:t>
                      </a:r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461211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3333FF"/>
                          </a:solidFill>
                        </a:rPr>
                        <a:t>2.5</a:t>
                      </a:r>
                      <a:endParaRPr lang="en-US" sz="2400" b="1" dirty="0">
                        <a:solidFill>
                          <a:srgbClr val="3333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1.2x10</a:t>
                      </a:r>
                      <a:r>
                        <a:rPr lang="en-US" sz="2400" baseline="30000" dirty="0" smtClean="0"/>
                        <a:t>11</a:t>
                      </a:r>
                      <a:endParaRPr lang="en-US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0.18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0.697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7030A0"/>
                          </a:solidFill>
                        </a:rPr>
                        <a:t>0.239</a:t>
                      </a:r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46121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2.5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1.2x10</a:t>
                      </a:r>
                      <a:r>
                        <a:rPr lang="en-US" sz="2400" baseline="30000" dirty="0" smtClean="0"/>
                        <a:t>11</a:t>
                      </a:r>
                      <a:endParaRPr lang="en-US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3333FF"/>
                          </a:solidFill>
                        </a:rPr>
                        <a:t>10</a:t>
                      </a:r>
                      <a:endParaRPr lang="en-US" sz="2400" b="1" dirty="0">
                        <a:solidFill>
                          <a:srgbClr val="3333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3.3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12.3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7030A0"/>
                          </a:solidFill>
                        </a:rPr>
                        <a:t>4.34</a:t>
                      </a:r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46121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2.5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1.2x10</a:t>
                      </a:r>
                      <a:r>
                        <a:rPr lang="en-US" sz="2400" baseline="30000" dirty="0" smtClean="0"/>
                        <a:t>11</a:t>
                      </a:r>
                      <a:endParaRPr lang="en-US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3333FF"/>
                          </a:solidFill>
                        </a:rPr>
                        <a:t>1.0</a:t>
                      </a:r>
                      <a:endParaRPr lang="en-US" sz="2400" b="1" dirty="0">
                        <a:solidFill>
                          <a:srgbClr val="3333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61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268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7030A0"/>
                          </a:solidFill>
                        </a:rPr>
                        <a:t>69.8</a:t>
                      </a:r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461211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3333FF"/>
                          </a:solidFill>
                        </a:rPr>
                        <a:t>2.4</a:t>
                      </a:r>
                      <a:endParaRPr lang="en-US" sz="2400" b="1" dirty="0">
                        <a:solidFill>
                          <a:srgbClr val="3333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1.2x10</a:t>
                      </a:r>
                      <a:r>
                        <a:rPr lang="en-US" sz="2400" baseline="30000" dirty="0" smtClean="0"/>
                        <a:t>11</a:t>
                      </a:r>
                      <a:endParaRPr lang="en-US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3333FF"/>
                          </a:solidFill>
                        </a:rPr>
                        <a:t>1.0</a:t>
                      </a:r>
                      <a:endParaRPr lang="en-US" sz="2400" b="1" dirty="0">
                        <a:solidFill>
                          <a:srgbClr val="3333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46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7030A0"/>
                          </a:solidFill>
                        </a:rPr>
                        <a:t>52.7</a:t>
                      </a:r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46121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2.5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3333FF"/>
                          </a:solidFill>
                        </a:rPr>
                        <a:t>1.0x10</a:t>
                      </a:r>
                      <a:r>
                        <a:rPr lang="en-US" sz="2400" b="1" baseline="30000" dirty="0" smtClean="0">
                          <a:solidFill>
                            <a:srgbClr val="3333FF"/>
                          </a:solidFill>
                        </a:rPr>
                        <a:t>11</a:t>
                      </a:r>
                      <a:endParaRPr lang="en-US" sz="2400" b="1" baseline="30000" dirty="0">
                        <a:solidFill>
                          <a:srgbClr val="3333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0.44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2.1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7030A0"/>
                          </a:solidFill>
                        </a:rPr>
                        <a:t>0.71</a:t>
                      </a:r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461211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3333FF"/>
                          </a:solidFill>
                        </a:rPr>
                        <a:t>2.5 (top!)</a:t>
                      </a:r>
                      <a:endParaRPr lang="en-US" sz="2400" b="1" dirty="0">
                        <a:solidFill>
                          <a:srgbClr val="3333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1.2x10</a:t>
                      </a:r>
                      <a:r>
                        <a:rPr lang="en-US" sz="2400" baseline="30000" dirty="0" smtClean="0"/>
                        <a:t>11</a:t>
                      </a:r>
                      <a:endParaRPr lang="en-US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59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356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7030A0"/>
                          </a:solidFill>
                        </a:rPr>
                        <a:t>93.8</a:t>
                      </a:r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0"/>
            <a:ext cx="93166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s</a:t>
            </a:r>
            <a:r>
              <a:rPr lang="en-US" sz="3600" dirty="0" smtClean="0"/>
              <a:t>imulation results for 4x24 bunches [at injection]</a:t>
            </a:r>
          </a:p>
          <a:p>
            <a:r>
              <a:rPr lang="en-US" sz="3600" dirty="0" smtClean="0"/>
              <a:t>(1.85 </a:t>
            </a:r>
            <a:r>
              <a:rPr lang="en-US" sz="3600" dirty="0" smtClean="0">
                <a:latin typeface="Symbol" pitchFamily="18" charset="2"/>
              </a:rPr>
              <a:t>m</a:t>
            </a:r>
            <a:r>
              <a:rPr lang="en-US" sz="3600" dirty="0" smtClean="0"/>
              <a:t>s spacing between batches)</a:t>
            </a:r>
            <a:endParaRPr lang="en-US" sz="3600" dirty="0"/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0" y="5657671"/>
            <a:ext cx="926574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7030A0"/>
                </a:solidFill>
              </a:rPr>
              <a:t>30 days continuous running </a:t>
            </a:r>
            <a:r>
              <a:rPr lang="en-US" sz="2400" b="1" i="1" dirty="0">
                <a:solidFill>
                  <a:srgbClr val="7030A0"/>
                </a:solidFill>
              </a:rPr>
              <a:t>at 7</a:t>
            </a:r>
            <a:r>
              <a:rPr lang="en-US" sz="2400" b="1" i="1" dirty="0" smtClean="0">
                <a:solidFill>
                  <a:srgbClr val="7030A0"/>
                </a:solidFill>
              </a:rPr>
              <a:t>0 </a:t>
            </a:r>
            <a:r>
              <a:rPr lang="en-US" sz="2400" b="1" i="1" dirty="0" err="1">
                <a:solidFill>
                  <a:srgbClr val="7030A0"/>
                </a:solidFill>
                <a:latin typeface="Symbol" pitchFamily="18" charset="2"/>
              </a:rPr>
              <a:t>m</a:t>
            </a:r>
            <a:r>
              <a:rPr lang="en-US" sz="2400" b="1" i="1" dirty="0" err="1">
                <a:solidFill>
                  <a:srgbClr val="7030A0"/>
                </a:solidFill>
              </a:rPr>
              <a:t>A</a:t>
            </a:r>
            <a:r>
              <a:rPr lang="en-US" sz="2400" b="1" i="1" dirty="0">
                <a:solidFill>
                  <a:srgbClr val="7030A0"/>
                </a:solidFill>
              </a:rPr>
              <a:t>/m gives CO pressure </a:t>
            </a:r>
            <a:endParaRPr lang="en-US" sz="2400" b="1" i="1" dirty="0" smtClean="0">
              <a:solidFill>
                <a:srgbClr val="7030A0"/>
              </a:solidFill>
            </a:endParaRPr>
          </a:p>
          <a:p>
            <a:r>
              <a:rPr lang="en-US" sz="2400" b="1" i="1" dirty="0" smtClean="0">
                <a:solidFill>
                  <a:srgbClr val="7030A0"/>
                </a:solidFill>
              </a:rPr>
              <a:t>corresponding to 100-hr </a:t>
            </a:r>
            <a:r>
              <a:rPr lang="en-US" sz="2400" b="1" i="1" dirty="0">
                <a:solidFill>
                  <a:srgbClr val="7030A0"/>
                </a:solidFill>
              </a:rPr>
              <a:t>beam lifetime </a:t>
            </a:r>
            <a:r>
              <a:rPr lang="en-US" sz="2400" b="1" i="1" dirty="0" smtClean="0">
                <a:solidFill>
                  <a:srgbClr val="7030A0"/>
                </a:solidFill>
              </a:rPr>
              <a:t>(</a:t>
            </a:r>
            <a:r>
              <a:rPr lang="en-US" sz="2400" b="1" i="1" dirty="0">
                <a:solidFill>
                  <a:srgbClr val="7030A0"/>
                </a:solidFill>
              </a:rPr>
              <a:t>N. </a:t>
            </a:r>
            <a:r>
              <a:rPr lang="en-US" sz="2400" b="1" i="1" dirty="0" err="1">
                <a:solidFill>
                  <a:srgbClr val="7030A0"/>
                </a:solidFill>
              </a:rPr>
              <a:t>Hilleret</a:t>
            </a:r>
            <a:r>
              <a:rPr lang="en-US" sz="2400" b="1" i="1" dirty="0">
                <a:solidFill>
                  <a:srgbClr val="7030A0"/>
                </a:solidFill>
              </a:rPr>
              <a:t>, LHC MAC </a:t>
            </a:r>
            <a:r>
              <a:rPr lang="en-US" sz="2400" b="1" i="1" dirty="0" smtClean="0">
                <a:solidFill>
                  <a:srgbClr val="7030A0"/>
                </a:solidFill>
              </a:rPr>
              <a:t>Dec.2004);</a:t>
            </a:r>
          </a:p>
          <a:p>
            <a:r>
              <a:rPr lang="en-US" sz="2400" b="1" i="1" dirty="0">
                <a:solidFill>
                  <a:srgbClr val="7030A0"/>
                </a:solidFill>
              </a:rPr>
              <a:t>2</a:t>
            </a:r>
            <a:r>
              <a:rPr lang="en-US" sz="2400" b="1" i="1" dirty="0" smtClean="0">
                <a:solidFill>
                  <a:srgbClr val="7030A0"/>
                </a:solidFill>
              </a:rPr>
              <a:t> days continuous running at 70 </a:t>
            </a:r>
            <a:r>
              <a:rPr lang="en-US" sz="2400" b="1" i="1" dirty="0" err="1" smtClean="0">
                <a:solidFill>
                  <a:srgbClr val="7030A0"/>
                </a:solidFill>
                <a:latin typeface="Symbol" pitchFamily="18" charset="2"/>
              </a:rPr>
              <a:t>m</a:t>
            </a:r>
            <a:r>
              <a:rPr lang="en-US" sz="2400" b="1" i="1" dirty="0" err="1" smtClean="0">
                <a:solidFill>
                  <a:srgbClr val="7030A0"/>
                </a:solidFill>
              </a:rPr>
              <a:t>A</a:t>
            </a:r>
            <a:r>
              <a:rPr lang="en-US" sz="2400" b="1" i="1" dirty="0" smtClean="0">
                <a:solidFill>
                  <a:srgbClr val="7030A0"/>
                </a:solidFill>
              </a:rPr>
              <a:t>/m gives 1 </a:t>
            </a:r>
            <a:r>
              <a:rPr lang="en-US" sz="2400" b="1" i="1" dirty="0" err="1" smtClean="0">
                <a:solidFill>
                  <a:srgbClr val="7030A0"/>
                </a:solidFill>
              </a:rPr>
              <a:t>mC</a:t>
            </a:r>
            <a:r>
              <a:rPr lang="en-US" sz="2400" b="1" i="1" dirty="0" smtClean="0">
                <a:solidFill>
                  <a:srgbClr val="7030A0"/>
                </a:solidFill>
              </a:rPr>
              <a:t>/mm</a:t>
            </a:r>
            <a:r>
              <a:rPr lang="en-US" sz="2400" b="1" i="1" baseline="30000" dirty="0" smtClean="0">
                <a:solidFill>
                  <a:srgbClr val="7030A0"/>
                </a:solidFill>
              </a:rPr>
              <a:t>2</a:t>
            </a:r>
            <a:r>
              <a:rPr lang="en-US" sz="2400" b="1" i="1" dirty="0" smtClean="0">
                <a:solidFill>
                  <a:srgbClr val="7030A0"/>
                </a:solidFill>
              </a:rPr>
              <a:t> !</a:t>
            </a:r>
            <a:endParaRPr lang="en-US" sz="2400" b="1" i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8758" y="914400"/>
            <a:ext cx="1585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H. Maury Cuna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VST-SEY-Cu-2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650" y="1295400"/>
            <a:ext cx="9023350" cy="3733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600" y="5029200"/>
            <a:ext cx="4237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J. Vac. Sci. Technol. A 18.3., </a:t>
            </a:r>
            <a:r>
              <a:rPr lang="en-US" b="1" dirty="0" smtClean="0"/>
              <a:t>May/Jun </a:t>
            </a:r>
            <a:r>
              <a:rPr lang="en-US" b="1" dirty="0"/>
              <a:t>2000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s</a:t>
            </a:r>
            <a:r>
              <a:rPr lang="en-US" sz="4400" dirty="0" smtClean="0"/>
              <a:t>econdary emission yield of copper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5943600"/>
            <a:ext cx="8025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3333FF"/>
                </a:solidFill>
                <a:latin typeface="Symbol" pitchFamily="18" charset="2"/>
              </a:rPr>
              <a:t>d</a:t>
            </a:r>
            <a:r>
              <a:rPr lang="en-US" sz="2400" b="1" baseline="-25000" dirty="0" err="1" smtClean="0">
                <a:solidFill>
                  <a:srgbClr val="3333FF"/>
                </a:solidFill>
              </a:rPr>
              <a:t>max</a:t>
            </a:r>
            <a:r>
              <a:rPr lang="en-US" sz="2400" b="1" dirty="0" smtClean="0">
                <a:solidFill>
                  <a:srgbClr val="3333FF"/>
                </a:solidFill>
              </a:rPr>
              <a:t>=2.5 is expected for “as-received” unbaked copper surface</a:t>
            </a:r>
            <a:endParaRPr lang="en-US" sz="2400" b="1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lleret-2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371600"/>
            <a:ext cx="7291946" cy="49971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53000" y="6324600"/>
            <a:ext cx="3740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N. </a:t>
            </a:r>
            <a:r>
              <a:rPr lang="en-US" dirty="0" err="1" smtClean="0"/>
              <a:t>Hilleret</a:t>
            </a:r>
            <a:r>
              <a:rPr lang="en-US" dirty="0" smtClean="0"/>
              <a:t>, LHC MAC, December 2004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657" y="0"/>
            <a:ext cx="90853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v</a:t>
            </a:r>
            <a:r>
              <a:rPr lang="en-US" sz="4000" dirty="0" smtClean="0"/>
              <a:t>ariation of secondary electron yield with water surface coverage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52400"/>
            <a:ext cx="63142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e</a:t>
            </a:r>
            <a:r>
              <a:rPr lang="en-US" sz="4800" dirty="0" smtClean="0"/>
              <a:t>lectron cloud in the LSS</a:t>
            </a:r>
            <a:endParaRPr lang="en-US" sz="4800" dirty="0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52400" y="1002268"/>
            <a:ext cx="8763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electron-cloud simulations at 25-ns bunch spacing for the two-beam IR sections were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 per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formed by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Giovanni Rumolo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,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Adriana Rossi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 and Frank Zimmermann in the period 1999-2002 to specify the acceptable maximum secondary emission yield in this region </a:t>
            </a:r>
            <a:endParaRPr lang="en-US" sz="2400" dirty="0">
              <a:solidFill>
                <a:srgbClr val="000000"/>
              </a:solidFill>
              <a:latin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lang="en-US" sz="2400" b="1" dirty="0">
                <a:solidFill>
                  <a:srgbClr val="3333FF"/>
                </a:solidFill>
                <a:latin typeface="Arial" pitchFamily="34" charset="0"/>
              </a:rPr>
              <a:t>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Arial" pitchFamily="34" charset="0"/>
              </a:rPr>
              <a:t>ominal LHC beam &amp; SEY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rgbClr val="3333FF"/>
                </a:solidFill>
                <a:effectLst/>
                <a:latin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Arial" pitchFamily="34" charset="0"/>
              </a:rPr>
              <a:t>values between 1.1 and 1.4 had been considered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; see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F.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Zimmermann: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hlinkClick r:id="rId2"/>
              </a:rPr>
              <a:t>Electron-Cloud Simulations for the LHC Straight Sections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, LHC Project Note 201, 1999;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lphaUcPeriod"/>
              <a:tabLst>
                <a:tab pos="2286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 Rossi, G. Rumolo, F. Zimmermann: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hlinkClick r:id="rId3"/>
              </a:rPr>
              <a:t>A Simulation Study of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hlinkClick r:id="rId3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hlinkClick r:id="rId3"/>
              </a:rPr>
              <a:t>the Electron Cloud in the Experimental Regions of LHC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, Proceedings ECLOUD’02 workshop, Geneva, Yellow Report CERN-2002-001, pp. 123).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lphaUcPeriod"/>
              <a:tabLst>
                <a:tab pos="228600" algn="l"/>
              </a:tabLs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  <a:p>
            <a:pPr marL="742950" marR="0" lvl="0" indent="-7429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new simulations for much higher SEY are being launched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s from project-note-201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98540"/>
            <a:ext cx="9144001" cy="58594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15000" y="6488668"/>
            <a:ext cx="3070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LHC Project Note 201, 1999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3333FF"/>
                </a:solidFill>
              </a:rPr>
              <a:t>f</a:t>
            </a:r>
            <a:r>
              <a:rPr lang="en-US" sz="2800" b="1" dirty="0" smtClean="0">
                <a:solidFill>
                  <a:srgbClr val="3333FF"/>
                </a:solidFill>
              </a:rPr>
              <a:t>lat chamber: more </a:t>
            </a:r>
            <a:r>
              <a:rPr lang="en-US" sz="2800" b="1" dirty="0" err="1" smtClean="0">
                <a:solidFill>
                  <a:srgbClr val="3333FF"/>
                </a:solidFill>
              </a:rPr>
              <a:t>multipacting</a:t>
            </a:r>
            <a:r>
              <a:rPr lang="en-US" sz="2800" b="1" dirty="0">
                <a:solidFill>
                  <a:srgbClr val="3333FF"/>
                </a:solidFill>
              </a:rPr>
              <a:t>;</a:t>
            </a:r>
            <a:endParaRPr lang="en-US" sz="2800" b="1" dirty="0" smtClean="0">
              <a:solidFill>
                <a:srgbClr val="3333FF"/>
              </a:solidFill>
            </a:endParaRPr>
          </a:p>
          <a:p>
            <a:r>
              <a:rPr lang="en-US" sz="2800" b="1" dirty="0" smtClean="0">
                <a:solidFill>
                  <a:srgbClr val="3333FF"/>
                </a:solidFill>
              </a:rPr>
              <a:t>larger radius harmful with two beams</a:t>
            </a:r>
            <a:endParaRPr lang="en-US" sz="2800" b="1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s from project-note-201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90600"/>
            <a:ext cx="8980304" cy="501760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91200" y="6248400"/>
            <a:ext cx="3070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LHC Project Note 201, 1999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2775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3333FF"/>
                </a:solidFill>
              </a:rPr>
              <a:t>m</a:t>
            </a:r>
            <a:r>
              <a:rPr lang="en-US" sz="2800" b="1" dirty="0" smtClean="0">
                <a:solidFill>
                  <a:srgbClr val="3333FF"/>
                </a:solidFill>
              </a:rPr>
              <a:t>ost critical chamber radius depends on bunch arrival time;</a:t>
            </a:r>
          </a:p>
          <a:p>
            <a:r>
              <a:rPr lang="en-US" sz="2800" b="1" dirty="0">
                <a:solidFill>
                  <a:srgbClr val="3333FF"/>
                </a:solidFill>
              </a:rPr>
              <a:t>a</a:t>
            </a:r>
            <a:r>
              <a:rPr lang="en-US" sz="2800" b="1" dirty="0" smtClean="0">
                <a:solidFill>
                  <a:srgbClr val="3333FF"/>
                </a:solidFill>
              </a:rPr>
              <a:t>nalytical calculation agrees with simulations </a:t>
            </a:r>
            <a:endParaRPr lang="en-US" sz="2800" b="1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15" name="Text Box 11"/>
          <p:cNvSpPr txBox="1">
            <a:spLocks noChangeArrowheads="1"/>
          </p:cNvSpPr>
          <p:nvPr/>
        </p:nvSpPr>
        <p:spPr bwMode="auto">
          <a:xfrm>
            <a:off x="0" y="0"/>
            <a:ext cx="868885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/>
              <a:t>e</a:t>
            </a:r>
            <a:r>
              <a:rPr lang="en-US" sz="3200" b="0" dirty="0" smtClean="0"/>
              <a:t>-cloud induced pressure </a:t>
            </a:r>
            <a:r>
              <a:rPr lang="en-US" sz="3200" b="0" dirty="0"/>
              <a:t>rise </a:t>
            </a:r>
            <a:r>
              <a:rPr lang="en-US" sz="3200" b="0" dirty="0" smtClean="0"/>
              <a:t>in other </a:t>
            </a:r>
            <a:r>
              <a:rPr lang="en-US" sz="3200" b="0" dirty="0" err="1" smtClean="0"/>
              <a:t>hadron</a:t>
            </a:r>
            <a:r>
              <a:rPr lang="en-US" sz="3200" b="0" dirty="0" smtClean="0"/>
              <a:t> rings</a:t>
            </a:r>
            <a:endParaRPr lang="en-US" sz="3200" b="0" dirty="0"/>
          </a:p>
        </p:txBody>
      </p:sp>
      <p:pic>
        <p:nvPicPr>
          <p:cNvPr id="123918" name="Picture 14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63" y="1447800"/>
            <a:ext cx="3589337" cy="1897063"/>
          </a:xfrm>
          <a:prstGeom prst="rect">
            <a:avLst/>
          </a:prstGeom>
          <a:solidFill>
            <a:schemeClr val="bg1"/>
          </a:solidFill>
          <a:ln>
            <a:miter lim="800000"/>
            <a:headEnd/>
            <a:tailEnd/>
          </a:ln>
        </p:spPr>
      </p:pic>
      <p:pic>
        <p:nvPicPr>
          <p:cNvPr id="123919" name="Picture 15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81400"/>
            <a:ext cx="3498850" cy="1908175"/>
          </a:xfrm>
          <a:prstGeom prst="rect">
            <a:avLst/>
          </a:prstGeom>
          <a:solidFill>
            <a:schemeClr val="bg1"/>
          </a:solidFill>
          <a:ln>
            <a:miter lim="800000"/>
            <a:headEnd/>
            <a:tailEnd/>
          </a:ln>
        </p:spPr>
      </p:pic>
      <p:sp>
        <p:nvSpPr>
          <p:cNvPr id="123921" name="Text Box 17"/>
          <p:cNvSpPr txBox="1">
            <a:spLocks noChangeArrowheads="1"/>
          </p:cNvSpPr>
          <p:nvPr/>
        </p:nvSpPr>
        <p:spPr bwMode="auto">
          <a:xfrm>
            <a:off x="0" y="9144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>
                <a:solidFill>
                  <a:srgbClr val="0000FF"/>
                </a:solidFill>
              </a:rPr>
              <a:t>SPS</a:t>
            </a:r>
          </a:p>
        </p:txBody>
      </p:sp>
      <p:sp>
        <p:nvSpPr>
          <p:cNvPr id="123929" name="Text Box 25"/>
          <p:cNvSpPr txBox="1">
            <a:spLocks noChangeArrowheads="1"/>
          </p:cNvSpPr>
          <p:nvPr/>
        </p:nvSpPr>
        <p:spPr bwMode="auto">
          <a:xfrm>
            <a:off x="381000" y="3733800"/>
            <a:ext cx="1522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dipole field</a:t>
            </a:r>
          </a:p>
        </p:txBody>
      </p:sp>
      <p:sp>
        <p:nvSpPr>
          <p:cNvPr id="123930" name="Text Box 26"/>
          <p:cNvSpPr txBox="1">
            <a:spLocks noChangeArrowheads="1"/>
          </p:cNvSpPr>
          <p:nvPr/>
        </p:nvSpPr>
        <p:spPr bwMode="auto">
          <a:xfrm>
            <a:off x="381000" y="1524000"/>
            <a:ext cx="1085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no field</a:t>
            </a:r>
          </a:p>
        </p:txBody>
      </p:sp>
      <p:pic>
        <p:nvPicPr>
          <p:cNvPr id="123932" name="Picture 28" descr="vacuum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599" y="1371600"/>
            <a:ext cx="3124201" cy="2596993"/>
          </a:xfrm>
          <a:prstGeom prst="rect">
            <a:avLst/>
          </a:prstGeom>
          <a:noFill/>
        </p:spPr>
      </p:pic>
      <p:pic>
        <p:nvPicPr>
          <p:cNvPr id="123933" name="Picture 29" descr="vacuum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3886200"/>
            <a:ext cx="3124200" cy="2595102"/>
          </a:xfrm>
          <a:prstGeom prst="rect">
            <a:avLst/>
          </a:prstGeom>
          <a:noFill/>
        </p:spPr>
      </p:pic>
      <p:sp>
        <p:nvSpPr>
          <p:cNvPr id="123934" name="Text Box 30"/>
          <p:cNvSpPr txBox="1">
            <a:spLocks noChangeArrowheads="1"/>
          </p:cNvSpPr>
          <p:nvPr/>
        </p:nvSpPr>
        <p:spPr bwMode="auto">
          <a:xfrm>
            <a:off x="4038600" y="838200"/>
            <a:ext cx="1843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 dirty="0">
                <a:solidFill>
                  <a:srgbClr val="0000FF"/>
                </a:solidFill>
              </a:rPr>
              <a:t>TEVATRON</a:t>
            </a:r>
          </a:p>
        </p:txBody>
      </p:sp>
      <p:sp>
        <p:nvSpPr>
          <p:cNvPr id="123935" name="Rectangle 31"/>
          <p:cNvSpPr>
            <a:spLocks noChangeArrowheads="1"/>
          </p:cNvSpPr>
          <p:nvPr/>
        </p:nvSpPr>
        <p:spPr bwMode="auto">
          <a:xfrm>
            <a:off x="4800600" y="1676400"/>
            <a:ext cx="227838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threshold ~4x10</a:t>
            </a:r>
            <a:r>
              <a:rPr lang="en-US" baseline="30000" dirty="0">
                <a:solidFill>
                  <a:srgbClr val="0000FF"/>
                </a:solidFill>
              </a:rPr>
              <a:t>10</a:t>
            </a:r>
            <a:r>
              <a:rPr lang="en-US" dirty="0">
                <a:solidFill>
                  <a:srgbClr val="0000FF"/>
                </a:solidFill>
              </a:rPr>
              <a:t> ppb</a:t>
            </a:r>
          </a:p>
          <a:p>
            <a:r>
              <a:rPr lang="en-US" dirty="0">
                <a:solidFill>
                  <a:srgbClr val="0000FF"/>
                </a:solidFill>
              </a:rPr>
              <a:t>vacuum increase 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in </a:t>
            </a:r>
            <a:r>
              <a:rPr lang="en-US" dirty="0">
                <a:solidFill>
                  <a:srgbClr val="0000FF"/>
                </a:solidFill>
              </a:rPr>
              <a:t>most straights</a:t>
            </a: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228600" y="5638800"/>
            <a:ext cx="12452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M. Jimenez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7467600" y="2819400"/>
            <a:ext cx="11283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J. </a:t>
            </a:r>
            <a:r>
              <a:rPr lang="en-US" dirty="0" err="1"/>
              <a:t>Annala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B</a:t>
            </a:r>
            <a:r>
              <a:rPr lang="en-US" dirty="0"/>
              <a:t>. Hanna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s from project-note-201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637" y="533400"/>
            <a:ext cx="8321860" cy="5486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91200" y="6248400"/>
            <a:ext cx="3070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LHC Project Note 201, 1999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84465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3333FF"/>
                </a:solidFill>
              </a:rPr>
              <a:t>i</a:t>
            </a:r>
            <a:r>
              <a:rPr lang="en-US" sz="2800" b="1" dirty="0" smtClean="0">
                <a:solidFill>
                  <a:srgbClr val="3333FF"/>
                </a:solidFill>
              </a:rPr>
              <a:t>nterleaved bunch arrival most dangerous (D1 example)</a:t>
            </a:r>
            <a:endParaRPr lang="en-US" sz="2800" b="1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s from project-note-201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533400"/>
            <a:ext cx="9144000" cy="585945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19800" y="6248400"/>
            <a:ext cx="3070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LHC Project Note 201, 1999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89634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3333FF"/>
                </a:solidFill>
              </a:rPr>
              <a:t>i</a:t>
            </a:r>
            <a:r>
              <a:rPr lang="en-US" sz="2800" b="1" dirty="0" smtClean="0">
                <a:solidFill>
                  <a:srgbClr val="3333FF"/>
                </a:solidFill>
              </a:rPr>
              <a:t>nterleaved bunch arrival most dangerous (triplet example)</a:t>
            </a:r>
            <a:endParaRPr lang="en-US" sz="2800" b="1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s from lhc-project-report-581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533400"/>
            <a:ext cx="8458200" cy="615028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855647" y="6488668"/>
            <a:ext cx="4288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A. Rossi et al, Proceedings ECLOUD’02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8911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3333FF"/>
                </a:solidFill>
              </a:rPr>
              <a:t>e</a:t>
            </a:r>
            <a:r>
              <a:rPr lang="en-US" sz="2800" b="1" dirty="0" smtClean="0">
                <a:solidFill>
                  <a:srgbClr val="3333FF"/>
                </a:solidFill>
              </a:rPr>
              <a:t>- flux </a:t>
            </a:r>
            <a:r>
              <a:rPr lang="en-US" sz="2800" b="1" dirty="0" err="1" smtClean="0">
                <a:solidFill>
                  <a:srgbClr val="3333FF"/>
                </a:solidFill>
              </a:rPr>
              <a:t>vs</a:t>
            </a:r>
            <a:r>
              <a:rPr lang="en-US" sz="2800" b="1" dirty="0" smtClean="0">
                <a:solidFill>
                  <a:srgbClr val="3333FF"/>
                </a:solidFill>
              </a:rPr>
              <a:t> chamber radius with two beams &amp; 2 arrival times</a:t>
            </a:r>
            <a:endParaRPr lang="en-US" sz="2800" b="1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/>
              <a:t>v</a:t>
            </a:r>
            <a:r>
              <a:rPr lang="en-US" sz="4800" b="1" dirty="0" smtClean="0"/>
              <a:t>ery preliminary conclusions</a:t>
            </a:r>
            <a:endParaRPr lang="en-US" sz="4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4616" y="1143000"/>
            <a:ext cx="8989384" cy="6494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 </a:t>
            </a:r>
            <a:r>
              <a:rPr lang="en-US" sz="3200" dirty="0" smtClean="0"/>
              <a:t>at 50-ns spacing </a:t>
            </a:r>
            <a:r>
              <a:rPr lang="en-US" sz="3200" dirty="0" smtClean="0"/>
              <a:t>strong </a:t>
            </a:r>
            <a:r>
              <a:rPr lang="en-US" sz="3200" b="1" dirty="0" smtClean="0">
                <a:solidFill>
                  <a:srgbClr val="3333FF"/>
                </a:solidFill>
              </a:rPr>
              <a:t>evidence for large electron </a:t>
            </a:r>
          </a:p>
          <a:p>
            <a:pPr lvl="1"/>
            <a:r>
              <a:rPr lang="en-US" sz="3200" b="1" dirty="0" smtClean="0">
                <a:solidFill>
                  <a:srgbClr val="3333FF"/>
                </a:solidFill>
              </a:rPr>
              <a:t>	cloud build up in warm and cold sections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cold sections are of bigger concern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/>
              <a:t> </a:t>
            </a:r>
            <a:r>
              <a:rPr lang="en-US" sz="3200" dirty="0" smtClean="0"/>
              <a:t>both heat load &amp; instability in 3</a:t>
            </a:r>
            <a:r>
              <a:rPr lang="en-US" sz="3200" baseline="30000" dirty="0" smtClean="0"/>
              <a:t>rd</a:t>
            </a:r>
            <a:r>
              <a:rPr lang="en-US" sz="3200" dirty="0" smtClean="0"/>
              <a:t> and 4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train </a:t>
            </a:r>
            <a:r>
              <a:rPr lang="en-US" sz="3200" dirty="0"/>
              <a:t>	</a:t>
            </a:r>
            <a:endParaRPr lang="en-US" sz="3200" dirty="0" smtClean="0"/>
          </a:p>
          <a:p>
            <a:r>
              <a:rPr lang="en-US" sz="3200" dirty="0" smtClean="0"/>
              <a:t>	indicate </a:t>
            </a:r>
            <a:r>
              <a:rPr lang="en-US" sz="3200" b="1" dirty="0" smtClean="0">
                <a:solidFill>
                  <a:srgbClr val="3333FF"/>
                </a:solidFill>
              </a:rPr>
              <a:t>SEY </a:t>
            </a:r>
            <a:r>
              <a:rPr lang="en-US" sz="3200" b="1" dirty="0" smtClean="0">
                <a:solidFill>
                  <a:srgbClr val="3333FF"/>
                </a:solidFill>
                <a:latin typeface="Symbol" pitchFamily="18" charset="2"/>
              </a:rPr>
              <a:t>d</a:t>
            </a:r>
            <a:r>
              <a:rPr lang="en-US" sz="3200" b="1" baseline="-25000" dirty="0" smtClean="0">
                <a:solidFill>
                  <a:srgbClr val="3333FF"/>
                </a:solidFill>
              </a:rPr>
              <a:t>max</a:t>
            </a:r>
            <a:r>
              <a:rPr lang="en-US" sz="3200" b="1" dirty="0" smtClean="0">
                <a:solidFill>
                  <a:srgbClr val="3333FF"/>
                </a:solidFill>
              </a:rPr>
              <a:t>~2.5 in the arcs </a:t>
            </a:r>
          </a:p>
          <a:p>
            <a:pPr lvl="1"/>
            <a:r>
              <a:rPr lang="en-US" sz="3200" dirty="0"/>
              <a:t>	</a:t>
            </a:r>
            <a:r>
              <a:rPr lang="en-US" sz="3200" dirty="0" smtClean="0"/>
              <a:t>(larger than expected)</a:t>
            </a:r>
            <a:r>
              <a:rPr lang="en-US" sz="3200" dirty="0" smtClean="0"/>
              <a:t> at </a:t>
            </a:r>
            <a:r>
              <a:rPr lang="en-US" sz="3200" i="1" dirty="0" smtClean="0"/>
              <a:t>R</a:t>
            </a:r>
            <a:r>
              <a:rPr lang="en-US" sz="3200" dirty="0" smtClean="0"/>
              <a:t>=0.5 </a:t>
            </a:r>
          </a:p>
          <a:p>
            <a:pPr marL="0" lvl="1" indent="166688">
              <a:buFont typeface="Arial" pitchFamily="34" charset="0"/>
              <a:buChar char="•"/>
            </a:pPr>
            <a:r>
              <a:rPr lang="en-US" sz="3200" dirty="0"/>
              <a:t> </a:t>
            </a:r>
            <a:r>
              <a:rPr lang="en-US" sz="3200" b="1" dirty="0" smtClean="0">
                <a:solidFill>
                  <a:srgbClr val="3333FF"/>
                </a:solidFill>
              </a:rPr>
              <a:t>av. e-cloud density ~6x10</a:t>
            </a:r>
            <a:r>
              <a:rPr lang="en-US" sz="3200" b="1" baseline="30000" dirty="0" smtClean="0">
                <a:solidFill>
                  <a:srgbClr val="3333FF"/>
                </a:solidFill>
              </a:rPr>
              <a:t>11</a:t>
            </a:r>
            <a:r>
              <a:rPr lang="en-US" sz="3200" b="1" dirty="0" smtClean="0">
                <a:solidFill>
                  <a:srgbClr val="3333FF"/>
                </a:solidFill>
              </a:rPr>
              <a:t> m</a:t>
            </a:r>
            <a:r>
              <a:rPr lang="en-US" sz="3200" b="1" baseline="30000" dirty="0" smtClean="0">
                <a:solidFill>
                  <a:srgbClr val="3333FF"/>
                </a:solidFill>
              </a:rPr>
              <a:t>-3 </a:t>
            </a:r>
            <a:r>
              <a:rPr lang="en-US" sz="3200" dirty="0" smtClean="0"/>
              <a:t>(from Q’ effect)</a:t>
            </a:r>
          </a:p>
          <a:p>
            <a:pPr marL="0" lvl="1" indent="166688">
              <a:buFont typeface="Arial" pitchFamily="34" charset="0"/>
              <a:buChar char="•"/>
            </a:pPr>
            <a:r>
              <a:rPr lang="en-US" sz="3200" dirty="0"/>
              <a:t> </a:t>
            </a:r>
            <a:r>
              <a:rPr lang="en-US" sz="3200" b="1" dirty="0" smtClean="0">
                <a:solidFill>
                  <a:srgbClr val="3333FF"/>
                </a:solidFill>
              </a:rPr>
              <a:t>expected tune shift: </a:t>
            </a:r>
            <a:r>
              <a:rPr lang="en-US" sz="3200" b="1" dirty="0" err="1" smtClean="0">
                <a:solidFill>
                  <a:srgbClr val="3333FF"/>
                </a:solidFill>
                <a:latin typeface="Symbol" pitchFamily="18" charset="2"/>
              </a:rPr>
              <a:t>D</a:t>
            </a:r>
            <a:r>
              <a:rPr lang="en-US" sz="3200" b="1" i="1" dirty="0" err="1" smtClean="0">
                <a:solidFill>
                  <a:srgbClr val="3333FF"/>
                </a:solidFill>
              </a:rPr>
              <a:t>Q</a:t>
            </a:r>
            <a:r>
              <a:rPr lang="en-US" sz="3200" b="1" dirty="0" err="1" smtClean="0">
                <a:solidFill>
                  <a:srgbClr val="3333FF"/>
                </a:solidFill>
              </a:rPr>
              <a:t>~</a:t>
            </a:r>
            <a:r>
              <a:rPr lang="en-US" sz="3200" b="1" i="1" dirty="0" err="1" smtClean="0">
                <a:solidFill>
                  <a:srgbClr val="3333FF"/>
                </a:solidFill>
              </a:rPr>
              <a:t>r</a:t>
            </a:r>
            <a:r>
              <a:rPr lang="en-US" sz="3200" b="1" i="1" baseline="-25000" dirty="0" err="1" smtClean="0">
                <a:solidFill>
                  <a:srgbClr val="3333FF"/>
                </a:solidFill>
              </a:rPr>
              <a:t>p</a:t>
            </a:r>
            <a:r>
              <a:rPr lang="en-US" sz="3200" b="1" i="1" dirty="0" err="1" smtClean="0">
                <a:solidFill>
                  <a:srgbClr val="3333FF"/>
                </a:solidFill>
                <a:latin typeface="Symbol" pitchFamily="18" charset="2"/>
              </a:rPr>
              <a:t>r</a:t>
            </a:r>
            <a:r>
              <a:rPr lang="en-US" sz="3200" b="1" i="1" baseline="-25000" dirty="0" err="1" smtClean="0">
                <a:solidFill>
                  <a:srgbClr val="3333FF"/>
                </a:solidFill>
              </a:rPr>
              <a:t>e</a:t>
            </a:r>
            <a:r>
              <a:rPr lang="en-US" sz="3200" b="1" i="1" dirty="0" err="1">
                <a:solidFill>
                  <a:srgbClr val="3333FF"/>
                </a:solidFill>
              </a:rPr>
              <a:t>C</a:t>
            </a:r>
            <a:r>
              <a:rPr lang="en-US" sz="3200" b="1" dirty="0" err="1" smtClean="0">
                <a:solidFill>
                  <a:srgbClr val="3333FF"/>
                </a:solidFill>
                <a:latin typeface="Symbol" pitchFamily="18" charset="2"/>
              </a:rPr>
              <a:t>b</a:t>
            </a:r>
            <a:r>
              <a:rPr lang="en-US" sz="3200" b="1" dirty="0" smtClean="0">
                <a:solidFill>
                  <a:srgbClr val="3333FF"/>
                </a:solidFill>
              </a:rPr>
              <a:t>/(2</a:t>
            </a:r>
            <a:r>
              <a:rPr lang="en-US" sz="3200" b="1" dirty="0" smtClean="0">
                <a:solidFill>
                  <a:srgbClr val="3333FF"/>
                </a:solidFill>
                <a:latin typeface="Symbol" pitchFamily="18" charset="2"/>
              </a:rPr>
              <a:t>g</a:t>
            </a:r>
            <a:r>
              <a:rPr lang="en-US" sz="3200" b="1" dirty="0" smtClean="0">
                <a:solidFill>
                  <a:srgbClr val="3333FF"/>
                </a:solidFill>
              </a:rPr>
              <a:t>)~ 0.0025</a:t>
            </a:r>
          </a:p>
          <a:p>
            <a:pPr marL="0" lvl="1">
              <a:buFont typeface="Arial" pitchFamily="34" charset="0"/>
              <a:buChar char="•"/>
            </a:pPr>
            <a:r>
              <a:rPr lang="en-US" sz="3200" dirty="0"/>
              <a:t> </a:t>
            </a:r>
            <a:r>
              <a:rPr lang="en-US" sz="3200" dirty="0" smtClean="0"/>
              <a:t>new simulations for LSS and more simulations for </a:t>
            </a:r>
          </a:p>
          <a:p>
            <a:pPr marL="457200" lvl="2"/>
            <a:r>
              <a:rPr lang="en-US" sz="3200" dirty="0"/>
              <a:t>a</a:t>
            </a:r>
            <a:r>
              <a:rPr lang="en-US" sz="3200" dirty="0" smtClean="0"/>
              <a:t>rcs are in progress</a:t>
            </a:r>
          </a:p>
          <a:p>
            <a:pPr marL="0" lvl="2" indent="234950">
              <a:buFont typeface="Arial" pitchFamily="34" charset="0"/>
              <a:buChar char="•"/>
            </a:pPr>
            <a:r>
              <a:rPr lang="en-US" sz="3200" dirty="0" smtClean="0"/>
              <a:t>determine </a:t>
            </a:r>
            <a:r>
              <a:rPr lang="en-US" sz="3200" i="1" dirty="0" smtClean="0"/>
              <a:t>R</a:t>
            </a:r>
            <a:r>
              <a:rPr lang="en-US" sz="3200" dirty="0" smtClean="0"/>
              <a:t> from memory effect between trains</a:t>
            </a:r>
          </a:p>
          <a:p>
            <a:pPr marL="457200" lvl="2"/>
            <a:endParaRPr lang="en-US" sz="3200" dirty="0" smtClean="0"/>
          </a:p>
          <a:p>
            <a:pPr lvl="1"/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spacingscal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"/>
            <a:ext cx="7467600" cy="6434138"/>
          </a:xfrm>
          <a:prstGeom prst="rect">
            <a:avLst/>
          </a:prstGeom>
          <a:noFill/>
        </p:spPr>
      </p:pic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5486400" y="-25400"/>
            <a:ext cx="37099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CC"/>
                </a:solidFill>
              </a:rPr>
              <a:t>blue: e-cloud effect observed</a:t>
            </a:r>
          </a:p>
          <a:p>
            <a:r>
              <a:rPr lang="en-US" sz="2000">
                <a:solidFill>
                  <a:srgbClr val="FF0000"/>
                </a:solidFill>
              </a:rPr>
              <a:t>red: planned accelerators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6800" y="990600"/>
            <a:ext cx="651954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e</a:t>
            </a:r>
            <a:r>
              <a:rPr lang="en-US" sz="2800" b="1" dirty="0" smtClean="0">
                <a:solidFill>
                  <a:srgbClr val="002060"/>
                </a:solidFill>
              </a:rPr>
              <a:t>-cloud is problem for short bunch spacing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&amp; high bunch charge;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LHC is in dangerous 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territory</a:t>
            </a:r>
          </a:p>
          <a:p>
            <a:endParaRPr lang="en-US" sz="2800" b="1" dirty="0">
              <a:solidFill>
                <a:srgbClr val="FF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lectron-cloud effects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29141" y="1600200"/>
            <a:ext cx="8492133" cy="4985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3600" dirty="0" smtClean="0"/>
              <a:t> vacuum pressure rise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3600" dirty="0"/>
              <a:t> </a:t>
            </a:r>
            <a:r>
              <a:rPr lang="en-US" sz="3600" dirty="0" smtClean="0"/>
              <a:t>single-bunch instability</a:t>
            </a:r>
          </a:p>
          <a:p>
            <a:pPr marL="0" lvl="1">
              <a:spcBef>
                <a:spcPts val="600"/>
              </a:spcBef>
            </a:pPr>
            <a:r>
              <a:rPr lang="en-US" sz="3600" dirty="0" smtClean="0"/>
              <a:t>	- </a:t>
            </a:r>
            <a:r>
              <a:rPr lang="en-US" sz="3600" dirty="0" smtClean="0"/>
              <a:t>interplay </a:t>
            </a:r>
            <a:r>
              <a:rPr lang="en-US" sz="3600" dirty="0" smtClean="0"/>
              <a:t>w. impedance &amp; beam-beam</a:t>
            </a:r>
            <a:endParaRPr lang="en-US" sz="3600" dirty="0" smtClean="0"/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3600" dirty="0"/>
              <a:t> </a:t>
            </a:r>
            <a:r>
              <a:rPr lang="en-US" sz="3600" dirty="0" err="1" smtClean="0"/>
              <a:t>multibunch</a:t>
            </a:r>
            <a:r>
              <a:rPr lang="en-US" sz="3600" dirty="0" smtClean="0"/>
              <a:t> instability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3600" dirty="0" smtClean="0"/>
              <a:t> incoherent emittance growth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3600" dirty="0"/>
              <a:t> </a:t>
            </a:r>
            <a:r>
              <a:rPr lang="en-US" sz="3600" dirty="0" smtClean="0"/>
              <a:t>heat load in cold arcs (quench)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3600" dirty="0"/>
              <a:t> </a:t>
            </a:r>
            <a:r>
              <a:rPr lang="en-US" sz="3600" dirty="0" smtClean="0"/>
              <a:t>perturbation of beam diagnostics</a:t>
            </a:r>
          </a:p>
          <a:p>
            <a:pPr>
              <a:buFont typeface="Arial" pitchFamily="34" charset="0"/>
              <a:buChar char="•"/>
            </a:pP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/>
          <a:lstStyle/>
          <a:p>
            <a:r>
              <a:rPr lang="en-US" dirty="0" smtClean="0"/>
              <a:t>modeling tools at CERN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914400"/>
            <a:ext cx="8619860" cy="606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b="1" dirty="0" smtClean="0">
                <a:solidFill>
                  <a:srgbClr val="3333FF"/>
                </a:solidFill>
              </a:rPr>
              <a:t> ECLOUD </a:t>
            </a:r>
            <a:r>
              <a:rPr lang="en-US" sz="2800" dirty="0" smtClean="0"/>
              <a:t>(F. Zimmermann, O. Bruning, </a:t>
            </a:r>
            <a:r>
              <a:rPr lang="en-US" sz="2800" dirty="0" smtClean="0"/>
              <a:t>X.-L. Zhang, 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G. Rumolo, G. Bellodi, Jim Crittenden, et al +)</a:t>
            </a:r>
            <a:endParaRPr lang="en-US" sz="3600" dirty="0" smtClean="0"/>
          </a:p>
          <a:p>
            <a:r>
              <a:rPr lang="en-US" sz="3600" dirty="0" smtClean="0"/>
              <a:t>	- e-cloud build up, electron flux on wall, </a:t>
            </a:r>
          </a:p>
          <a:p>
            <a:r>
              <a:rPr lang="en-US" sz="3600" dirty="0"/>
              <a:t>	</a:t>
            </a:r>
            <a:r>
              <a:rPr lang="en-US" sz="3600" dirty="0" smtClean="0"/>
              <a:t>heat load, multi-bunch wake field</a:t>
            </a:r>
          </a:p>
          <a:p>
            <a:pPr>
              <a:buFont typeface="Arial" pitchFamily="34" charset="0"/>
              <a:buChar char="•"/>
            </a:pPr>
            <a:r>
              <a:rPr lang="en-US" sz="3600" b="1" dirty="0" smtClean="0">
                <a:solidFill>
                  <a:srgbClr val="3333FF"/>
                </a:solidFill>
              </a:rPr>
              <a:t> HEADTAIL </a:t>
            </a:r>
            <a:r>
              <a:rPr lang="en-US" sz="2800" dirty="0" smtClean="0"/>
              <a:t>(G. Rumolo, F.Z., E. Benedetto,…)</a:t>
            </a:r>
            <a:endParaRPr lang="en-US" sz="3600" dirty="0" smtClean="0"/>
          </a:p>
          <a:p>
            <a:pPr lvl="1"/>
            <a:r>
              <a:rPr lang="en-US" sz="3600" dirty="0"/>
              <a:t>	</a:t>
            </a:r>
            <a:r>
              <a:rPr lang="en-US" sz="3600" dirty="0" smtClean="0"/>
              <a:t>- e-cloud driven single-bunch instability,</a:t>
            </a:r>
          </a:p>
          <a:p>
            <a:pPr lvl="1"/>
            <a:r>
              <a:rPr lang="en-US" sz="3600" dirty="0"/>
              <a:t>	</a:t>
            </a:r>
            <a:r>
              <a:rPr lang="en-US" sz="3600" dirty="0" smtClean="0"/>
              <a:t>incoherent emittance growth, interplay </a:t>
            </a:r>
          </a:p>
          <a:p>
            <a:pPr lvl="1"/>
            <a:r>
              <a:rPr lang="en-US" sz="3600" dirty="0"/>
              <a:t>	</a:t>
            </a:r>
            <a:r>
              <a:rPr lang="en-US" sz="3600" dirty="0" smtClean="0"/>
              <a:t>w. impedance &amp; space charge</a:t>
            </a:r>
          </a:p>
          <a:p>
            <a:pPr marL="0" lvl="1" indent="228600">
              <a:buFont typeface="Arial" pitchFamily="34" charset="0"/>
              <a:buChar char="•"/>
            </a:pPr>
            <a:r>
              <a:rPr lang="en-US" sz="3600" dirty="0" smtClean="0"/>
              <a:t> </a:t>
            </a:r>
            <a:r>
              <a:rPr lang="en-US" sz="3600" b="1" dirty="0" err="1" smtClean="0"/>
              <a:t>Micromaps</a:t>
            </a:r>
            <a:r>
              <a:rPr lang="en-US" sz="3600" dirty="0" smtClean="0"/>
              <a:t> </a:t>
            </a:r>
            <a:r>
              <a:rPr lang="en-US" sz="2800" dirty="0" smtClean="0"/>
              <a:t>(G. Franchetti, E.B., F.Z.)</a:t>
            </a:r>
            <a:endParaRPr lang="en-US" sz="3600" dirty="0" smtClean="0"/>
          </a:p>
          <a:p>
            <a:pPr marL="457200" lvl="2" indent="228600"/>
            <a:r>
              <a:rPr lang="en-US" sz="3600" dirty="0"/>
              <a:t>	</a:t>
            </a:r>
            <a:r>
              <a:rPr lang="en-US" sz="3600" dirty="0" smtClean="0"/>
              <a:t>-  precise incoherent effects </a:t>
            </a:r>
          </a:p>
          <a:p>
            <a:pPr lvl="1"/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3" name="Picture 3" descr="ecloudsch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66800"/>
            <a:ext cx="8915400" cy="3268663"/>
          </a:xfrm>
          <a:prstGeom prst="rect">
            <a:avLst/>
          </a:prstGeom>
          <a:noFill/>
        </p:spPr>
      </p:pic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304800" y="4648200"/>
            <a:ext cx="89344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0">
                <a:solidFill>
                  <a:schemeClr val="accent2"/>
                </a:solidFill>
                <a:latin typeface="Times New Roman" pitchFamily="18" charset="0"/>
              </a:rPr>
              <a:t>schematic of e- cloud build up in LHC arc beam pipe,</a:t>
            </a:r>
          </a:p>
          <a:p>
            <a:r>
              <a:rPr lang="en-US" sz="3200" b="0">
                <a:solidFill>
                  <a:schemeClr val="accent2"/>
                </a:solidFill>
                <a:latin typeface="Times New Roman" pitchFamily="18" charset="0"/>
              </a:rPr>
              <a:t>due to </a:t>
            </a:r>
            <a:r>
              <a:rPr lang="en-US" sz="3200">
                <a:solidFill>
                  <a:schemeClr val="tx2"/>
                </a:solidFill>
                <a:latin typeface="Times New Roman" pitchFamily="18" charset="0"/>
              </a:rPr>
              <a:t>photoemission</a:t>
            </a:r>
            <a:r>
              <a:rPr lang="en-US" sz="320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3200" b="0">
                <a:solidFill>
                  <a:schemeClr val="accent2"/>
                </a:solidFill>
                <a:latin typeface="Times New Roman" pitchFamily="18" charset="0"/>
              </a:rPr>
              <a:t>and </a:t>
            </a:r>
            <a:r>
              <a:rPr lang="en-US" sz="3200">
                <a:solidFill>
                  <a:schemeClr val="tx2"/>
                </a:solidFill>
                <a:latin typeface="Times New Roman" pitchFamily="18" charset="0"/>
              </a:rPr>
              <a:t>secondary emission</a:t>
            </a:r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6080125" y="5832475"/>
            <a:ext cx="1843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>
                <a:solidFill>
                  <a:schemeClr val="accent2"/>
                </a:solidFill>
                <a:latin typeface="Times New Roman" pitchFamily="18" charset="0"/>
              </a:rPr>
              <a:t>[F. Ruggiero]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/>
            </a:r>
            <a:br>
              <a:rPr lang="en-US"/>
            </a:br>
            <a:r>
              <a:rPr lang="en-US"/>
              <a:t>Frank Zimmermann, LHC Electron Cloud, GSI Meeting 30.03.2006</a:t>
            </a:r>
          </a:p>
        </p:txBody>
      </p:sp>
      <p:pic>
        <p:nvPicPr>
          <p:cNvPr id="75778" name="Picture 2" descr="ian2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1295400" y="0"/>
            <a:ext cx="64611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itchFamily="18" charset="0"/>
              </a:rPr>
              <a:t>LHC strategy against electron cloud</a:t>
            </a: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228600" y="762000"/>
            <a:ext cx="94408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0">
                <a:solidFill>
                  <a:schemeClr val="bg1"/>
                </a:solidFill>
                <a:latin typeface="Times New Roman" pitchFamily="18" charset="0"/>
              </a:rPr>
              <a:t>1) warm sections (20% of circumference) </a:t>
            </a:r>
            <a:r>
              <a:rPr lang="en-US" sz="2800">
                <a:solidFill>
                  <a:schemeClr val="bg1"/>
                </a:solidFill>
                <a:latin typeface="Times New Roman" pitchFamily="18" charset="0"/>
              </a:rPr>
              <a:t>coated by </a:t>
            </a:r>
            <a:r>
              <a:rPr lang="en-US" sz="2800" u="sng">
                <a:solidFill>
                  <a:schemeClr val="bg1"/>
                </a:solidFill>
                <a:latin typeface="Times New Roman" pitchFamily="18" charset="0"/>
              </a:rPr>
              <a:t>TiZrV</a:t>
            </a:r>
          </a:p>
          <a:p>
            <a:r>
              <a:rPr lang="en-US" sz="2800" u="sng">
                <a:solidFill>
                  <a:schemeClr val="bg1"/>
                </a:solidFill>
                <a:latin typeface="Times New Roman" pitchFamily="18" charset="0"/>
              </a:rPr>
              <a:t>getter</a:t>
            </a:r>
            <a:r>
              <a:rPr lang="en-US" sz="2800" b="0">
                <a:solidFill>
                  <a:schemeClr val="bg1"/>
                </a:solidFill>
                <a:latin typeface="Times New Roman" pitchFamily="18" charset="0"/>
              </a:rPr>
              <a:t> developed at CERN; low secondary emission; if </a:t>
            </a:r>
          </a:p>
          <a:p>
            <a:r>
              <a:rPr lang="en-US" sz="2800" b="0">
                <a:solidFill>
                  <a:schemeClr val="bg1"/>
                </a:solidFill>
                <a:latin typeface="Times New Roman" pitchFamily="18" charset="0"/>
              </a:rPr>
              <a:t>cloud occurs, ionization by electrons (high cross section </a:t>
            </a:r>
          </a:p>
          <a:p>
            <a:r>
              <a:rPr lang="en-US" sz="2800" b="0">
                <a:solidFill>
                  <a:schemeClr val="bg1"/>
                </a:solidFill>
                <a:latin typeface="Times New Roman" pitchFamily="18" charset="0"/>
              </a:rPr>
              <a:t>~400 Mbarn) aids in pumping &amp; pressure will even improve</a:t>
            </a:r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228600" y="2590800"/>
            <a:ext cx="93535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chemeClr val="bg1"/>
                </a:solidFill>
                <a:latin typeface="Times New Roman" pitchFamily="18" charset="0"/>
              </a:rPr>
              <a:t>2) outer wall of beam screen (at 4-20 K, inside 1.9-K cold bore) </a:t>
            </a:r>
          </a:p>
          <a:p>
            <a:r>
              <a:rPr lang="en-US" sz="2800" b="0">
                <a:solidFill>
                  <a:schemeClr val="bg1"/>
                </a:solidFill>
                <a:latin typeface="Times New Roman" pitchFamily="18" charset="0"/>
              </a:rPr>
              <a:t>will have a </a:t>
            </a:r>
            <a:r>
              <a:rPr lang="en-US" sz="2800" u="sng">
                <a:solidFill>
                  <a:schemeClr val="bg1"/>
                </a:solidFill>
                <a:latin typeface="Times New Roman" pitchFamily="18" charset="0"/>
              </a:rPr>
              <a:t>sawtooth surface</a:t>
            </a:r>
            <a:r>
              <a:rPr lang="en-US" sz="2800" b="0">
                <a:solidFill>
                  <a:schemeClr val="bg1"/>
                </a:solidFill>
                <a:latin typeface="Times New Roman" pitchFamily="18" charset="0"/>
              </a:rPr>
              <a:t> (30 </a:t>
            </a:r>
            <a:r>
              <a:rPr lang="en-US" sz="2800" b="0">
                <a:solidFill>
                  <a:schemeClr val="bg1"/>
                </a:solidFill>
                <a:latin typeface="Symbol" pitchFamily="18" charset="2"/>
              </a:rPr>
              <a:t>m</a:t>
            </a:r>
            <a:r>
              <a:rPr lang="en-US" sz="2800" b="0">
                <a:solidFill>
                  <a:schemeClr val="bg1"/>
                </a:solidFill>
                <a:latin typeface="Times New Roman" pitchFamily="18" charset="0"/>
              </a:rPr>
              <a:t>m over 500 </a:t>
            </a:r>
            <a:r>
              <a:rPr lang="en-US" sz="2800" b="0">
                <a:solidFill>
                  <a:schemeClr val="bg1"/>
                </a:solidFill>
                <a:latin typeface="Symbol" pitchFamily="18" charset="2"/>
              </a:rPr>
              <a:t>m</a:t>
            </a:r>
            <a:r>
              <a:rPr lang="en-US" sz="2800" b="0">
                <a:solidFill>
                  <a:schemeClr val="bg1"/>
                </a:solidFill>
                <a:latin typeface="Times New Roman" pitchFamily="18" charset="0"/>
              </a:rPr>
              <a:t>m) </a:t>
            </a:r>
          </a:p>
          <a:p>
            <a:r>
              <a:rPr lang="en-US" sz="2800" b="0">
                <a:solidFill>
                  <a:schemeClr val="bg1"/>
                </a:solidFill>
                <a:latin typeface="Times New Roman" pitchFamily="18" charset="0"/>
              </a:rPr>
              <a:t>to reduce photon reflectivity to ~2% so that photoelectrons </a:t>
            </a:r>
          </a:p>
          <a:p>
            <a:r>
              <a:rPr lang="en-US" sz="2800" b="0">
                <a:solidFill>
                  <a:schemeClr val="bg1"/>
                </a:solidFill>
                <a:latin typeface="Times New Roman" pitchFamily="18" charset="0"/>
              </a:rPr>
              <a:t>are only emitted from outer wall &amp; confined by dipole field</a:t>
            </a: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1219200" y="44196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2400" b="0">
              <a:latin typeface="Times New Roman" pitchFamily="18" charset="0"/>
            </a:endParaRPr>
          </a:p>
        </p:txBody>
      </p:sp>
      <p:sp>
        <p:nvSpPr>
          <p:cNvPr id="75783" name="Text Box 7"/>
          <p:cNvSpPr txBox="1">
            <a:spLocks noChangeArrowheads="1"/>
          </p:cNvSpPr>
          <p:nvPr/>
        </p:nvSpPr>
        <p:spPr bwMode="auto">
          <a:xfrm>
            <a:off x="228600" y="4495800"/>
            <a:ext cx="81867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chemeClr val="bg1"/>
                </a:solidFill>
                <a:latin typeface="Times New Roman" pitchFamily="18" charset="0"/>
              </a:rPr>
              <a:t>3) pumping slots in beam screen are </a:t>
            </a:r>
            <a:r>
              <a:rPr lang="en-US" sz="2800" u="sng">
                <a:solidFill>
                  <a:schemeClr val="bg1"/>
                </a:solidFill>
                <a:latin typeface="Times New Roman" pitchFamily="18" charset="0"/>
              </a:rPr>
              <a:t>shielded </a:t>
            </a:r>
            <a:r>
              <a:rPr lang="en-US" sz="2800">
                <a:solidFill>
                  <a:schemeClr val="bg1"/>
                </a:solidFill>
                <a:latin typeface="Times New Roman" pitchFamily="18" charset="0"/>
              </a:rPr>
              <a:t>t</a:t>
            </a:r>
            <a:r>
              <a:rPr lang="en-US" sz="2800" b="0">
                <a:solidFill>
                  <a:schemeClr val="bg1"/>
                </a:solidFill>
                <a:latin typeface="Times New Roman" pitchFamily="18" charset="0"/>
              </a:rPr>
              <a:t>o prevent</a:t>
            </a:r>
          </a:p>
          <a:p>
            <a:r>
              <a:rPr lang="en-US" sz="2800" b="0">
                <a:solidFill>
                  <a:schemeClr val="bg1"/>
                </a:solidFill>
                <a:latin typeface="Times New Roman" pitchFamily="18" charset="0"/>
              </a:rPr>
              <a:t>electron impact on cold magnet bore</a:t>
            </a:r>
          </a:p>
        </p:txBody>
      </p:sp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228600" y="5484813"/>
            <a:ext cx="86487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chemeClr val="bg1"/>
                </a:solidFill>
                <a:latin typeface="Times New Roman" pitchFamily="18" charset="0"/>
              </a:rPr>
              <a:t>4) rely on </a:t>
            </a:r>
            <a:r>
              <a:rPr lang="en-US" sz="2800" u="sng">
                <a:solidFill>
                  <a:schemeClr val="bg1"/>
                </a:solidFill>
                <a:latin typeface="Times New Roman" pitchFamily="18" charset="0"/>
              </a:rPr>
              <a:t>surface conditioning</a:t>
            </a:r>
            <a:r>
              <a:rPr lang="en-US" sz="2800" b="0">
                <a:solidFill>
                  <a:schemeClr val="bg1"/>
                </a:solidFill>
                <a:latin typeface="Times New Roman" pitchFamily="18" charset="0"/>
              </a:rPr>
              <a:t> (‘scrubbing’); </a:t>
            </a:r>
          </a:p>
          <a:p>
            <a:r>
              <a:rPr lang="en-US" sz="2800" b="0">
                <a:solidFill>
                  <a:schemeClr val="bg1"/>
                </a:solidFill>
                <a:latin typeface="Times New Roman" pitchFamily="18" charset="0"/>
              </a:rPr>
              <a:t>commissioning strategy; as a last resort doubling or tripling</a:t>
            </a:r>
          </a:p>
          <a:p>
            <a:r>
              <a:rPr lang="en-US" sz="2800" b="0">
                <a:solidFill>
                  <a:schemeClr val="bg1"/>
                </a:solidFill>
                <a:latin typeface="Times New Roman" pitchFamily="18" charset="0"/>
              </a:rPr>
              <a:t>bunch spacing suppresses e-cloud heat load </a:t>
            </a:r>
          </a:p>
        </p:txBody>
      </p:sp>
      <p:sp>
        <p:nvSpPr>
          <p:cNvPr id="75785" name="Line 9"/>
          <p:cNvSpPr>
            <a:spLocks noChangeShapeType="1"/>
          </p:cNvSpPr>
          <p:nvPr/>
        </p:nvSpPr>
        <p:spPr bwMode="auto">
          <a:xfrm flipH="1" flipV="1">
            <a:off x="8229600" y="4953000"/>
            <a:ext cx="914400" cy="381000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5786" name="Text Box 10"/>
          <p:cNvSpPr txBox="1">
            <a:spLocks noChangeArrowheads="1"/>
          </p:cNvSpPr>
          <p:nvPr/>
        </p:nvSpPr>
        <p:spPr bwMode="auto">
          <a:xfrm>
            <a:off x="7848600" y="5181600"/>
            <a:ext cx="1974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unique</a:t>
            </a:r>
          </a:p>
          <a:p>
            <a:r>
              <a:rPr lang="en-US">
                <a:solidFill>
                  <a:schemeClr val="bg1"/>
                </a:solidFill>
              </a:rPr>
              <a:t>vacuum system!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/>
      <p:bldP spid="75780" grpId="0"/>
      <p:bldP spid="75781" grpId="0"/>
      <p:bldP spid="75783" grpId="0"/>
      <p:bldP spid="7578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5033</TotalTime>
  <Words>1760</Words>
  <Application>Microsoft Office PowerPoint</Application>
  <PresentationFormat>On-screen Show (4:3)</PresentationFormat>
  <Paragraphs>466</Paragraphs>
  <Slides>43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Office Theme</vt:lpstr>
      <vt:lpstr>Microsoft Equation 3.0</vt:lpstr>
      <vt:lpstr>E-cloud build-up &amp; instabilities: expectations, observations and outlook </vt:lpstr>
      <vt:lpstr>Slide 2</vt:lpstr>
      <vt:lpstr>Slide 3</vt:lpstr>
      <vt:lpstr>Slide 4</vt:lpstr>
      <vt:lpstr>Slide 5</vt:lpstr>
      <vt:lpstr>electron-cloud effects</vt:lpstr>
      <vt:lpstr>modeling tools at CERN</vt:lpstr>
      <vt:lpstr>Slide 8</vt:lpstr>
      <vt:lpstr>Slide 9</vt:lpstr>
      <vt:lpstr>Slide 10</vt:lpstr>
      <vt:lpstr>Slide 11</vt:lpstr>
      <vt:lpstr>SEY model examples</vt:lpstr>
      <vt:lpstr>Slide 13</vt:lpstr>
      <vt:lpstr>Slide 14</vt:lpstr>
      <vt:lpstr>Slide 15</vt:lpstr>
      <vt:lpstr>Slide 16</vt:lpstr>
      <vt:lpstr>Slide 17</vt:lpstr>
      <vt:lpstr>Slide 18</vt:lpstr>
      <vt:lpstr>e- cloud can lead to  bunch instability</vt:lpstr>
      <vt:lpstr>LHC emittance growth for different re </vt:lpstr>
      <vt:lpstr>Slide 21</vt:lpstr>
      <vt:lpstr>Slide 22</vt:lpstr>
      <vt:lpstr>surface conditioning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very preliminary conclusions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E-cloud instabilities: Expectations, observations and outlook </dc:title>
  <dc:creator>Frank Zimmermann</dc:creator>
  <cp:lastModifiedBy>Frank Zimmermann</cp:lastModifiedBy>
  <cp:revision>33</cp:revision>
  <dcterms:created xsi:type="dcterms:W3CDTF">2010-11-06T08:33:10Z</dcterms:created>
  <dcterms:modified xsi:type="dcterms:W3CDTF">2010-11-09T20:26:59Z</dcterms:modified>
</cp:coreProperties>
</file>