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9" r:id="rId1"/>
  </p:sldMasterIdLst>
  <p:notesMasterIdLst>
    <p:notesMasterId r:id="rId16"/>
  </p:notesMasterIdLst>
  <p:handoutMasterIdLst>
    <p:handoutMasterId r:id="rId17"/>
  </p:handoutMasterIdLst>
  <p:sldIdLst>
    <p:sldId id="780" r:id="rId2"/>
    <p:sldId id="775" r:id="rId3"/>
    <p:sldId id="776" r:id="rId4"/>
    <p:sldId id="777" r:id="rId5"/>
    <p:sldId id="778" r:id="rId6"/>
    <p:sldId id="784" r:id="rId7"/>
    <p:sldId id="779" r:id="rId8"/>
    <p:sldId id="782" r:id="rId9"/>
    <p:sldId id="787" r:id="rId10"/>
    <p:sldId id="788" r:id="rId11"/>
    <p:sldId id="789" r:id="rId12"/>
    <p:sldId id="781" r:id="rId13"/>
    <p:sldId id="783" r:id="rId14"/>
    <p:sldId id="790" r:id="rId1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FF99"/>
    <a:srgbClr val="008000"/>
    <a:srgbClr val="FF0000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904" y="-38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12/7/09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08-12-09</a:t>
            </a:r>
            <a:endParaRPr lang="en-US" dirty="0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08-12-09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08-12-09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08-12-09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787"/>
            <a:ext cx="8929718" cy="658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dump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08-12-09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85794"/>
            <a:ext cx="4648208" cy="360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000372"/>
            <a:ext cx="4674872" cy="374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Beam loss Monitors – </a:t>
            </a:r>
            <a:r>
              <a:rPr lang="en-US" sz="2800" dirty="0" err="1" smtClean="0"/>
              <a:t>upcaptured</a:t>
            </a:r>
            <a:r>
              <a:rPr lang="en-US" sz="2800" dirty="0" smtClean="0"/>
              <a:t> beam dump</a:t>
            </a:r>
            <a:endParaRPr lang="en-GB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08-12-09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142984"/>
            <a:ext cx="8279683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11750"/>
          </a:xfrm>
        </p:spPr>
        <p:txBody>
          <a:bodyPr/>
          <a:lstStyle/>
          <a:p>
            <a:r>
              <a:rPr lang="en-US" dirty="0" smtClean="0"/>
              <a:t>00:00-02:30: Four bunch setup.</a:t>
            </a:r>
          </a:p>
          <a:p>
            <a:pPr lvl="1"/>
            <a:r>
              <a:rPr lang="en-US" dirty="0" smtClean="0"/>
              <a:t>1.5e10 p in beam1 in 4 bunches. Fully protected machine. 25h beam lifetime. Correctly dumped.</a:t>
            </a:r>
          </a:p>
          <a:p>
            <a:pPr lvl="1"/>
            <a:r>
              <a:rPr lang="en-US" dirty="0" smtClean="0"/>
              <a:t>At 01:32: Two beams with each 4 bunches stored. B1: 1.4e10. B2: 1.5e10.</a:t>
            </a:r>
          </a:p>
          <a:p>
            <a:pPr lvl="1"/>
            <a:r>
              <a:rPr lang="en-US" dirty="0" smtClean="0"/>
              <a:t>Dump tests show normal loss patterns both for bunched and </a:t>
            </a:r>
            <a:r>
              <a:rPr lang="en-US" dirty="0" err="1" smtClean="0"/>
              <a:t>unbunched</a:t>
            </a:r>
            <a:r>
              <a:rPr lang="en-US" dirty="0" smtClean="0"/>
              <a:t> beams.</a:t>
            </a:r>
          </a:p>
          <a:p>
            <a:r>
              <a:rPr lang="en-US" dirty="0" smtClean="0"/>
              <a:t>02:30- 06:30: </a:t>
            </a:r>
          </a:p>
          <a:p>
            <a:pPr lvl="1"/>
            <a:r>
              <a:rPr lang="en-US" dirty="0" smtClean="0"/>
              <a:t>RF, controls, B2 lifetime -  thrash</a:t>
            </a:r>
          </a:p>
          <a:p>
            <a:endParaRPr lang="en-US" dirty="0" smtClean="0"/>
          </a:p>
          <a:p>
            <a:r>
              <a:rPr lang="en-US" dirty="0" smtClean="0"/>
              <a:t>Finally successful around 6:30 after resolving a lifetime problem with beam 2. </a:t>
            </a:r>
            <a:r>
              <a:rPr lang="en-US" dirty="0" smtClean="0">
                <a:solidFill>
                  <a:srgbClr val="FF0000"/>
                </a:solidFill>
              </a:rPr>
              <a:t>4 on 4 circulating and colliding with reasonable lifetime for both beams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a.m.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111750"/>
          </a:xfrm>
        </p:spPr>
        <p:txBody>
          <a:bodyPr/>
          <a:lstStyle/>
          <a:p>
            <a:r>
              <a:rPr lang="en-US" dirty="0" smtClean="0"/>
              <a:t>B</a:t>
            </a:r>
            <a:r>
              <a:rPr lang="en-US" dirty="0" smtClean="0"/>
              <a:t>eam dump</a:t>
            </a:r>
          </a:p>
          <a:p>
            <a:pPr lvl="1"/>
            <a:r>
              <a:rPr lang="en-US" dirty="0" smtClean="0"/>
              <a:t>re-boot of DC BCT</a:t>
            </a:r>
          </a:p>
          <a:p>
            <a:r>
              <a:rPr lang="en-US" dirty="0" smtClean="0"/>
              <a:t>Beam back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en-US" dirty="0" smtClean="0"/>
              <a:t>witch off on all </a:t>
            </a:r>
            <a:r>
              <a:rPr lang="en-US" smtClean="0"/>
              <a:t>LHC sectors</a:t>
            </a:r>
          </a:p>
          <a:p>
            <a:r>
              <a:rPr lang="en-US" dirty="0" smtClean="0"/>
              <a:t>Access for QPS heater power supply</a:t>
            </a:r>
          </a:p>
          <a:p>
            <a:r>
              <a:rPr lang="en-US" dirty="0" smtClean="0"/>
              <a:t>Recover &amp; recycle</a:t>
            </a:r>
          </a:p>
          <a:p>
            <a:r>
              <a:rPr lang="en-US" dirty="0" smtClean="0"/>
              <a:t>22:30 Stable beam</a:t>
            </a:r>
          </a:p>
          <a:p>
            <a:pPr lvl="1"/>
            <a:r>
              <a:rPr lang="en-US" dirty="0" smtClean="0"/>
              <a:t>4 on 4 – increased intensity ~6e9 bunch – looks good</a:t>
            </a:r>
          </a:p>
          <a:p>
            <a:r>
              <a:rPr lang="en-US" dirty="0" smtClean="0"/>
              <a:t>00:23Beam dumped – cryogenics</a:t>
            </a:r>
          </a:p>
          <a:p>
            <a:pPr lvl="1"/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06:30 warm compressors (1/2 of the high pressure stage) is still not working.</a:t>
            </a:r>
          </a:p>
          <a:p>
            <a:r>
              <a:rPr lang="en-US" dirty="0" smtClean="0"/>
              <a:t>04:30 Electrical perturbation </a:t>
            </a:r>
          </a:p>
          <a:p>
            <a:pPr lvl="1"/>
            <a:r>
              <a:rPr lang="en-US" dirty="0" smtClean="0"/>
              <a:t>tripped other sectors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Recovery</a:t>
            </a:r>
          </a:p>
          <a:p>
            <a:r>
              <a:rPr lang="en-US" sz="3600" dirty="0" smtClean="0"/>
              <a:t>Stable beams</a:t>
            </a:r>
          </a:p>
          <a:p>
            <a:r>
              <a:rPr lang="en-US" sz="3600" dirty="0" smtClean="0"/>
              <a:t>Increased intensity</a:t>
            </a:r>
          </a:p>
          <a:p>
            <a:r>
              <a:rPr lang="en-US" sz="3600" dirty="0" smtClean="0"/>
              <a:t>Ramp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5111750"/>
          </a:xfrm>
        </p:spPr>
        <p:txBody>
          <a:bodyPr/>
          <a:lstStyle/>
          <a:p>
            <a:r>
              <a:rPr lang="en-US" dirty="0" smtClean="0"/>
              <a:t>19:00-20:00: Injection set-up. Unable to turn RF power on for module M1B1 for beam 1.</a:t>
            </a:r>
          </a:p>
          <a:p>
            <a:r>
              <a:rPr lang="en-US" dirty="0" smtClean="0"/>
              <a:t>20:00-21:00: Beam 2:</a:t>
            </a:r>
          </a:p>
          <a:p>
            <a:pPr lvl="1"/>
            <a:r>
              <a:rPr lang="en-US" dirty="0" smtClean="0"/>
              <a:t>Inject and correct beam 2.</a:t>
            </a:r>
          </a:p>
          <a:p>
            <a:pPr lvl="1"/>
            <a:r>
              <a:rPr lang="en-US" dirty="0" smtClean="0"/>
              <a:t>For the first time two bunches in a single LHC beam (total intensity 8e9 p in beam 2).</a:t>
            </a:r>
          </a:p>
          <a:p>
            <a:pPr lvl="1"/>
            <a:r>
              <a:rPr lang="en-US" dirty="0" smtClean="0"/>
              <a:t>instrumentation and beam dump. All OK.</a:t>
            </a:r>
          </a:p>
          <a:p>
            <a:r>
              <a:rPr lang="en-US" dirty="0" smtClean="0"/>
              <a:t>21:00-22:00: Beam 2:</a:t>
            </a:r>
          </a:p>
          <a:p>
            <a:pPr lvl="1"/>
            <a:r>
              <a:rPr lang="en-US" dirty="0" err="1" smtClean="0"/>
              <a:t>Undulator</a:t>
            </a:r>
            <a:r>
              <a:rPr lang="en-US" dirty="0" smtClean="0"/>
              <a:t> successfully at 200A, no light seen yet.</a:t>
            </a:r>
          </a:p>
          <a:p>
            <a:pPr lvl="1"/>
            <a:r>
              <a:rPr lang="en-US" dirty="0" smtClean="0"/>
              <a:t>Switching on LHCb spectrometer to nominal</a:t>
            </a:r>
          </a:p>
          <a:p>
            <a:pPr lvl="1"/>
            <a:r>
              <a:rPr lang="en-US" dirty="0" smtClean="0"/>
              <a:t>RF triggered beam dump. RF problem related to 18 kV distribution problem.</a:t>
            </a:r>
          </a:p>
          <a:p>
            <a:r>
              <a:rPr lang="en-US" dirty="0" smtClean="0"/>
              <a:t>22:00-01:00: Work on RF. Injection set-up.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Overnight Friday - Saturday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22:00-01:00:</a:t>
            </a:r>
            <a:r>
              <a:rPr lang="en-US" dirty="0" smtClean="0"/>
              <a:t> Work on RF. Injection set-up.</a:t>
            </a:r>
          </a:p>
          <a:p>
            <a:r>
              <a:rPr lang="en-GB" dirty="0" smtClean="0"/>
              <a:t>01:00-02:00: Work with Beam2.</a:t>
            </a:r>
          </a:p>
          <a:p>
            <a:pPr lvl="1"/>
            <a:r>
              <a:rPr lang="en-GB" dirty="0" smtClean="0"/>
              <a:t>LHCb spectrometer non-closure (0.8mm) corrected.</a:t>
            </a:r>
          </a:p>
          <a:p>
            <a:pPr lvl="1"/>
            <a:r>
              <a:rPr lang="en-GB" dirty="0" smtClean="0"/>
              <a:t>Then RF problems and no beam.</a:t>
            </a:r>
          </a:p>
          <a:p>
            <a:r>
              <a:rPr lang="en-GB" dirty="0" smtClean="0"/>
              <a:t>01:00-06:00: Work with Beam1.</a:t>
            </a:r>
          </a:p>
          <a:p>
            <a:pPr lvl="1"/>
            <a:r>
              <a:rPr lang="en-GB" dirty="0" smtClean="0"/>
              <a:t>Beta beat studies and correction: Dipole b2, IR8 and IR2. Improvement for most arcs in horizontal beta-beating for beam1. Clear big error in IP7 remains.</a:t>
            </a:r>
          </a:p>
          <a:p>
            <a:r>
              <a:rPr lang="en-GB" dirty="0" smtClean="0"/>
              <a:t>100 beam dumps to verify change in dump kicker firmware.</a:t>
            </a:r>
          </a:p>
          <a:p>
            <a:r>
              <a:rPr lang="en-GB" dirty="0" smtClean="0"/>
              <a:t>07:00-09:30: Prepare and perform pre-cycle.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111750"/>
          </a:xfrm>
        </p:spPr>
        <p:txBody>
          <a:bodyPr/>
          <a:lstStyle/>
          <a:p>
            <a:r>
              <a:rPr lang="en-US" dirty="0" smtClean="0"/>
              <a:t>09:30-10:00: Prepare injection.</a:t>
            </a:r>
          </a:p>
          <a:p>
            <a:r>
              <a:rPr lang="en-US" dirty="0" smtClean="0"/>
              <a:t>10:00-12:00: Beam2 only. </a:t>
            </a:r>
          </a:p>
          <a:p>
            <a:pPr lvl="1"/>
            <a:r>
              <a:rPr lang="en-US" dirty="0" smtClean="0"/>
              <a:t>Correct tunes and chromaticity.</a:t>
            </a:r>
          </a:p>
          <a:p>
            <a:pPr lvl="1"/>
            <a:r>
              <a:rPr lang="en-US" dirty="0" smtClean="0"/>
              <a:t> Bring on ALICE spectrometer. Establish reference. Interrupted by several interlocks from RF. ALICE spectrometer non-closure (0.35mm) corrected.</a:t>
            </a:r>
          </a:p>
          <a:p>
            <a:r>
              <a:rPr lang="en-US" dirty="0" smtClean="0"/>
              <a:t>12:00-14:00: Golden orbit and IR steering.</a:t>
            </a:r>
          </a:p>
          <a:p>
            <a:pPr lvl="1"/>
            <a:r>
              <a:rPr lang="en-US" dirty="0" smtClean="0"/>
              <a:t> Beam-beam separation minimized in all IR's.</a:t>
            </a:r>
          </a:p>
          <a:p>
            <a:pPr lvl="1"/>
            <a:r>
              <a:rPr lang="en-US" dirty="0" smtClean="0"/>
              <a:t>ALICE solenoid switched on.</a:t>
            </a:r>
          </a:p>
          <a:p>
            <a:pPr lvl="1"/>
            <a:r>
              <a:rPr lang="en-US" dirty="0" smtClean="0"/>
              <a:t>Golden orbit loaded.</a:t>
            </a:r>
          </a:p>
          <a:p>
            <a:pPr lvl="1"/>
            <a:r>
              <a:rPr lang="en-US" dirty="0" smtClean="0"/>
              <a:t>Orbit in cleaning insertions corrected to Sunday reference (collimation beam-based alignment).</a:t>
            </a:r>
          </a:p>
          <a:p>
            <a:pPr lvl="1"/>
            <a:r>
              <a:rPr lang="en-US" dirty="0" smtClean="0"/>
              <a:t>Software interlock on dipole correctors activated (for STABLE beam mode).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3/3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14:00-16:00: Reestablishing collimation.</a:t>
            </a:r>
          </a:p>
          <a:p>
            <a:pPr lvl="1"/>
            <a:r>
              <a:rPr lang="en-US" dirty="0" smtClean="0"/>
              <a:t>Collimator settings reloaded. No </a:t>
            </a:r>
            <a:r>
              <a:rPr lang="en-US" dirty="0" err="1" smtClean="0"/>
              <a:t>reoptimization</a:t>
            </a:r>
            <a:r>
              <a:rPr lang="en-US" dirty="0" smtClean="0"/>
              <a:t> required (very good machine and collimator reproducibility). Loss patterns OK. Injection OK (~70% injection efficiency).</a:t>
            </a:r>
          </a:p>
          <a:p>
            <a:pPr lvl="1"/>
            <a:r>
              <a:rPr lang="en-US" dirty="0" smtClean="0"/>
              <a:t>Identified lifetime reduction from transverse damper. Lifetime with collimators in nominal position and transverse damper off reached &gt;25h.</a:t>
            </a:r>
          </a:p>
          <a:p>
            <a:pPr lvl="1"/>
            <a:r>
              <a:rPr lang="en-US" dirty="0" smtClean="0"/>
              <a:t>BLM beam loss spectra recorded with collimator scans.</a:t>
            </a:r>
          </a:p>
          <a:p>
            <a:pPr lvl="1"/>
            <a:r>
              <a:rPr lang="en-US" dirty="0" smtClean="0"/>
              <a:t>Most collimator position interlocks activated (except injection and dump protection).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08-12-09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5143512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ALL COLLIMATORS LOCKED IN POSITION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08-12-09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928670"/>
            <a:ext cx="8237478" cy="42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00034" y="5572140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 </a:t>
            </a:r>
            <a:r>
              <a:rPr lang="en-US" dirty="0" err="1" smtClean="0"/>
              <a:t>Qx</a:t>
            </a:r>
            <a:r>
              <a:rPr lang="en-US" dirty="0" smtClean="0"/>
              <a:t> across 0.33 resonance. Loss pattern for beam 2 attached. Looks OK (losses at collimators). </a:t>
            </a:r>
            <a:br>
              <a:rPr lang="en-US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3/3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5111750"/>
          </a:xfrm>
        </p:spPr>
        <p:txBody>
          <a:bodyPr/>
          <a:lstStyle/>
          <a:p>
            <a:r>
              <a:rPr lang="en-GB" dirty="0" smtClean="0"/>
              <a:t>16:00-17:00: RF work.</a:t>
            </a:r>
          </a:p>
          <a:p>
            <a:r>
              <a:rPr lang="en-GB" dirty="0" smtClean="0"/>
              <a:t>16:00-20:00: Dump and injection protection.</a:t>
            </a:r>
          </a:p>
          <a:p>
            <a:pPr lvl="1"/>
            <a:r>
              <a:rPr lang="en-GB" dirty="0" smtClean="0"/>
              <a:t>TDI's set up.</a:t>
            </a:r>
          </a:p>
          <a:p>
            <a:pPr lvl="1"/>
            <a:r>
              <a:rPr lang="en-GB" dirty="0" smtClean="0"/>
              <a:t>TCDQ and IR6 TCSG set up.</a:t>
            </a:r>
          </a:p>
          <a:p>
            <a:pPr lvl="1"/>
            <a:r>
              <a:rPr lang="en-GB" dirty="0" smtClean="0"/>
              <a:t>Tests for asynchronous dumps. OK.</a:t>
            </a:r>
          </a:p>
          <a:p>
            <a:pPr lvl="1"/>
            <a:r>
              <a:rPr lang="en-GB" dirty="0" smtClean="0"/>
              <a:t>Position interlocks on 2 TDI, 2 TCDQ, 2 IR6 TCSG, 2 TCLIA, 2 TCLIB.</a:t>
            </a:r>
          </a:p>
          <a:p>
            <a:pPr lvl="1"/>
            <a:r>
              <a:rPr lang="en-GB" dirty="0" smtClean="0"/>
              <a:t>ALICE solenoid inverted.</a:t>
            </a:r>
          </a:p>
          <a:p>
            <a:pPr lvl="1"/>
            <a:r>
              <a:rPr lang="en-US" dirty="0" smtClean="0"/>
              <a:t>Injection kickers adjust for multi-bunch injection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20:00-23:00: Trip of B24.R1. Recovery, pre-cycle and injection set-up.</a:t>
            </a:r>
          </a:p>
          <a:p>
            <a:r>
              <a:rPr lang="en-GB" dirty="0" smtClean="0"/>
              <a:t>23:00-00:00: Re-establish reference. Final dump protection checks.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08-12-09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08-12-09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357298"/>
            <a:ext cx="66389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BLM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08-12-09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" y="600075"/>
            <a:ext cx="763905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26953</TotalTime>
  <Words>913</Words>
  <Application>Microsoft Macintosh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Pixel</vt:lpstr>
      <vt:lpstr>Slide 1</vt:lpstr>
      <vt:lpstr>Friday</vt:lpstr>
      <vt:lpstr>Overnight Friday - Saturday</vt:lpstr>
      <vt:lpstr>Saturday 2/3</vt:lpstr>
      <vt:lpstr>Saturday 3/3</vt:lpstr>
      <vt:lpstr>Collimators</vt:lpstr>
      <vt:lpstr>Saturday 3/3</vt:lpstr>
      <vt:lpstr>Injection</vt:lpstr>
      <vt:lpstr>BLM</vt:lpstr>
      <vt:lpstr>Beam dump</vt:lpstr>
      <vt:lpstr>Beam loss Monitors – upcaptured beam dump</vt:lpstr>
      <vt:lpstr>Sunday morning</vt:lpstr>
      <vt:lpstr>Sunday a.m.</vt:lpstr>
      <vt:lpstr>Planning 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Ralph Assmann</cp:lastModifiedBy>
  <cp:revision>1459</cp:revision>
  <dcterms:created xsi:type="dcterms:W3CDTF">2009-12-07T14:04:38Z</dcterms:created>
  <dcterms:modified xsi:type="dcterms:W3CDTF">2009-12-07T14:09:07Z</dcterms:modified>
</cp:coreProperties>
</file>