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  <p:sldMasterId id="2147483685" r:id="rId2"/>
    <p:sldMasterId id="2147483687" r:id="rId3"/>
    <p:sldMasterId id="2147483689" r:id="rId4"/>
    <p:sldMasterId id="2147483692" r:id="rId5"/>
  </p:sldMasterIdLst>
  <p:notesMasterIdLst>
    <p:notesMasterId r:id="rId31"/>
  </p:notesMasterIdLst>
  <p:sldIdLst>
    <p:sldId id="783" r:id="rId6"/>
    <p:sldId id="746" r:id="rId7"/>
    <p:sldId id="799" r:id="rId8"/>
    <p:sldId id="809" r:id="rId9"/>
    <p:sldId id="805" r:id="rId10"/>
    <p:sldId id="806" r:id="rId11"/>
    <p:sldId id="814" r:id="rId12"/>
    <p:sldId id="819" r:id="rId13"/>
    <p:sldId id="823" r:id="rId14"/>
    <p:sldId id="807" r:id="rId15"/>
    <p:sldId id="800" r:id="rId16"/>
    <p:sldId id="808" r:id="rId17"/>
    <p:sldId id="811" r:id="rId18"/>
    <p:sldId id="815" r:id="rId19"/>
    <p:sldId id="813" r:id="rId20"/>
    <p:sldId id="812" r:id="rId21"/>
    <p:sldId id="802" r:id="rId22"/>
    <p:sldId id="803" r:id="rId23"/>
    <p:sldId id="816" r:id="rId24"/>
    <p:sldId id="817" r:id="rId25"/>
    <p:sldId id="818" r:id="rId26"/>
    <p:sldId id="821" r:id="rId27"/>
    <p:sldId id="822" r:id="rId28"/>
    <p:sldId id="804" r:id="rId29"/>
    <p:sldId id="792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000FF"/>
    <a:srgbClr val="FFCCCC"/>
    <a:srgbClr val="9FCAFF"/>
    <a:srgbClr val="DDDDDD"/>
    <a:srgbClr val="99FFCC"/>
    <a:srgbClr val="3399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5262" autoAdjust="0"/>
  </p:normalViewPr>
  <p:slideViewPr>
    <p:cSldViewPr>
      <p:cViewPr>
        <p:scale>
          <a:sx n="100" d="100"/>
          <a:sy n="100" d="100"/>
        </p:scale>
        <p:origin x="-584" y="-19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76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1/8/08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1229E4-7C1B-4499-92B8-B498D809C3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304800" y="0"/>
            <a:ext cx="49509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5/26/2009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Vacuum interlocking - LMC - J. Wenninger / MPP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AAFE-2925-E94A-8DEC-023CEF44E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5/26/2009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Vacuum interlocking - LMC - J. Wenninger / MPP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AAFE-2925-E94A-8DEC-023CEF44E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5/26/2009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Vacuum interlocking - LMC - J. Wenninger / MPP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AAFE-2925-E94A-8DEC-023CEF44E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Progress with beam - 2 December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1/8/08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5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Progress with beam - 2 December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pitchFamily="66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</a:rPr>
              <a:t>5/26/2009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spcBef>
                <a:spcPct val="0"/>
              </a:spcBef>
              <a:defRPr/>
            </a:pPr>
            <a:r>
              <a:rPr lang="sv-SE">
                <a:solidFill>
                  <a:srgbClr val="000000"/>
                </a:solidFill>
                <a:latin typeface="Comic Sans MS" charset="0"/>
              </a:rPr>
              <a:t>Vacuum interlocking - LMC - J. Wenninger / MPP</a:t>
            </a:r>
            <a:endParaRPr lang="en-US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  <a:defRPr/>
            </a:pPr>
            <a:fld id="{87908D24-E7BB-DD4A-B98A-34931B99792E}" type="slidenum">
              <a:rPr lang="en-US">
                <a:solidFill>
                  <a:srgbClr val="000000"/>
                </a:solidFill>
                <a:latin typeface="Comic Sans MS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pitchFamily="66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</a:rPr>
              <a:t>5/26/2009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spcBef>
                <a:spcPct val="0"/>
              </a:spcBef>
              <a:defRPr/>
            </a:pPr>
            <a:r>
              <a:rPr lang="sv-SE">
                <a:solidFill>
                  <a:srgbClr val="000000"/>
                </a:solidFill>
                <a:latin typeface="Comic Sans MS" charset="0"/>
              </a:rPr>
              <a:t>Vacuum interlocking - LMC - J. Wenninger / MPP</a:t>
            </a:r>
            <a:endParaRPr lang="en-US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  <a:defRPr/>
            </a:pPr>
            <a:fld id="{87908D24-E7BB-DD4A-B98A-34931B99792E}" type="slidenum">
              <a:rPr lang="en-US">
                <a:solidFill>
                  <a:srgbClr val="000000"/>
                </a:solidFill>
                <a:latin typeface="Comic Sans MS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pitchFamily="66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</a:rPr>
              <a:t>5/26/2009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spcBef>
                <a:spcPct val="0"/>
              </a:spcBef>
              <a:defRPr/>
            </a:pPr>
            <a:r>
              <a:rPr lang="sv-SE">
                <a:solidFill>
                  <a:srgbClr val="000000"/>
                </a:solidFill>
                <a:latin typeface="Comic Sans MS" charset="0"/>
              </a:rPr>
              <a:t>Vacuum interlocking - LMC - J. Wenninger / MPP</a:t>
            </a:r>
            <a:endParaRPr lang="en-US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  <a:defRPr/>
            </a:pPr>
            <a:fld id="{87908D24-E7BB-DD4A-B98A-34931B99792E}" type="slidenum">
              <a:rPr lang="en-US">
                <a:solidFill>
                  <a:srgbClr val="000000"/>
                </a:solidFill>
                <a:latin typeface="Comic Sans MS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Progress with beam - 2 December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1/8/08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>
            <a:stCxn id="7" idx="2"/>
          </p:cNvCxnSpPr>
          <p:nvPr/>
        </p:nvCxnSpPr>
        <p:spPr bwMode="auto">
          <a:xfrm rot="5400000">
            <a:off x="1839496" y="3875489"/>
            <a:ext cx="5500728" cy="35719"/>
          </a:xfrm>
          <a:prstGeom prst="straightConnector1">
            <a:avLst/>
          </a:prstGeom>
          <a:solidFill>
            <a:schemeClr val="accent1"/>
          </a:solidFill>
          <a:ln w="825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 strategy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09</a:t>
            </a:r>
            <a:r>
              <a:rPr lang="en-US" dirty="0" smtClean="0"/>
              <a:t>-12-</a:t>
            </a:r>
            <a:r>
              <a:rPr lang="en-US" dirty="0" smtClean="0"/>
              <a:t>09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00364" y="714356"/>
            <a:ext cx="3214710" cy="428628"/>
          </a:xfrm>
          <a:prstGeom prst="rect">
            <a:avLst/>
          </a:prstGeom>
          <a:solidFill>
            <a:srgbClr val="FFFF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Global machine </a:t>
            </a:r>
            <a:r>
              <a:rPr lang="en-US" dirty="0" smtClean="0"/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heckout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71736" y="1285860"/>
            <a:ext cx="4071966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Essential 450 GeV 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2910" y="5429264"/>
            <a:ext cx="3929090" cy="500066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System/beam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3643314"/>
            <a:ext cx="4429188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Machine</a:t>
            </a:r>
            <a:r>
              <a:rPr lang="en-US" dirty="0" smtClean="0"/>
              <a:t> protection</a:t>
            </a:r>
            <a:r>
              <a:rPr lang="en-GB" dirty="0" smtClean="0"/>
              <a:t> commissioning 2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2928926" y="4286256"/>
            <a:ext cx="3643338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3.5 TeV beam &amp; first collisions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14678" y="2714620"/>
            <a:ext cx="2786082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450 GeV collisions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28860" y="3143248"/>
            <a:ext cx="435771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Ramp commissioning</a:t>
            </a:r>
            <a:r>
              <a:rPr lang="en-US" dirty="0" smtClean="0"/>
              <a:t> to 1 TeV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71670" y="4929198"/>
            <a:ext cx="5072098" cy="357190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Full machine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rotection qualification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429264"/>
            <a:ext cx="3143272" cy="500066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Pilot physics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5786" y="3643314"/>
            <a:ext cx="3786214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System/beam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plans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500298" y="1857364"/>
            <a:ext cx="4357750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Machine</a:t>
            </a:r>
            <a:r>
              <a:rPr lang="en-US" dirty="0" smtClean="0"/>
              <a:t> protection</a:t>
            </a:r>
            <a:r>
              <a:rPr lang="en-GB" dirty="0" smtClean="0"/>
              <a:t> commissioning 1</a:t>
            </a:r>
            <a:endParaRPr lang="en-US" dirty="0" smtClean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0" y="785794"/>
          <a:ext cx="2143107" cy="114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69"/>
                <a:gridCol w="672337"/>
                <a:gridCol w="756401"/>
              </a:tblGrid>
              <a:tr h="27124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Energy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Safe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Very Safe</a:t>
                      </a:r>
                      <a:endParaRPr lang="en-GB" sz="1000" dirty="0"/>
                    </a:p>
                  </a:txBody>
                  <a:tcPr/>
                </a:tc>
              </a:tr>
              <a:tr h="28932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450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1 e12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1 e11</a:t>
                      </a:r>
                      <a:endParaRPr lang="en-GB" sz="1000" dirty="0"/>
                    </a:p>
                  </a:txBody>
                  <a:tcPr/>
                </a:tc>
              </a:tr>
              <a:tr h="291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r>
                        <a:rPr lang="en-US" sz="1000" baseline="0" dirty="0" smtClean="0"/>
                        <a:t> TeV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2.5 e11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2.5 e10</a:t>
                      </a:r>
                      <a:endParaRPr lang="en-GB" sz="1000" dirty="0"/>
                    </a:p>
                  </a:txBody>
                  <a:tcPr/>
                </a:tc>
              </a:tr>
              <a:tr h="291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3.5 TeV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3.0 e10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probe</a:t>
                      </a:r>
                      <a:endParaRPr lang="en-GB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2928926" y="2285992"/>
            <a:ext cx="3357586" cy="357190"/>
          </a:xfrm>
          <a:prstGeom prst="rect">
            <a:avLst/>
          </a:prstGeom>
          <a:solidFill>
            <a:srgbClr val="99FF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Experiments’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magnets at 450 GeV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429520" y="1357298"/>
            <a:ext cx="1457580" cy="40011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Trial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ramps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>
            <a:stCxn id="8" idx="3"/>
            <a:endCxn id="24" idx="1"/>
          </p:cNvCxnSpPr>
          <p:nvPr/>
        </p:nvCxnSpPr>
        <p:spPr bwMode="auto">
          <a:xfrm>
            <a:off x="6643702" y="1535893"/>
            <a:ext cx="785818" cy="2146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28728" y="3000372"/>
            <a:ext cx="785818" cy="50006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00034" y="264318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Xmas</a:t>
            </a:r>
            <a:endParaRPr lang="en-GB" dirty="0"/>
          </a:p>
        </p:txBody>
      </p:sp>
      <p:sp>
        <p:nvSpPr>
          <p:cNvPr id="25" name="Date Placeholder 4"/>
          <p:cNvSpPr txBox="1">
            <a:spLocks/>
          </p:cNvSpPr>
          <p:nvPr/>
        </p:nvSpPr>
        <p:spPr bwMode="auto">
          <a:xfrm>
            <a:off x="6629400" y="2286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Mike at last </a:t>
            </a:r>
            <a:r>
              <a:rPr lang="en-US" sz="1200" dirty="0" err="1" smtClean="0"/>
              <a:t>LMC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553200" y="2590800"/>
            <a:ext cx="2138370" cy="707886"/>
            <a:chOff x="6553200" y="2590800"/>
            <a:chExt cx="2138370" cy="707886"/>
          </a:xfrm>
        </p:grpSpPr>
        <p:sp>
          <p:nvSpPr>
            <p:cNvPr id="31" name="Left Arrow 30"/>
            <p:cNvSpPr/>
            <p:nvPr/>
          </p:nvSpPr>
          <p:spPr bwMode="auto">
            <a:xfrm>
              <a:off x="6553200" y="2590800"/>
              <a:ext cx="978408" cy="484632"/>
            </a:xfrm>
            <a:prstGeom prst="leftArrow">
              <a:avLst/>
            </a:prstGeom>
            <a:solidFill>
              <a:srgbClr val="008000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0" y="2590800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You are here!</a:t>
              </a:r>
              <a:endParaRPr lang="en-GB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st-2bun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86"/>
            <a:ext cx="9144000" cy="65252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314325"/>
            <a:ext cx="8229600" cy="523875"/>
          </a:xfrm>
        </p:spPr>
        <p:txBody>
          <a:bodyPr/>
          <a:lstStyle/>
          <a:p>
            <a:r>
              <a:rPr lang="en-US" dirty="0" smtClean="0"/>
              <a:t>Saturday </a:t>
            </a:r>
            <a:r>
              <a:rPr lang="en-US" dirty="0" smtClean="0"/>
              <a:t>5</a:t>
            </a:r>
            <a:r>
              <a:rPr lang="en-US" dirty="0" smtClean="0"/>
              <a:t>.12. and Sunday 6.12.</a:t>
            </a:r>
            <a:br>
              <a:rPr lang="en-US" dirty="0" smtClean="0"/>
            </a:br>
            <a:r>
              <a:rPr lang="en-US" dirty="0" smtClean="0"/>
              <a:t>Preparing for Stable Beam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Aperture studies continued</a:t>
            </a:r>
          </a:p>
          <a:p>
            <a:r>
              <a:rPr lang="en-US" dirty="0" smtClean="0"/>
              <a:t>Establishing Golden Orbit and </a:t>
            </a:r>
            <a:r>
              <a:rPr lang="en-US" dirty="0" err="1" smtClean="0"/>
              <a:t>IR</a:t>
            </a:r>
            <a:r>
              <a:rPr lang="en-US" dirty="0" smtClean="0"/>
              <a:t> steering</a:t>
            </a:r>
          </a:p>
          <a:p>
            <a:pPr lvl="1"/>
            <a:r>
              <a:rPr lang="en-US" dirty="0" smtClean="0"/>
              <a:t>tunes, </a:t>
            </a:r>
            <a:r>
              <a:rPr lang="en-US" dirty="0" smtClean="0"/>
              <a:t>orbit, spectrometer </a:t>
            </a:r>
            <a:r>
              <a:rPr lang="en-US" dirty="0" smtClean="0"/>
              <a:t>magnets on</a:t>
            </a:r>
            <a:endParaRPr lang="en-US" dirty="0" smtClean="0"/>
          </a:p>
          <a:p>
            <a:r>
              <a:rPr lang="en-US" dirty="0" smtClean="0"/>
              <a:t>Working on </a:t>
            </a:r>
            <a:r>
              <a:rPr lang="en-US" dirty="0" err="1" smtClean="0"/>
              <a:t>Undulator</a:t>
            </a:r>
            <a:r>
              <a:rPr lang="en-US" dirty="0" smtClean="0"/>
              <a:t> setup (but still not operational)</a:t>
            </a:r>
          </a:p>
          <a:p>
            <a:r>
              <a:rPr lang="en-US" dirty="0" err="1" smtClean="0"/>
              <a:t>RF</a:t>
            </a:r>
            <a:r>
              <a:rPr lang="en-US" dirty="0" smtClean="0"/>
              <a:t> tuning for better configuration </a:t>
            </a:r>
          </a:p>
          <a:p>
            <a:pPr lvl="1"/>
            <a:r>
              <a:rPr lang="en-US" dirty="0" smtClean="0"/>
              <a:t>Klystron configuration for reducing power on load</a:t>
            </a:r>
          </a:p>
          <a:p>
            <a:r>
              <a:rPr lang="en-US" dirty="0" smtClean="0"/>
              <a:t>Dump and Injection protection setup</a:t>
            </a:r>
          </a:p>
          <a:p>
            <a:r>
              <a:rPr lang="en-US" dirty="0" smtClean="0"/>
              <a:t>Reestablishing Collimator setup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all collimators locked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Setup for 4 </a:t>
            </a:r>
            <a:r>
              <a:rPr lang="en-US" dirty="0" err="1" smtClean="0"/>
              <a:t>x</a:t>
            </a:r>
            <a:r>
              <a:rPr lang="en-US" dirty="0" smtClean="0"/>
              <a:t> 4 (</a:t>
            </a:r>
            <a:r>
              <a:rPr lang="en-US" dirty="0" smtClean="0"/>
              <a:t>4</a:t>
            </a:r>
            <a:r>
              <a:rPr lang="en-US" dirty="0" smtClean="0"/>
              <a:t> 10</a:t>
            </a:r>
            <a:r>
              <a:rPr lang="en-US" baseline="30000" dirty="0" smtClean="0"/>
              <a:t>9</a:t>
            </a:r>
            <a:r>
              <a:rPr lang="en-US" dirty="0" smtClean="0"/>
              <a:t>/per bunch) operation: </a:t>
            </a:r>
          </a:p>
          <a:p>
            <a:pPr lvl="1"/>
            <a:r>
              <a:rPr lang="en-US" dirty="0" smtClean="0"/>
              <a:t>B1</a:t>
            </a:r>
            <a:r>
              <a:rPr lang="en-US" dirty="0" smtClean="0"/>
              <a:t>: </a:t>
            </a:r>
            <a:r>
              <a:rPr lang="en-US" dirty="0" smtClean="0"/>
              <a:t>1.4 10</a:t>
            </a:r>
            <a:r>
              <a:rPr lang="en-US" baseline="30000" dirty="0" smtClean="0"/>
              <a:t>10</a:t>
            </a:r>
            <a:r>
              <a:rPr lang="en-US" dirty="0" smtClean="0"/>
              <a:t>; </a:t>
            </a:r>
            <a:r>
              <a:rPr lang="en-US" dirty="0" smtClean="0"/>
              <a:t>B2: </a:t>
            </a:r>
            <a:r>
              <a:rPr lang="en-US" dirty="0" smtClean="0"/>
              <a:t>1.5 10</a:t>
            </a:r>
            <a:r>
              <a:rPr lang="en-US" baseline="30000" dirty="0" smtClean="0"/>
              <a:t>10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Stable beam configuration on Sunday morning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Progress with beam -</a:t>
            </a:r>
            <a:r>
              <a:rPr lang="en-US" dirty="0" smtClean="0"/>
              <a:t> 9 </a:t>
            </a:r>
            <a:r>
              <a:rPr lang="en-US" dirty="0" smtClean="0"/>
              <a:t>December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mp-sweep-2bun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66" y="0"/>
            <a:ext cx="63076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erinjected dump trig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76200"/>
            <a:ext cx="7327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Beam loss Monitors – </a:t>
            </a:r>
            <a:r>
              <a:rPr lang="en-US" sz="2800" dirty="0" err="1" smtClean="0"/>
              <a:t>upcaptured</a:t>
            </a:r>
            <a:r>
              <a:rPr lang="en-US" sz="2800" dirty="0" smtClean="0"/>
              <a:t> beam dump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08-12-09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7968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08-12-09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237478" cy="42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5572140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</a:t>
            </a:r>
            <a:r>
              <a:rPr lang="en-US" dirty="0" err="1" smtClean="0"/>
              <a:t>Qx</a:t>
            </a:r>
            <a:r>
              <a:rPr lang="en-US" dirty="0" smtClean="0"/>
              <a:t> across 0.33 resonance. Loss pattern for beam 2 attached. Looks OK (losses at collimators). </a:t>
            </a:r>
            <a:br>
              <a:rPr lang="en-US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ble beam adju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 smtClean="0"/>
              <a:t>7</a:t>
            </a:r>
            <a:r>
              <a:rPr lang="en-US" dirty="0" smtClean="0"/>
              <a:t>.12.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Progress with beam -</a:t>
            </a:r>
            <a:r>
              <a:rPr lang="en-US" dirty="0" smtClean="0"/>
              <a:t> 9 </a:t>
            </a:r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914400"/>
            <a:ext cx="907171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charset="2"/>
              <a:buChar char="q"/>
            </a:pPr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smtClean="0"/>
              <a:t>down in </a:t>
            </a:r>
            <a:r>
              <a:rPr lang="en-US" smtClean="0"/>
              <a:t>sector</a:t>
            </a:r>
            <a:r>
              <a:rPr lang="en-US" smtClean="0"/>
              <a:t> </a:t>
            </a:r>
            <a:r>
              <a:rPr lang="en-US" smtClean="0"/>
              <a:t>45</a:t>
            </a:r>
            <a:r>
              <a:rPr lang="en-US" smtClean="0"/>
              <a:t>: </a:t>
            </a:r>
            <a:r>
              <a:rPr lang="en-US" dirty="0" smtClean="0"/>
              <a:t>access most of the </a:t>
            </a:r>
            <a:r>
              <a:rPr lang="en-US" dirty="0" smtClean="0"/>
              <a:t>day; recovery foreseen for 22:00</a:t>
            </a:r>
          </a:p>
          <a:p>
            <a:pPr algn="l"/>
            <a:r>
              <a:rPr lang="en-US" dirty="0" smtClean="0"/>
              <a:t>                </a:t>
            </a:r>
            <a:r>
              <a:rPr lang="en-US" dirty="0" smtClean="0"/>
              <a:t>(</a:t>
            </a:r>
            <a:r>
              <a:rPr lang="en-US" dirty="0" smtClean="0"/>
              <a:t>problems with access in </a:t>
            </a:r>
            <a:r>
              <a:rPr lang="en-US" dirty="0" err="1" smtClean="0"/>
              <a:t>LHCb</a:t>
            </a:r>
            <a:r>
              <a:rPr lang="en-US" dirty="0" smtClean="0"/>
              <a:t> – key distribution)</a:t>
            </a:r>
            <a:endParaRPr lang="en-US" dirty="0" smtClean="0"/>
          </a:p>
          <a:p>
            <a:pPr algn="l">
              <a:buFont typeface="Wingdings" charset="2"/>
              <a:buChar char="q"/>
            </a:pPr>
            <a:r>
              <a:rPr lang="en-US" dirty="0" smtClean="0"/>
              <a:t>19</a:t>
            </a:r>
            <a:r>
              <a:rPr lang="en-US" dirty="0" smtClean="0"/>
              <a:t>:15: start ramp down of Alice magnet and ramp of </a:t>
            </a:r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dirty="0" smtClean="0"/>
              <a:t>spectrometer</a:t>
            </a:r>
            <a:endParaRPr lang="en-US" dirty="0" smtClean="0"/>
          </a:p>
          <a:p>
            <a:pPr algn="l"/>
            <a:r>
              <a:rPr lang="en-US" dirty="0" smtClean="0"/>
              <a:t>              magnet </a:t>
            </a:r>
            <a:r>
              <a:rPr lang="en-US" dirty="0" smtClean="0"/>
              <a:t>to positive polarity.</a:t>
            </a:r>
            <a:endParaRPr lang="en-US" dirty="0" smtClean="0"/>
          </a:p>
          <a:p>
            <a:pPr algn="l">
              <a:buFont typeface="Wingdings" charset="2"/>
              <a:buChar char="q"/>
            </a:pPr>
            <a:r>
              <a:rPr lang="en-US" dirty="0" smtClean="0"/>
              <a:t>20</a:t>
            </a:r>
            <a:r>
              <a:rPr lang="en-US" dirty="0" smtClean="0"/>
              <a:t>:37: switch off ALICE Solenoid and switch to negative polarity</a:t>
            </a:r>
            <a:endParaRPr lang="en-US" dirty="0" smtClean="0"/>
          </a:p>
          <a:p>
            <a:pPr algn="l">
              <a:buFont typeface="Wingdings" charset="2"/>
              <a:buChar char="q"/>
            </a:pPr>
            <a:r>
              <a:rPr lang="en-US" dirty="0" smtClean="0"/>
              <a:t>21</a:t>
            </a:r>
            <a:r>
              <a:rPr lang="en-US" dirty="0" smtClean="0"/>
              <a:t>:00: </a:t>
            </a:r>
            <a:r>
              <a:rPr lang="en-US" dirty="0" err="1" smtClean="0"/>
              <a:t>Cryo</a:t>
            </a:r>
            <a:r>
              <a:rPr lang="en-US" dirty="0" smtClean="0"/>
              <a:t> conditions back</a:t>
            </a:r>
            <a:endParaRPr lang="en-US" dirty="0" smtClean="0"/>
          </a:p>
          <a:p>
            <a:pPr algn="l">
              <a:buFont typeface="Wingdings" charset="2"/>
              <a:buChar char="q"/>
            </a:pPr>
            <a:r>
              <a:rPr lang="en-US" dirty="0" smtClean="0"/>
              <a:t>22</a:t>
            </a:r>
            <a:r>
              <a:rPr lang="en-US" dirty="0" smtClean="0"/>
              <a:t>:00: recovering collimator settings</a:t>
            </a:r>
            <a:endParaRPr lang="en-US" dirty="0" smtClean="0"/>
          </a:p>
          <a:p>
            <a:pPr algn="l">
              <a:buFont typeface="Wingdings" charset="2"/>
              <a:buChar char="q"/>
            </a:pPr>
            <a:r>
              <a:rPr lang="en-US" dirty="0" smtClean="0"/>
              <a:t>22</a:t>
            </a:r>
            <a:r>
              <a:rPr lang="en-US" dirty="0" smtClean="0"/>
              <a:t>:30:RF ready with 5 </a:t>
            </a:r>
            <a:r>
              <a:rPr lang="en-US" dirty="0" err="1" smtClean="0"/>
              <a:t>RF</a:t>
            </a:r>
            <a:r>
              <a:rPr lang="en-US" dirty="0" smtClean="0"/>
              <a:t> cavities running</a:t>
            </a:r>
            <a:endParaRPr lang="en-US" dirty="0" smtClean="0"/>
          </a:p>
          <a:p>
            <a:pPr algn="l">
              <a:buFont typeface="Wingdings" charset="2"/>
              <a:buChar char="q"/>
            </a:pPr>
            <a:r>
              <a:rPr lang="en-US" dirty="0" smtClean="0"/>
              <a:t>23</a:t>
            </a:r>
            <a:r>
              <a:rPr lang="en-US" dirty="0" smtClean="0"/>
              <a:t>:30: pre-cycle</a:t>
            </a:r>
            <a:endParaRPr lang="en-US" dirty="0" smtClean="0"/>
          </a:p>
          <a:p>
            <a:pPr algn="l">
              <a:buFont typeface="Wingdings" charset="2"/>
              <a:buChar char="q"/>
            </a:pPr>
            <a:r>
              <a:rPr lang="en-US" dirty="0" smtClean="0"/>
              <a:t>02</a:t>
            </a:r>
            <a:r>
              <a:rPr lang="en-US" dirty="0" smtClean="0"/>
              <a:t>:00 Stable beams in the machine after some problems with </a:t>
            </a:r>
            <a:r>
              <a:rPr lang="en-US" dirty="0" smtClean="0"/>
              <a:t>controls</a:t>
            </a:r>
            <a:endParaRPr lang="en-US" dirty="0" smtClean="0"/>
          </a:p>
          <a:p>
            <a:pPr lvl="2" algn="l">
              <a:buFont typeface="Wingdings" charset="2"/>
              <a:buChar char="§"/>
            </a:pPr>
            <a:r>
              <a:rPr lang="en-US" dirty="0" smtClean="0"/>
              <a:t>but bunches in wrong buckets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protection of abort gap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523875"/>
          </a:xfrm>
        </p:spPr>
        <p:txBody>
          <a:bodyPr/>
          <a:lstStyle/>
          <a:p>
            <a:r>
              <a:rPr lang="en-US" dirty="0" smtClean="0"/>
              <a:t>Tuesday </a:t>
            </a:r>
            <a:r>
              <a:rPr lang="en-US" dirty="0" smtClean="0"/>
              <a:t>8</a:t>
            </a:r>
            <a:r>
              <a:rPr lang="en-US" dirty="0" smtClean="0"/>
              <a:t>.12.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Progress with beam -</a:t>
            </a:r>
            <a:r>
              <a:rPr lang="en-US" dirty="0" smtClean="0"/>
              <a:t> 9 </a:t>
            </a:r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7964" y="914400"/>
            <a:ext cx="8398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solidFill>
                  <a:srgbClr val="00007D"/>
                </a:solidFill>
                <a:latin typeface="Arial"/>
              </a:rPr>
              <a:t>Morning used for I</a:t>
            </a:r>
            <a:r>
              <a:rPr lang="en-US" sz="2400" dirty="0" smtClean="0"/>
              <a:t>nvestigation </a:t>
            </a:r>
            <a:r>
              <a:rPr lang="en-US" sz="2400" dirty="0" smtClean="0"/>
              <a:t>of noise on damper </a:t>
            </a:r>
            <a:r>
              <a:rPr lang="en-US" sz="2400" dirty="0" smtClean="0"/>
              <a:t>system and </a:t>
            </a:r>
            <a:r>
              <a:rPr lang="en-US" sz="2400" dirty="0" err="1" smtClean="0"/>
              <a:t>RF</a:t>
            </a:r>
            <a:r>
              <a:rPr lang="en-US" sz="2400" dirty="0" smtClean="0"/>
              <a:t> </a:t>
            </a:r>
            <a:r>
              <a:rPr lang="en-US" sz="2400" dirty="0" smtClean="0"/>
              <a:t>vertex </a:t>
            </a:r>
            <a:r>
              <a:rPr lang="en-US" sz="2400" dirty="0" smtClean="0"/>
              <a:t>adjustments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Stable beam run for </a:t>
            </a:r>
            <a:r>
              <a:rPr lang="en-US" sz="2400" dirty="0" err="1" smtClean="0"/>
              <a:t>LHCb</a:t>
            </a:r>
            <a:r>
              <a:rPr lang="en-US" sz="2400" dirty="0" smtClean="0"/>
              <a:t> with </a:t>
            </a:r>
            <a:r>
              <a:rPr lang="en-US" sz="2400" dirty="0" smtClean="0"/>
              <a:t>spectrometer </a:t>
            </a:r>
            <a:r>
              <a:rPr lang="en-US" sz="2400" dirty="0" smtClean="0"/>
              <a:t>off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run terminated after 10 min due to </a:t>
            </a:r>
            <a:r>
              <a:rPr lang="en-US" dirty="0" smtClean="0">
                <a:solidFill>
                  <a:srgbClr val="FF0000"/>
                </a:solidFill>
              </a:rPr>
              <a:t>trip of </a:t>
            </a:r>
            <a:r>
              <a:rPr lang="en-US" dirty="0" err="1" smtClean="0">
                <a:solidFill>
                  <a:srgbClr val="FF0000"/>
                </a:solidFill>
              </a:rPr>
              <a:t>RQs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smtClean="0">
                <a:solidFill>
                  <a:srgbClr val="FF0000"/>
                </a:solidFill>
              </a:rPr>
              <a:t>S12 (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</a:rPr>
              <a:t>QPS</a:t>
            </a:r>
            <a:r>
              <a:rPr lang="en-US" dirty="0" smtClean="0">
                <a:solidFill>
                  <a:srgbClr val="FF0000"/>
                </a:solidFill>
              </a:rPr>
              <a:t> thresholds too low)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Afternoon work on injection kickers, interlock </a:t>
            </a:r>
            <a:r>
              <a:rPr lang="en-US" sz="2400" dirty="0" err="1" smtClean="0"/>
              <a:t>BPMs</a:t>
            </a:r>
            <a:r>
              <a:rPr lang="en-US" sz="2400" dirty="0" smtClean="0"/>
              <a:t>, tune </a:t>
            </a:r>
            <a:r>
              <a:rPr lang="en-US" sz="2400" dirty="0" err="1" smtClean="0"/>
              <a:t>FB</a:t>
            </a:r>
            <a:r>
              <a:rPr lang="en-US" sz="2400" dirty="0" smtClean="0"/>
              <a:t> (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Beam2 </a:t>
            </a:r>
            <a:r>
              <a:rPr lang="en-US" sz="2400" dirty="0" err="1" smtClean="0"/>
              <a:t>FB</a:t>
            </a:r>
            <a:r>
              <a:rPr lang="en-US" sz="2400" dirty="0" smtClean="0"/>
              <a:t> ready)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E</a:t>
            </a:r>
            <a:r>
              <a:rPr lang="en-US" sz="2400" dirty="0" smtClean="0"/>
              <a:t>vening </a:t>
            </a:r>
            <a:r>
              <a:rPr lang="en-US" sz="2400" dirty="0" smtClean="0"/>
              <a:t>first ramp with 2x2 and tune </a:t>
            </a:r>
            <a:r>
              <a:rPr lang="en-US" sz="2400" dirty="0" err="1" smtClean="0"/>
              <a:t>FB</a:t>
            </a:r>
            <a:r>
              <a:rPr lang="en-US" sz="2400" dirty="0" smtClean="0"/>
              <a:t> active</a:t>
            </a:r>
            <a:r>
              <a:rPr lang="en-US" sz="2400" dirty="0" smtClean="0"/>
              <a:t> in Beam2 </a:t>
            </a:r>
            <a:r>
              <a:rPr lang="en-US" sz="2400" dirty="0" smtClean="0"/>
              <a:t>both beams made </a:t>
            </a:r>
            <a:r>
              <a:rPr lang="en-US" sz="2400" dirty="0" smtClean="0"/>
              <a:t>it with good lifetime, </a:t>
            </a:r>
            <a:r>
              <a:rPr lang="en-US" sz="2400" dirty="0" smtClean="0"/>
              <a:t>but beam1 was lost rapidly (reason not understood)</a:t>
            </a:r>
            <a:r>
              <a:rPr lang="en-US" sz="2400" dirty="0" smtClean="0"/>
              <a:t>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400" dirty="0" err="1" smtClean="0"/>
              <a:t>SPS</a:t>
            </a:r>
            <a:r>
              <a:rPr lang="en-US" sz="2400" dirty="0" smtClean="0"/>
              <a:t> : bunches of 2-</a:t>
            </a:r>
            <a:r>
              <a:rPr lang="en-US" sz="2400" dirty="0" smtClean="0"/>
              <a:t>4 10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</a:t>
            </a:r>
            <a:r>
              <a:rPr lang="en-US" sz="2400" dirty="0" smtClean="0"/>
              <a:t>ready in the ring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153400" cy="841375"/>
          </a:xfrm>
        </p:spPr>
        <p:txBody>
          <a:bodyPr/>
          <a:lstStyle/>
          <a:p>
            <a:r>
              <a:rPr lang="en-US"/>
              <a:t>Q Feedbacks &amp; damper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52400" y="1295400"/>
            <a:ext cx="3429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1600">
                <a:solidFill>
                  <a:srgbClr val="000000"/>
                </a:solidFill>
                <a:latin typeface="Comic Sans MS" charset="0"/>
              </a:rPr>
              <a:t>Q FB tested and the used for the ramp.</a:t>
            </a: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1600">
                <a:solidFill>
                  <a:srgbClr val="000000"/>
                </a:solidFill>
                <a:latin typeface="Comic Sans MS" charset="0"/>
              </a:rPr>
              <a:t>Noise on damper, leading to lifetime reduction is at least partly due to cable link to Q measurement system (excitation). Solution should be ready soon. But some noise also internal…</a:t>
            </a: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US" sz="1600">
                <a:solidFill>
                  <a:srgbClr val="000000"/>
                </a:solidFill>
                <a:latin typeface="Comic Sans MS" charset="0"/>
              </a:rPr>
              <a:t>	</a:t>
            </a:r>
            <a:r>
              <a:rPr lang="en-US" sz="1600">
                <a:solidFill>
                  <a:srgbClr val="0000FF"/>
                </a:solidFill>
                <a:latin typeface="Comic Sans MS" charset="0"/>
              </a:rPr>
              <a:t>&gt;&gt; some time most be devoted to damper studies (noise etc).</a:t>
            </a:r>
          </a:p>
        </p:txBody>
      </p:sp>
      <p:pic>
        <p:nvPicPr>
          <p:cNvPr id="18436" name="Picture 5" descr="TuneFB.tes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219200"/>
            <a:ext cx="531495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Pre-cycle gives a reproducible machine</a:t>
            </a:r>
          </a:p>
          <a:p>
            <a:pPr lvl="1"/>
            <a:r>
              <a:rPr lang="en-US" dirty="0" smtClean="0"/>
              <a:t>tunes, orbit</a:t>
            </a:r>
          </a:p>
          <a:p>
            <a:r>
              <a:rPr lang="en-US" dirty="0" smtClean="0"/>
              <a:t>Beam lifetime </a:t>
            </a:r>
          </a:p>
          <a:p>
            <a:pPr lvl="1"/>
            <a:r>
              <a:rPr lang="en-US" dirty="0" smtClean="0"/>
              <a:t>Up around 50 hours with collimators out</a:t>
            </a:r>
          </a:p>
          <a:p>
            <a:pPr lvl="1"/>
            <a:r>
              <a:rPr lang="en-US" dirty="0" smtClean="0"/>
              <a:t>3 – 5 hours with collimators in</a:t>
            </a:r>
          </a:p>
          <a:p>
            <a:r>
              <a:rPr lang="en-US" dirty="0" smtClean="0"/>
              <a:t>Beam size</a:t>
            </a:r>
          </a:p>
          <a:p>
            <a:pPr lvl="1"/>
            <a:r>
              <a:rPr lang="en-US" dirty="0" smtClean="0"/>
              <a:t>Nominal emittance measured</a:t>
            </a:r>
          </a:p>
          <a:p>
            <a:pPr lvl="2"/>
            <a:r>
              <a:rPr lang="en-US" dirty="0" smtClean="0"/>
              <a:t>B1 vertical not pretty – injection oscillations</a:t>
            </a:r>
          </a:p>
          <a:p>
            <a:r>
              <a:rPr lang="en-US" dirty="0" smtClean="0"/>
              <a:t>Intensity limited to &lt; 5 e9 so far</a:t>
            </a:r>
          </a:p>
          <a:p>
            <a:r>
              <a:rPr lang="en-US" dirty="0" smtClean="0"/>
              <a:t>Optics</a:t>
            </a:r>
          </a:p>
          <a:p>
            <a:pPr lvl="1"/>
            <a:r>
              <a:rPr lang="en-US" dirty="0" smtClean="0"/>
              <a:t>Dispersion – stunningly good</a:t>
            </a:r>
          </a:p>
          <a:p>
            <a:pPr lvl="1"/>
            <a:r>
              <a:rPr lang="en-US" dirty="0" smtClean="0"/>
              <a:t>Beta beating ~40% max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Progress with beam - 2 December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 bwMode="auto">
          <a:xfrm>
            <a:off x="6629400" y="2286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Mike at last </a:t>
            </a:r>
            <a:r>
              <a:rPr lang="en-US" sz="1200" dirty="0" err="1" smtClean="0"/>
              <a:t>LMC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800290"/>
            <a:ext cx="2900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now fixed to ca. 20h</a:t>
            </a:r>
            <a:r>
              <a:rPr lang="en-US" dirty="0" smtClean="0">
                <a:solidFill>
                  <a:srgbClr val="008000"/>
                </a:solidFill>
              </a:rPr>
              <a:t>!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324290"/>
            <a:ext cx="373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è"/>
            </a:pPr>
            <a:r>
              <a:rPr lang="en-US" dirty="0" smtClean="0">
                <a:solidFill>
                  <a:srgbClr val="008000"/>
                </a:solidFill>
                <a:sym typeface="Wingdings"/>
              </a:rPr>
              <a:t>planned to be increased to</a:t>
            </a:r>
          </a:p>
          <a:p>
            <a:r>
              <a:rPr lang="en-US" dirty="0" smtClean="0">
                <a:solidFill>
                  <a:srgbClr val="008000"/>
                </a:solidFill>
                <a:sym typeface="Wingdings"/>
              </a:rPr>
              <a:t>    2 10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10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by end of the week</a:t>
            </a:r>
            <a:r>
              <a:rPr lang="en-US" dirty="0" smtClean="0">
                <a:solidFill>
                  <a:srgbClr val="008000"/>
                </a:solidFill>
              </a:rPr>
              <a:t>!</a:t>
            </a:r>
            <a:endParaRPr lang="en-GB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153400" cy="841375"/>
          </a:xfrm>
        </p:spPr>
        <p:txBody>
          <a:bodyPr/>
          <a:lstStyle/>
          <a:p>
            <a:r>
              <a:rPr lang="en-US"/>
              <a:t>Injection kicker MKI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0772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MKI delays fine tuned on bunch 1 – for multi-bunch injection.</a:t>
            </a: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endParaRPr lang="en-US" sz="1800">
              <a:solidFill>
                <a:srgbClr val="000000"/>
              </a:solidFill>
              <a:latin typeface="Comic Sans MS" charset="0"/>
            </a:endParaRP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endParaRPr lang="en-US" sz="1800">
              <a:solidFill>
                <a:srgbClr val="000000"/>
              </a:solidFill>
              <a:latin typeface="Comic Sans MS" charset="0"/>
            </a:endParaRP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endParaRPr lang="en-US" sz="1800">
              <a:solidFill>
                <a:srgbClr val="000000"/>
              </a:solidFill>
              <a:latin typeface="Comic Sans MS" charset="0"/>
            </a:endParaRP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endParaRPr lang="en-US" sz="1800">
              <a:solidFill>
                <a:srgbClr val="000000"/>
              </a:solidFill>
              <a:latin typeface="Comic Sans MS" charset="0"/>
            </a:endParaRP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endParaRPr lang="en-US" sz="1800">
              <a:solidFill>
                <a:srgbClr val="000000"/>
              </a:solidFill>
              <a:latin typeface="Comic Sans MS" charset="0"/>
            </a:endParaRP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endParaRPr lang="en-US" sz="1800">
              <a:solidFill>
                <a:srgbClr val="000000"/>
              </a:solidFill>
              <a:latin typeface="Comic Sans MS" charset="0"/>
            </a:endParaRP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endParaRPr lang="en-US" sz="1800">
              <a:solidFill>
                <a:srgbClr val="000000"/>
              </a:solidFill>
              <a:latin typeface="Comic Sans MS" charset="0"/>
            </a:endParaRP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Measured delays for ‘Abort Gap Keeper’ signal that protects from injection into the abort gap – direct links from LBDS to MKIs to ensure consistency of abort gap position for dump &amp; injection.</a:t>
            </a: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		</a:t>
            </a:r>
            <a:r>
              <a:rPr lang="en-US" sz="1800">
                <a:solidFill>
                  <a:srgbClr val="0000FF"/>
                </a:solidFill>
                <a:latin typeface="Comic Sans MS" charset="0"/>
              </a:rPr>
              <a:t>&gt;&gt; requires access to activate</a:t>
            </a:r>
          </a:p>
        </p:txBody>
      </p:sp>
      <p:pic>
        <p:nvPicPr>
          <p:cNvPr id="19460" name="Picture 4" descr="MKI-B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5029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153400" cy="841375"/>
          </a:xfrm>
        </p:spPr>
        <p:txBody>
          <a:bodyPr/>
          <a:lstStyle/>
          <a:p>
            <a:r>
              <a:rPr lang="en-US"/>
              <a:t>Orbit during ramp…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85800" y="1066800"/>
            <a:ext cx="8077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1600">
                <a:solidFill>
                  <a:srgbClr val="000000"/>
                </a:solidFill>
                <a:latin typeface="Comic Sans MS" charset="0"/>
              </a:rPr>
              <a:t>Different for B1-B2.</a:t>
            </a:r>
          </a:p>
          <a:p>
            <a:pPr marL="225425" indent="-225425" algn="l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1600">
                <a:solidFill>
                  <a:srgbClr val="000000"/>
                </a:solidFill>
                <a:latin typeface="Comic Sans MS" charset="0"/>
              </a:rPr>
              <a:t>So far every ramp on B1 was different &gt;&gt; need orbit FB with more intensity !!!</a:t>
            </a:r>
          </a:p>
        </p:txBody>
      </p:sp>
      <p:pic>
        <p:nvPicPr>
          <p:cNvPr id="21508" name="Picture 6" descr="Ramp.b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5943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Ramp.b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297363"/>
            <a:ext cx="64008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0" name="Straight Arrow Connector 9"/>
          <p:cNvCxnSpPr>
            <a:cxnSpLocks noChangeShapeType="1"/>
          </p:cNvCxnSpPr>
          <p:nvPr/>
        </p:nvCxnSpPr>
        <p:spPr bwMode="auto">
          <a:xfrm>
            <a:off x="304800" y="5105400"/>
            <a:ext cx="1981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304800" y="4800600"/>
            <a:ext cx="1754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Comic Sans MS" charset="0"/>
              </a:rPr>
              <a:t>time wrt start 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523875"/>
          </a:xfrm>
        </p:spPr>
        <p:txBody>
          <a:bodyPr/>
          <a:lstStyle/>
          <a:p>
            <a:r>
              <a:rPr lang="en-US" dirty="0" smtClean="0"/>
              <a:t>Beam lifetimes during ramp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Progress with beam - 9 December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 descr="beam lifetimes during ramp to 1.17 T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523875"/>
          </a:xfrm>
        </p:spPr>
        <p:txBody>
          <a:bodyPr/>
          <a:lstStyle/>
          <a:p>
            <a:r>
              <a:rPr lang="en-US" dirty="0" smtClean="0"/>
              <a:t>Tune Spectra at 1.17 </a:t>
            </a:r>
            <a:r>
              <a:rPr lang="en-US" dirty="0" err="1" smtClean="0"/>
              <a:t>TeV</a:t>
            </a:r>
            <a:r>
              <a:rPr lang="en-US" dirty="0" smtClean="0"/>
              <a:t> (Level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Progress with beam - 9 December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6" name="Picture 5" descr="tune spectra at 1.17 T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50594"/>
            <a:ext cx="7086600" cy="605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day and week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11750"/>
          </a:xfrm>
        </p:spPr>
        <p:txBody>
          <a:bodyPr/>
          <a:lstStyle/>
          <a:p>
            <a:r>
              <a:rPr lang="en-US" dirty="0" smtClean="0"/>
              <a:t>Deliver </a:t>
            </a:r>
            <a:r>
              <a:rPr lang="en-US" dirty="0" err="1" smtClean="0"/>
              <a:t>LHCb</a:t>
            </a:r>
            <a:r>
              <a:rPr lang="en-US" dirty="0" smtClean="0"/>
              <a:t> run without spectrometer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</a:p>
          <a:p>
            <a:r>
              <a:rPr lang="en-US" dirty="0" smtClean="0"/>
              <a:t>Test transverse IP steering in IR5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but lost beam at end of </a:t>
            </a:r>
            <a:r>
              <a:rPr lang="en-US" dirty="0" err="1" smtClean="0">
                <a:solidFill>
                  <a:srgbClr val="FF0000"/>
                </a:solidFill>
              </a:rPr>
              <a:t>LHCb</a:t>
            </a:r>
            <a:r>
              <a:rPr lang="en-US" dirty="0" smtClean="0">
                <a:solidFill>
                  <a:srgbClr val="FF0000"/>
                </a:solidFill>
              </a:rPr>
              <a:t> run due to sudden bad lifetime in BEAM2</a:t>
            </a:r>
          </a:p>
          <a:p>
            <a:r>
              <a:rPr lang="en-US" dirty="0" smtClean="0"/>
              <a:t>Since noon: planned to be over by 15:00</a:t>
            </a:r>
            <a:endParaRPr lang="en-US" dirty="0" smtClean="0"/>
          </a:p>
          <a:p>
            <a:pPr lvl="1"/>
            <a:r>
              <a:rPr lang="en-US" dirty="0" smtClean="0"/>
              <a:t>access for </a:t>
            </a:r>
            <a:r>
              <a:rPr lang="en-US" dirty="0" err="1" smtClean="0"/>
              <a:t>LBDS</a:t>
            </a:r>
            <a:r>
              <a:rPr lang="en-US" dirty="0" smtClean="0"/>
              <a:t> (</a:t>
            </a:r>
            <a:r>
              <a:rPr lang="en-US" dirty="0" err="1" smtClean="0"/>
              <a:t>BPM</a:t>
            </a:r>
            <a:r>
              <a:rPr lang="en-US" dirty="0" smtClean="0"/>
              <a:t> polarity and abort gap interlock): 2, 6, 8</a:t>
            </a:r>
            <a:endParaRPr lang="en-US" dirty="0" smtClean="0"/>
          </a:p>
          <a:p>
            <a:pPr lvl="1"/>
            <a:r>
              <a:rPr lang="en-US" dirty="0" smtClean="0"/>
              <a:t>access collimators</a:t>
            </a:r>
            <a:r>
              <a:rPr lang="en-US" dirty="0" smtClean="0"/>
              <a:t>: </a:t>
            </a:r>
            <a:r>
              <a:rPr lang="en-US" dirty="0" smtClean="0"/>
              <a:t>IR3 (</a:t>
            </a:r>
            <a:r>
              <a:rPr lang="en-US" dirty="0" err="1" smtClean="0"/>
              <a:t>PRS</a:t>
            </a:r>
            <a:r>
              <a:rPr lang="en-US" dirty="0" smtClean="0"/>
              <a:t> </a:t>
            </a:r>
            <a:r>
              <a:rPr lang="en-US" dirty="0" smtClean="0"/>
              <a:t>module in electronics </a:t>
            </a:r>
            <a:r>
              <a:rPr lang="en-US" dirty="0" smtClean="0"/>
              <a:t>rack)</a:t>
            </a:r>
            <a:endParaRPr lang="en-US" dirty="0" smtClean="0"/>
          </a:p>
          <a:p>
            <a:pPr lvl="1"/>
            <a:r>
              <a:rPr lang="en-US" dirty="0" smtClean="0"/>
              <a:t>access in IR4 (</a:t>
            </a:r>
            <a:r>
              <a:rPr lang="en-US" dirty="0" err="1" smtClean="0"/>
              <a:t>RF</a:t>
            </a:r>
            <a:r>
              <a:rPr lang="en-US" dirty="0" smtClean="0"/>
              <a:t> damper &amp; BI for synchrotron light </a:t>
            </a:r>
            <a:r>
              <a:rPr lang="en-US" dirty="0" err="1" smtClean="0"/>
              <a:t>undulator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access for some miscellaneous activities (TOTEM)</a:t>
            </a:r>
          </a:p>
          <a:p>
            <a:r>
              <a:rPr lang="en-US" dirty="0" smtClean="0"/>
              <a:t>Continue safe beam preparation for higher intensities</a:t>
            </a:r>
          </a:p>
          <a:p>
            <a:pPr lvl="1"/>
            <a:r>
              <a:rPr lang="en-US" dirty="0" smtClean="0"/>
              <a:t>transfer line collimators; test of asynchronous beam dump; abort gap monitoring</a:t>
            </a:r>
            <a:endParaRPr lang="en-US" dirty="0" smtClean="0"/>
          </a:p>
          <a:p>
            <a:r>
              <a:rPr lang="en-US" dirty="0" smtClean="0"/>
              <a:t>Plan for stable beam operation this night with 4 10</a:t>
            </a:r>
            <a:r>
              <a:rPr lang="en-US" baseline="30000" dirty="0" smtClean="0"/>
              <a:t>9</a:t>
            </a:r>
            <a:r>
              <a:rPr lang="en-US" dirty="0" smtClean="0"/>
              <a:t> / bunch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Progress with beam -</a:t>
            </a:r>
            <a:r>
              <a:rPr lang="en-US" dirty="0" smtClean="0"/>
              <a:t> 9 </a:t>
            </a:r>
            <a:r>
              <a:rPr lang="en-US" dirty="0" smtClean="0"/>
              <a:t>December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Progress with beam -</a:t>
            </a:r>
            <a:r>
              <a:rPr lang="en-US" dirty="0" smtClean="0"/>
              <a:t> 9 </a:t>
            </a:r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066800"/>
            <a:ext cx="7834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u="sng" dirty="0" smtClean="0">
                <a:solidFill>
                  <a:srgbClr val="FF0000"/>
                </a:solidFill>
              </a:rPr>
              <a:t>Excellent performance: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stable beam configuration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&amp;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-f</a:t>
            </a:r>
            <a:r>
              <a:rPr lang="en-US" sz="3600" b="1" dirty="0" smtClean="0">
                <a:solidFill>
                  <a:srgbClr val="FF0000"/>
                </a:solidFill>
              </a:rPr>
              <a:t>irst collisions at 1.17 </a:t>
            </a:r>
            <a:r>
              <a:rPr lang="en-US" sz="3600" b="1" dirty="0" err="1" smtClean="0">
                <a:solidFill>
                  <a:srgbClr val="FF0000"/>
                </a:solidFill>
              </a:rPr>
              <a:t>TeV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-on good track for stable beam  collisions with higher intensities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3.12. and Friday 4.12.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Progress with beam -</a:t>
            </a:r>
            <a:r>
              <a:rPr lang="en-US" dirty="0" smtClean="0"/>
              <a:t> 9 </a:t>
            </a:r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111750"/>
          </a:xfrm>
        </p:spPr>
        <p:txBody>
          <a:bodyPr/>
          <a:lstStyle/>
          <a:p>
            <a:r>
              <a:rPr lang="en-US" dirty="0" smtClean="0"/>
              <a:t>Beta</a:t>
            </a:r>
            <a:r>
              <a:rPr lang="en-US" dirty="0" smtClean="0"/>
              <a:t>-Beating </a:t>
            </a:r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Beam </a:t>
            </a:r>
            <a:r>
              <a:rPr lang="en-US" dirty="0" smtClean="0"/>
              <a:t>1 has a positive effect from the corrections applied.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to understand IR7 results more carefully for Beam 2. </a:t>
            </a:r>
            <a:endParaRPr lang="en-US" dirty="0" smtClean="0"/>
          </a:p>
          <a:p>
            <a:r>
              <a:rPr lang="en-US" dirty="0" smtClean="0"/>
              <a:t>Aperture checks (including </a:t>
            </a:r>
            <a:r>
              <a:rPr lang="en-US" dirty="0" err="1" smtClean="0"/>
              <a:t>IRs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separation </a:t>
            </a:r>
            <a:r>
              <a:rPr lang="en-US" dirty="0" smtClean="0"/>
              <a:t>bumps and crossing angle </a:t>
            </a:r>
            <a:r>
              <a:rPr lang="en-US" dirty="0" smtClean="0"/>
              <a:t>studies</a:t>
            </a:r>
          </a:p>
          <a:p>
            <a:pPr marL="742950" lvl="2" indent="-342900">
              <a:buSzPct val="75000"/>
            </a:pPr>
            <a:r>
              <a:rPr lang="en-US" dirty="0" smtClean="0">
                <a:solidFill>
                  <a:srgbClr val="0000FF"/>
                </a:solidFill>
              </a:rPr>
              <a:t>luminosity scan knobs successfully </a:t>
            </a:r>
            <a:r>
              <a:rPr lang="en-US" dirty="0" smtClean="0">
                <a:solidFill>
                  <a:srgbClr val="0000FF"/>
                </a:solidFill>
              </a:rPr>
              <a:t>tested</a:t>
            </a:r>
          </a:p>
          <a:p>
            <a:r>
              <a:rPr lang="en-US" dirty="0" err="1" smtClean="0"/>
              <a:t>TDI</a:t>
            </a:r>
            <a:r>
              <a:rPr lang="en-US" dirty="0" smtClean="0"/>
              <a:t> and </a:t>
            </a:r>
            <a:r>
              <a:rPr lang="en-US" dirty="0" err="1" smtClean="0"/>
              <a:t>LBDS</a:t>
            </a:r>
            <a:r>
              <a:rPr lang="en-US" dirty="0" smtClean="0"/>
              <a:t> studies</a:t>
            </a:r>
          </a:p>
          <a:p>
            <a:r>
              <a:rPr lang="en-US" dirty="0" smtClean="0"/>
              <a:t>Beam Instrumentation studies (e.g. tune meter and synchrotron light monitor: </a:t>
            </a:r>
            <a:r>
              <a:rPr lang="en-US" dirty="0" err="1" smtClean="0"/>
              <a:t>undulator</a:t>
            </a:r>
            <a:r>
              <a:rPr lang="en-US" dirty="0" smtClean="0"/>
              <a:t> at 200A)</a:t>
            </a:r>
          </a:p>
          <a:p>
            <a:r>
              <a:rPr lang="en-US" dirty="0" smtClean="0"/>
              <a:t>first time two bunches in one beam (8 10</a:t>
            </a:r>
            <a:r>
              <a:rPr lang="en-US" baseline="30000" dirty="0" smtClean="0"/>
              <a:t>9</a:t>
            </a:r>
            <a:r>
              <a:rPr lang="en-US" dirty="0" smtClean="0"/>
              <a:t> in Beam2)</a:t>
            </a:r>
          </a:p>
          <a:p>
            <a:r>
              <a:rPr lang="en-US" dirty="0" smtClean="0"/>
              <a:t>lifetime reduction observed with collimators in close position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crash program to investigate curses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   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finally understood (e.g. BI cable to the damper system)</a:t>
            </a:r>
            <a:endParaRPr lang="en-US" sz="20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a-be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85"/>
            <a:ext cx="9144000" cy="65516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02-12-09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07638"/>
            <a:ext cx="7034514" cy="55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ne-stabi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66" y="0"/>
            <a:ext cx="82394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08-12-09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600075"/>
            <a:ext cx="76390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523875"/>
          </a:xfrm>
        </p:spPr>
        <p:txBody>
          <a:bodyPr/>
          <a:lstStyle/>
          <a:p>
            <a:r>
              <a:rPr lang="en-US" dirty="0" smtClean="0"/>
              <a:t>Damper spectrum Level 2 </a:t>
            </a:r>
            <a:r>
              <a:rPr lang="en-US" dirty="0" err="1" smtClean="0"/>
              <a:t>vs</a:t>
            </a:r>
            <a:r>
              <a:rPr lang="en-US" dirty="0" smtClean="0"/>
              <a:t> Level 3</a:t>
            </a:r>
            <a:br>
              <a:rPr lang="en-US" dirty="0" smtClean="0"/>
            </a:br>
            <a:r>
              <a:rPr lang="en-US" dirty="0" smtClean="0"/>
              <a:t>(without and with input [BI and damper])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08-12-09</a:t>
            </a:r>
            <a:endParaRPr lang="en-US" dirty="0"/>
          </a:p>
        </p:txBody>
      </p:sp>
      <p:pic>
        <p:nvPicPr>
          <p:cNvPr id="6" name="Picture 5" descr="damper spectrum level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699334" cy="3276600"/>
          </a:xfrm>
          <a:prstGeom prst="rect">
            <a:avLst/>
          </a:prstGeom>
        </p:spPr>
      </p:pic>
      <p:pic>
        <p:nvPicPr>
          <p:cNvPr id="7" name="Picture 6" descr="damper spectrum level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03" y="3124200"/>
            <a:ext cx="4964697" cy="3461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523875"/>
          </a:xfrm>
        </p:spPr>
        <p:txBody>
          <a:bodyPr/>
          <a:lstStyle/>
          <a:p>
            <a:r>
              <a:rPr lang="en-US" dirty="0" smtClean="0"/>
              <a:t>Relative Tune spectrum Level 2 </a:t>
            </a:r>
            <a:r>
              <a:rPr lang="en-US" dirty="0" err="1" smtClean="0"/>
              <a:t>vs</a:t>
            </a:r>
            <a:r>
              <a:rPr lang="en-US" dirty="0" smtClean="0"/>
              <a:t> Level 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08-12-09</a:t>
            </a:r>
            <a:endParaRPr lang="en-US" dirty="0"/>
          </a:p>
        </p:txBody>
      </p:sp>
      <p:pic>
        <p:nvPicPr>
          <p:cNvPr id="8" name="Picture 7" descr="relative tune spectrum 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264" y="3200400"/>
            <a:ext cx="5152694" cy="3390900"/>
          </a:xfrm>
          <a:prstGeom prst="rect">
            <a:avLst/>
          </a:prstGeom>
        </p:spPr>
      </p:pic>
      <p:pic>
        <p:nvPicPr>
          <p:cNvPr id="9" name="Picture 8" descr="relative tune spectr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5519365" cy="363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28346</TotalTime>
  <Words>1087</Words>
  <Application>Microsoft Macintosh PowerPoint</Application>
  <PresentationFormat>On-screen Show (4:3)</PresentationFormat>
  <Paragraphs>165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Pixel</vt:lpstr>
      <vt:lpstr>Default Design</vt:lpstr>
      <vt:lpstr>1_Default Design</vt:lpstr>
      <vt:lpstr>2_Default Design</vt:lpstr>
      <vt:lpstr>1_Pixel</vt:lpstr>
      <vt:lpstr>Beam commissioning strategy</vt:lpstr>
      <vt:lpstr>Operational overview</vt:lpstr>
      <vt:lpstr>Thursday 3.12. and Friday 4.12.</vt:lpstr>
      <vt:lpstr>Slide 4</vt:lpstr>
      <vt:lpstr>Example</vt:lpstr>
      <vt:lpstr>Slide 6</vt:lpstr>
      <vt:lpstr>BLM</vt:lpstr>
      <vt:lpstr>Damper spectrum Level 2 vs Level 3 (without and with input [BI and damper])</vt:lpstr>
      <vt:lpstr>Relative Tune spectrum Level 2 vs Level 3</vt:lpstr>
      <vt:lpstr>Slide 10</vt:lpstr>
      <vt:lpstr>Saturday 5.12. and Sunday 6.12. Preparing for Stable Beam</vt:lpstr>
      <vt:lpstr>Slide 12</vt:lpstr>
      <vt:lpstr>Slide 13</vt:lpstr>
      <vt:lpstr>Beam loss Monitors – upcaptured beam dump</vt:lpstr>
      <vt:lpstr>Collimators</vt:lpstr>
      <vt:lpstr>Slide 16</vt:lpstr>
      <vt:lpstr>Monday 7.12.</vt:lpstr>
      <vt:lpstr>Tuesday 8.12.</vt:lpstr>
      <vt:lpstr>Q Feedbacks &amp; damper</vt:lpstr>
      <vt:lpstr>Injection kicker MKI</vt:lpstr>
      <vt:lpstr>Orbit during ramp…</vt:lpstr>
      <vt:lpstr>Beam lifetimes during ramp</vt:lpstr>
      <vt:lpstr>Tune Spectra at 1.17 TeV (Level 3)</vt:lpstr>
      <vt:lpstr>Plan for the day and week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Oliver Bruning</cp:lastModifiedBy>
  <cp:revision>1703</cp:revision>
  <dcterms:created xsi:type="dcterms:W3CDTF">2009-12-08T14:19:23Z</dcterms:created>
  <dcterms:modified xsi:type="dcterms:W3CDTF">2009-12-09T15:16:33Z</dcterms:modified>
</cp:coreProperties>
</file>