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4" r:id="rId1"/>
    <p:sldMasterId id="2147483819" r:id="rId2"/>
  </p:sldMasterIdLst>
  <p:notesMasterIdLst>
    <p:notesMasterId r:id="rId29"/>
  </p:notesMasterIdLst>
  <p:handoutMasterIdLst>
    <p:handoutMasterId r:id="rId30"/>
  </p:handoutMasterIdLst>
  <p:sldIdLst>
    <p:sldId id="633" r:id="rId3"/>
    <p:sldId id="610" r:id="rId4"/>
    <p:sldId id="611" r:id="rId5"/>
    <p:sldId id="608" r:id="rId6"/>
    <p:sldId id="612" r:id="rId7"/>
    <p:sldId id="600" r:id="rId8"/>
    <p:sldId id="617" r:id="rId9"/>
    <p:sldId id="606" r:id="rId10"/>
    <p:sldId id="613" r:id="rId11"/>
    <p:sldId id="616" r:id="rId12"/>
    <p:sldId id="604" r:id="rId13"/>
    <p:sldId id="614" r:id="rId14"/>
    <p:sldId id="618" r:id="rId15"/>
    <p:sldId id="607" r:id="rId16"/>
    <p:sldId id="605" r:id="rId17"/>
    <p:sldId id="620" r:id="rId18"/>
    <p:sldId id="631" r:id="rId19"/>
    <p:sldId id="615" r:id="rId20"/>
    <p:sldId id="621" r:id="rId21"/>
    <p:sldId id="624" r:id="rId22"/>
    <p:sldId id="625" r:id="rId23"/>
    <p:sldId id="627" r:id="rId24"/>
    <p:sldId id="634" r:id="rId25"/>
    <p:sldId id="628" r:id="rId26"/>
    <p:sldId id="630" r:id="rId27"/>
    <p:sldId id="622" r:id="rId28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99"/>
    <a:srgbClr val="0000FF"/>
    <a:srgbClr val="CC0099"/>
    <a:srgbClr val="B82300"/>
    <a:srgbClr val="FF9999"/>
    <a:srgbClr val="FFCC66"/>
    <a:srgbClr val="FE8002"/>
    <a:srgbClr val="FD5C03"/>
    <a:srgbClr val="8C8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4" autoAdjust="0"/>
    <p:restoredTop sz="94524" autoAdjust="0"/>
  </p:normalViewPr>
  <p:slideViewPr>
    <p:cSldViewPr snapToObjects="1">
      <p:cViewPr>
        <p:scale>
          <a:sx n="60" d="100"/>
          <a:sy n="60" d="100"/>
        </p:scale>
        <p:origin x="-82" y="-398"/>
      </p:cViewPr>
      <p:guideLst>
        <p:guide orient="horz" pos="4319"/>
        <p:guide pos="5738"/>
      </p:guideLst>
    </p:cSldViewPr>
  </p:slideViewPr>
  <p:outlineViewPr>
    <p:cViewPr>
      <p:scale>
        <a:sx n="33" d="100"/>
        <a:sy n="33" d="100"/>
      </p:scale>
      <p:origin x="0" y="1241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62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6CFEE5-E694-4D75-B600-43F31FF6BBFA}" type="datetimeFigureOut">
              <a:rPr lang="en-US"/>
              <a:pPr>
                <a:defRPr/>
              </a:pPr>
              <a:t>2/11/2013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8BD28E1-838A-4D4B-811C-2658FD1F6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43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fld id="{47B2CF9C-0117-4802-A492-4949F13F6F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635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7089497-6043-4A13-B4D8-5E09838C7E08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52550" y="3505200"/>
            <a:ext cx="6400800" cy="2324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defRPr/>
            </a:lvl5pPr>
          </a:lstStyle>
          <a:p>
            <a:r>
              <a:rPr lang="de-CH"/>
              <a:t>Text Level 1 20 Pt. </a:t>
            </a:r>
          </a:p>
          <a:p>
            <a:pPr lvl="1"/>
            <a:r>
              <a:rPr lang="de-CH"/>
              <a:t>Text Level 2 18 Pt.</a:t>
            </a:r>
          </a:p>
          <a:p>
            <a:pPr lvl="2"/>
            <a:r>
              <a:rPr lang="de-CH"/>
              <a:t>Text Level 3 16 Pt.</a:t>
            </a:r>
          </a:p>
          <a:p>
            <a:pPr lvl="3"/>
            <a:r>
              <a:rPr lang="de-CH"/>
              <a:t>Text Level 4 14 Pt.</a:t>
            </a:r>
          </a:p>
          <a:p>
            <a:pPr lvl="4"/>
            <a:r>
              <a:rPr lang="de-CH"/>
              <a:t>Text Level 5 14 Pt.</a:t>
            </a:r>
            <a:endParaRPr lang="en-US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0193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9869CF0-2464-44BC-A522-1FFE37EC1AED}" type="datetime1">
              <a:rPr lang="en-US" smtClean="0">
                <a:solidFill>
                  <a:srgbClr val="00007D"/>
                </a:solidFill>
              </a:rPr>
              <a:pPr/>
              <a:t>2/11/2013</a:t>
            </a:fld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17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A6C5F3C-2A54-4A50-9148-40B41C2EEA30}" type="datetime1">
              <a:rPr lang="en-US" smtClean="0">
                <a:solidFill>
                  <a:srgbClr val="00007D"/>
                </a:solidFill>
              </a:rPr>
              <a:pPr/>
              <a:t>2/11/2013</a:t>
            </a:fld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39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E08C82-B5FB-4BAF-8C20-F9A88E7C9452}" type="datetime1">
              <a:rPr lang="en-US" smtClean="0">
                <a:solidFill>
                  <a:srgbClr val="00007D"/>
                </a:solidFill>
              </a:rPr>
              <a:pPr/>
              <a:t>2/11/2013</a:t>
            </a:fld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342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6497765-40F9-473F-9EEB-A6A20BB94607}" type="datetime1">
              <a:rPr lang="en-US" smtClean="0">
                <a:solidFill>
                  <a:srgbClr val="00007D"/>
                </a:solidFill>
              </a:rPr>
              <a:pPr/>
              <a:t>2/11/2013</a:t>
            </a:fld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8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E6DFDE7-B080-49E4-B2B0-7C285D54B610}" type="datetime1">
              <a:rPr lang="en-US" smtClean="0">
                <a:solidFill>
                  <a:srgbClr val="00007D"/>
                </a:solidFill>
              </a:rPr>
              <a:pPr/>
              <a:t>2/11/2013</a:t>
            </a:fld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6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8CB293C-B48B-47FD-AC3A-3C5B7201DA6C}" type="datetime1">
              <a:rPr lang="en-US" smtClean="0">
                <a:solidFill>
                  <a:srgbClr val="00007D"/>
                </a:solidFill>
              </a:rPr>
              <a:pPr/>
              <a:t>2/11/2013</a:t>
            </a:fld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67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3EDDED5-FBEA-43F1-B81D-C2ADA50BF04E}" type="datetime1">
              <a:rPr lang="en-US" smtClean="0">
                <a:solidFill>
                  <a:srgbClr val="00007D"/>
                </a:solidFill>
              </a:rPr>
              <a:pPr/>
              <a:t>2/11/2013</a:t>
            </a:fld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52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F7DD46-46B8-4FC5-A800-CFEE7965FB39}" type="datetime1">
              <a:rPr lang="en-US" smtClean="0">
                <a:solidFill>
                  <a:srgbClr val="00007D"/>
                </a:solidFill>
              </a:rPr>
              <a:pPr/>
              <a:t>2/11/2013</a:t>
            </a:fld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80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9F5DCA5C-1D29-43FF-8DB8-3C9A00DC9AC3}" type="datetime1">
              <a:rPr lang="en-US" smtClean="0">
                <a:solidFill>
                  <a:srgbClr val="00007D"/>
                </a:solidFill>
              </a:rPr>
              <a:pPr/>
              <a:t>2/11/2013</a:t>
            </a:fld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26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D50C6430-D297-485E-B966-78A146B39569}" type="datetime1">
              <a:rPr lang="en-US" smtClean="0">
                <a:solidFill>
                  <a:srgbClr val="00007D"/>
                </a:solidFill>
              </a:rPr>
              <a:pPr/>
              <a:t>2/11/2013</a:t>
            </a:fld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9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7DA5914-E663-454A-87E7-FFA9CE9E48E8}" type="datetime1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2/11/2013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LHC 8:30 meeting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572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/>
          <a:lstStyle/>
          <a:p>
            <a:fld id="{D6A6DFBA-7FC6-4B92-8C42-EE700A393F00}" type="datetime1">
              <a:rPr lang="en-GB" smtClean="0"/>
              <a:t>11.2.13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/>
          <a:lstStyle/>
          <a:p>
            <a:fld id="{6BFDEA4C-89A7-439A-B75B-C919C7F639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10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80C2FBE-3CE9-4CF6-8B31-9B4073C46DC2}" type="datetime1">
              <a:rPr lang="en-GB" smtClean="0"/>
              <a:t>11.2.13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2ED15F2-B5DC-4D70-8B9E-4287CA2479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71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BC8C70-8675-4D13-97D0-687AD0C3AA9D}" type="datetime1">
              <a:rPr lang="en-US" smtClean="0">
                <a:solidFill>
                  <a:srgbClr val="000000"/>
                </a:solidFill>
              </a:rPr>
              <a:pPr/>
              <a:t>2/11/2013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LHC 8:30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386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fld id="{03DA86B3-7CAA-4832-AFD6-354CBE3B41A6}" type="datetime1">
              <a:rPr lang="en-US" smtClean="0">
                <a:solidFill>
                  <a:srgbClr val="00007D"/>
                </a:solidFill>
              </a:rPr>
              <a:pPr/>
              <a:t>2/11/2013</a:t>
            </a:fld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95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E951C3-4DE7-4C15-A4EB-44E1E934E29D}" type="datetime1">
              <a:rPr lang="en-US" smtClean="0">
                <a:solidFill>
                  <a:srgbClr val="00007D"/>
                </a:solidFill>
              </a:rPr>
              <a:pPr/>
              <a:t>2/11/2013</a:t>
            </a:fld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5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85813"/>
            <a:ext cx="8229600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Text Level 1 20 </a:t>
            </a:r>
            <a:r>
              <a:rPr lang="de-CH" dirty="0" err="1" smtClean="0"/>
              <a:t>Pt</a:t>
            </a:r>
            <a:r>
              <a:rPr lang="de-CH" dirty="0" smtClean="0"/>
              <a:t>. </a:t>
            </a:r>
          </a:p>
          <a:p>
            <a:pPr lvl="1"/>
            <a:r>
              <a:rPr lang="de-CH" dirty="0" smtClean="0"/>
              <a:t>Text Level 2 18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2"/>
            <a:r>
              <a:rPr lang="de-CH" dirty="0" smtClean="0"/>
              <a:t>Text Level 3 16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3"/>
            <a:r>
              <a:rPr lang="de-CH" dirty="0" smtClean="0"/>
              <a:t>Text Level 4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4"/>
            <a:r>
              <a:rPr lang="de-CH" dirty="0" smtClean="0"/>
              <a:t>Text Level 5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  <a:endParaRPr lang="en-US" dirty="0" smtClean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209800" y="6556375"/>
            <a:ext cx="46482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dirty="0" smtClean="0"/>
              <a:t>2013-02-11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381000" y="6542088"/>
            <a:ext cx="338613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00" dirty="0" smtClean="0"/>
              <a:t>8:30</a:t>
            </a:r>
            <a:r>
              <a:rPr lang="en-US" sz="1300" baseline="0" dirty="0" smtClean="0"/>
              <a:t> meeting</a:t>
            </a:r>
            <a:endParaRPr lang="en-US" sz="1300" dirty="0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727700" y="6542088"/>
            <a:ext cx="2667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300" dirty="0" smtClean="0"/>
              <a:t>EBH</a:t>
            </a:r>
            <a:endParaRPr lang="en-US" sz="1300" dirty="0"/>
          </a:p>
        </p:txBody>
      </p:sp>
      <p:sp>
        <p:nvSpPr>
          <p:cNvPr id="1030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79375"/>
            <a:ext cx="82184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D9D0EF41-8BD5-4BA3-B152-07B4757AE79F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458788" y="71437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4" r:id="rId2"/>
    <p:sldLayoutId id="2147483815" r:id="rId3"/>
    <p:sldLayoutId id="2147483816" r:id="rId4"/>
    <p:sldLayoutId id="2147483834" r:id="rId5"/>
    <p:sldLayoutId id="2147483835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3399"/>
          </a:solidFill>
          <a:latin typeface="+mn-lt"/>
          <a:ea typeface="+mn-ea"/>
          <a:cs typeface="+mn-cs"/>
        </a:defRPr>
      </a:lvl1pPr>
      <a:lvl2pPr marL="565150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906463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2493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589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61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33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05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 algn="ctr"/>
            <a:r>
              <a:rPr lang="en-US" smtClean="0">
                <a:solidFill>
                  <a:srgbClr val="00007D"/>
                </a:solidFill>
                <a:latin typeface="Arial" charset="0"/>
              </a:rPr>
              <a:t>LHC 8:30 meeting</a:t>
            </a:r>
            <a:endParaRPr lang="en-US" dirty="0">
              <a:solidFill>
                <a:srgbClr val="00007D"/>
              </a:solidFill>
              <a:latin typeface="Arial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>
                <a:solidFill>
                  <a:srgbClr val="00007D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7D"/>
              </a:solidFill>
              <a:latin typeface="Arial" charset="0"/>
            </a:endParaRP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95F9E222-69AD-4C86-9C76-3A8367C452D1}" type="datetime1">
              <a:rPr lang="en-US" smtClean="0">
                <a:solidFill>
                  <a:srgbClr val="00007D"/>
                </a:solidFill>
                <a:latin typeface="Arial" charset="0"/>
              </a:rPr>
              <a:pPr/>
              <a:t>2/11/2013</a:t>
            </a:fld>
            <a:endParaRPr lang="en-US" dirty="0">
              <a:solidFill>
                <a:srgbClr val="00007D"/>
              </a:solidFill>
              <a:latin typeface="Arial" charset="0"/>
            </a:endParaRP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7D"/>
              </a:solidFill>
              <a:latin typeface="Arial" charset="0"/>
            </a:endParaRPr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  <p:extLst>
      <p:ext uri="{BB962C8B-B14F-4D97-AF65-F5344CB8AC3E}">
        <p14:creationId xmlns:p14="http://schemas.microsoft.com/office/powerpoint/2010/main" val="98968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Coordination: </a:t>
            </a:r>
            <a:r>
              <a:rPr lang="en-US" sz="2000" dirty="0" smtClean="0"/>
              <a:t>G</a:t>
            </a:r>
            <a:r>
              <a:rPr lang="en-US" sz="2000" dirty="0"/>
              <a:t>. Arduini, E.B. </a:t>
            </a:r>
            <a:r>
              <a:rPr lang="en-US" sz="2000" dirty="0" smtClean="0"/>
              <a:t>Holzer</a:t>
            </a:r>
            <a:endParaRPr lang="en-US" dirty="0"/>
          </a:p>
          <a:p>
            <a:endParaRPr lang="en-US" sz="2000" dirty="0" smtClean="0"/>
          </a:p>
          <a:p>
            <a:r>
              <a:rPr lang="en-US" dirty="0" err="1" smtClean="0"/>
              <a:t>Pb</a:t>
            </a:r>
            <a:r>
              <a:rPr lang="en-US" dirty="0" smtClean="0"/>
              <a:t>-p run till Sunday 6 am</a:t>
            </a:r>
          </a:p>
          <a:p>
            <a:r>
              <a:rPr lang="en-US" dirty="0" smtClean="0"/>
              <a:t>Followed by p</a:t>
            </a:r>
            <a:r>
              <a:rPr lang="en-US" sz="2000" dirty="0" smtClean="0"/>
              <a:t>-p set-up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LHC Progress Week 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Losses during squeeze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Mon 4/2: Increase bandwidth of orbit feedback – corresponding to a factor 2 reduction in orbit perturbation</a:t>
            </a:r>
          </a:p>
          <a:p>
            <a:pPr lvl="1"/>
            <a:r>
              <a:rPr lang="en-US" dirty="0"/>
              <a:t>Tue 5/2: Increase BLM monitor factor</a:t>
            </a:r>
          </a:p>
          <a:p>
            <a:pPr lvl="1"/>
            <a:r>
              <a:rPr lang="en-US" dirty="0"/>
              <a:t>Investigated Tue, looked very promising, but not implemented: B1 horizontal orbit bump in IP7, </a:t>
            </a:r>
            <a:r>
              <a:rPr lang="en-GB" dirty="0"/>
              <a:t>around </a:t>
            </a:r>
            <a:r>
              <a:rPr lang="en-GB" dirty="0" smtClean="0"/>
              <a:t>RQ11.R7B1</a:t>
            </a:r>
          </a:p>
          <a:p>
            <a:r>
              <a:rPr lang="en-US" dirty="0" smtClean="0">
                <a:solidFill>
                  <a:srgbClr val="003399"/>
                </a:solidFill>
              </a:rPr>
              <a:t>Losses at the start of the ramp </a:t>
            </a:r>
            <a:r>
              <a:rPr lang="en-US" dirty="0" smtClean="0"/>
              <a:t>B1, IP3 ion collimation leakage:</a:t>
            </a:r>
          </a:p>
          <a:p>
            <a:pPr lvl="1"/>
            <a:r>
              <a:rPr lang="en-US" dirty="0" smtClean="0"/>
              <a:t>Tue 5/2: Reduction of longitudinal blow-up at injection</a:t>
            </a:r>
          </a:p>
          <a:p>
            <a:pPr lvl="1"/>
            <a:r>
              <a:rPr lang="en-US" dirty="0" smtClean="0"/>
              <a:t>Wed 6/2: BLM monitor factor increase</a:t>
            </a:r>
          </a:p>
          <a:p>
            <a:pPr lvl="1"/>
            <a:r>
              <a:rPr lang="en-US" dirty="0"/>
              <a:t>Re-matched the LHC energy at injection to the </a:t>
            </a:r>
            <a:r>
              <a:rPr lang="en-US" dirty="0" smtClean="0"/>
              <a:t>SPS</a:t>
            </a:r>
            <a:endParaRPr lang="en-US" dirty="0"/>
          </a:p>
          <a:p>
            <a:r>
              <a:rPr lang="en-US" dirty="0" smtClean="0"/>
              <a:t>Frequent </a:t>
            </a:r>
            <a:r>
              <a:rPr lang="en-US" dirty="0">
                <a:solidFill>
                  <a:srgbClr val="003399"/>
                </a:solidFill>
              </a:rPr>
              <a:t>latches of the injection quality check </a:t>
            </a:r>
            <a:r>
              <a:rPr lang="en-US" dirty="0"/>
              <a:t>due to position at </a:t>
            </a:r>
            <a:r>
              <a:rPr lang="it-IT" dirty="0" smtClean="0"/>
              <a:t>BPMI.87204 – line steering not sucessful</a:t>
            </a:r>
            <a:endParaRPr lang="en-US" dirty="0" smtClean="0"/>
          </a:p>
          <a:p>
            <a:pPr lvl="1"/>
            <a:r>
              <a:rPr lang="en-US" dirty="0" smtClean="0"/>
              <a:t>Tue 5/2: IQC </a:t>
            </a:r>
            <a:r>
              <a:rPr lang="en-US" dirty="0"/>
              <a:t>BPM tolerances updated. Injection oscillations and losses OK </a:t>
            </a:r>
            <a:r>
              <a:rPr lang="en-US" dirty="0">
                <a:sym typeface="Wingdings" pitchFamily="2" charset="2"/>
              </a:rPr>
              <a:t> no more systematic latches</a:t>
            </a:r>
            <a:endParaRPr lang="en-US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and Measures </a:t>
            </a:r>
            <a:r>
              <a:rPr lang="en-US" dirty="0"/>
              <a:t>taken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533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99"/>
                </a:solidFill>
              </a:rPr>
              <a:t>Losses after cogging </a:t>
            </a:r>
            <a:r>
              <a:rPr lang="en-US" dirty="0" smtClean="0"/>
              <a:t>when switching of the orbit feed-back:</a:t>
            </a:r>
          </a:p>
          <a:p>
            <a:r>
              <a:rPr lang="en-US" dirty="0"/>
              <a:t>Structure </a:t>
            </a:r>
            <a:r>
              <a:rPr lang="en-US" dirty="0" smtClean="0"/>
              <a:t>in point 8 </a:t>
            </a:r>
            <a:br>
              <a:rPr lang="en-US" dirty="0" smtClean="0"/>
            </a:br>
            <a:r>
              <a:rPr lang="en-US" dirty="0" smtClean="0"/>
              <a:t>resulting </a:t>
            </a:r>
            <a:r>
              <a:rPr lang="en-US" dirty="0"/>
              <a:t>from </a:t>
            </a:r>
            <a:r>
              <a:rPr lang="en-US" dirty="0" smtClean="0"/>
              <a:t>fluctuating </a:t>
            </a:r>
            <a:br>
              <a:rPr lang="en-US" dirty="0" smtClean="0"/>
            </a:br>
            <a:r>
              <a:rPr lang="en-US" dirty="0" smtClean="0"/>
              <a:t>BPM reading: </a:t>
            </a:r>
            <a:br>
              <a:rPr lang="en-US" dirty="0" smtClean="0"/>
            </a:br>
            <a:r>
              <a:rPr lang="it-IT" dirty="0" smtClean="0"/>
              <a:t>BPMS.2L8.B1 V</a:t>
            </a:r>
            <a:br>
              <a:rPr lang="it-IT" dirty="0" smtClean="0"/>
            </a:br>
            <a:r>
              <a:rPr lang="it-IT" dirty="0" smtClean="0"/>
              <a:t>reading </a:t>
            </a:r>
            <a:r>
              <a:rPr lang="it-IT" dirty="0"/>
              <a:t>between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0 </a:t>
            </a:r>
            <a:r>
              <a:rPr lang="it-IT" dirty="0"/>
              <a:t>and 2 </a:t>
            </a:r>
            <a:r>
              <a:rPr lang="it-IT" dirty="0" smtClean="0"/>
              <a:t>mm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Some non closure in the attempt of the OFB to correct it resulting in higher losses at the collimators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beam dump due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it-IT" dirty="0" smtClean="0"/>
              <a:t>BLMQI.11R7B1E10_MQ </a:t>
            </a:r>
            <a:br>
              <a:rPr lang="it-IT" dirty="0" smtClean="0"/>
            </a:br>
            <a:r>
              <a:rPr lang="it-IT" dirty="0" smtClean="0"/>
              <a:t>(</a:t>
            </a:r>
            <a:r>
              <a:rPr lang="it-IT" dirty="0"/>
              <a:t>0.65 ms running sum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smtClean="0">
                <a:solidFill>
                  <a:srgbClr val="0000FF"/>
                </a:solidFill>
                <a:sym typeface="Wingdings" pitchFamily="2" charset="2"/>
              </a:rPr>
              <a:t>disable </a:t>
            </a:r>
            <a:r>
              <a:rPr lang="it-IT" dirty="0">
                <a:solidFill>
                  <a:srgbClr val="0000FF"/>
                </a:solidFill>
              </a:rPr>
              <a:t>BPMS.2L8.B1 </a:t>
            </a:r>
            <a:r>
              <a:rPr lang="it-IT" dirty="0"/>
              <a:t>(V</a:t>
            </a:r>
            <a:r>
              <a:rPr lang="it-IT" dirty="0" smtClean="0"/>
              <a:t>), OFB bandwidth not changed </a:t>
            </a:r>
            <a:endParaRPr lang="it-IT" dirty="0"/>
          </a:p>
          <a:p>
            <a:pPr lvl="1"/>
            <a:endParaRPr lang="en-US" dirty="0"/>
          </a:p>
          <a:p>
            <a:pPr lvl="1"/>
            <a:endParaRPr lang="en-GB" dirty="0" smtClean="0"/>
          </a:p>
          <a:p>
            <a:endParaRPr lang="en-US" dirty="0"/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and Measures taken</a:t>
            </a:r>
            <a:endParaRPr lang="en-GB" dirty="0"/>
          </a:p>
        </p:txBody>
      </p:sp>
      <p:pic>
        <p:nvPicPr>
          <p:cNvPr id="6" name="Picture 2" descr="http://elogbook.cern.ch/eLogbook/attach_reader?attach_id=1333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60"/>
            <a:ext cx="468052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39" y="3902358"/>
            <a:ext cx="3824461" cy="152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266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Dump by interlock </a:t>
            </a:r>
            <a:r>
              <a:rPr lang="en-GB" dirty="0">
                <a:solidFill>
                  <a:srgbClr val="003399"/>
                </a:solidFill>
              </a:rPr>
              <a:t>BPMSB.A4R6.B1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Mon 4/2: Interlock limit relaxed: out-of-limit counts in </a:t>
            </a:r>
            <a:r>
              <a:rPr lang="en-GB" dirty="0"/>
              <a:t>100 turn window increased from 70 to 2000 </a:t>
            </a:r>
          </a:p>
          <a:p>
            <a:pPr lvl="1"/>
            <a:r>
              <a:rPr lang="en-GB" dirty="0"/>
              <a:t>After this change this BPMS did not trigger anymore, but the next one: </a:t>
            </a:r>
            <a:r>
              <a:rPr lang="en-GB" dirty="0">
                <a:solidFill>
                  <a:srgbClr val="003399"/>
                </a:solidFill>
              </a:rPr>
              <a:t>dump at around 3 – 3.5 E9 charges/bunch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and Measures </a:t>
            </a:r>
            <a:r>
              <a:rPr lang="en-US" dirty="0" smtClean="0"/>
              <a:t>taken</a:t>
            </a:r>
            <a:endParaRPr lang="en-GB" dirty="0"/>
          </a:p>
        </p:txBody>
      </p:sp>
      <p:pic>
        <p:nvPicPr>
          <p:cNvPr id="1026" name="Picture 2" descr="C:\Users\eholzer\AppData\Local\Temp\20130204152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514" y="2564904"/>
            <a:ext cx="5569766" cy="378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3059832" y="4493326"/>
            <a:ext cx="967541" cy="23181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17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 6/2 14:59 </a:t>
            </a:r>
            <a:r>
              <a:rPr lang="en-US" dirty="0" smtClean="0">
                <a:solidFill>
                  <a:srgbClr val="003399"/>
                </a:solidFill>
              </a:rPr>
              <a:t>Beam dump during cogging: too large momentum offset excursion </a:t>
            </a:r>
            <a:r>
              <a:rPr lang="en-US" dirty="0" smtClean="0"/>
              <a:t>for B2 (p) during the process </a:t>
            </a:r>
            <a:r>
              <a:rPr lang="en-US" dirty="0" smtClean="0">
                <a:sym typeface="Wingdings" pitchFamily="2" charset="2"/>
              </a:rPr>
              <a:t> &gt; 10 BPMs out of tolerance</a:t>
            </a:r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From the week-end the common frequency after cogging was trimmed by -10 Hz to keep the </a:t>
            </a:r>
            <a:r>
              <a:rPr lang="en-US" dirty="0" err="1" smtClean="0">
                <a:sym typeface="Wingdings" pitchFamily="2" charset="2"/>
              </a:rPr>
              <a:t>Pb</a:t>
            </a:r>
            <a:r>
              <a:rPr lang="en-US" dirty="0" smtClean="0">
                <a:sym typeface="Wingdings" pitchFamily="2" charset="2"/>
              </a:rPr>
              <a:t> beam closer to the central orbit </a:t>
            </a:r>
            <a:r>
              <a:rPr lang="en-US" dirty="0">
                <a:sym typeface="Wingdings" pitchFamily="2" charset="2"/>
              </a:rPr>
              <a:t>(</a:t>
            </a:r>
            <a:r>
              <a:rPr lang="en-US" dirty="0" smtClean="0">
                <a:sym typeface="Wingdings" pitchFamily="2" charset="2"/>
              </a:rPr>
              <a:t>minimize losses during squeeze). This lead to larger energy offset for protons and </a:t>
            </a:r>
            <a:r>
              <a:rPr lang="en-US" dirty="0">
                <a:sym typeface="Wingdings" pitchFamily="2" charset="2"/>
              </a:rPr>
              <a:t>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3399"/>
                </a:solidFill>
                <a:sym typeface="Wingdings" pitchFamily="2" charset="2"/>
              </a:rPr>
              <a:t>proton orbit which is further displaced outwards.</a:t>
            </a:r>
            <a:endParaRPr lang="en-US" dirty="0" smtClean="0">
              <a:solidFill>
                <a:srgbClr val="003399"/>
              </a:solidFill>
            </a:endParaRPr>
          </a:p>
          <a:p>
            <a:r>
              <a:rPr lang="en-US" dirty="0" smtClean="0"/>
              <a:t>On Wednesday we already reduced the common frequency offset from -10 Hz to -6 Hz</a:t>
            </a:r>
          </a:p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Increased </a:t>
            </a:r>
            <a:r>
              <a:rPr lang="en-US" dirty="0"/>
              <a:t>the limit for the orbit position </a:t>
            </a:r>
            <a:r>
              <a:rPr lang="en-US" dirty="0" err="1"/>
              <a:t>SW_interlock</a:t>
            </a:r>
            <a:r>
              <a:rPr lang="en-US" dirty="0"/>
              <a:t> by </a:t>
            </a:r>
            <a:r>
              <a:rPr lang="en-US" dirty="0" smtClean="0"/>
              <a:t>0.2mm</a:t>
            </a:r>
          </a:p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added another 4+2 Hz </a:t>
            </a:r>
            <a:r>
              <a:rPr lang="en-US" dirty="0"/>
              <a:t>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cogging </a:t>
            </a:r>
            <a:r>
              <a:rPr lang="en-US" dirty="0" smtClean="0"/>
              <a:t>frequency </a:t>
            </a:r>
            <a:r>
              <a:rPr lang="en-US" dirty="0"/>
              <a:t>trims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move the </a:t>
            </a:r>
            <a:r>
              <a:rPr lang="en-US" dirty="0"/>
              <a:t>p beam closer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the center</a:t>
            </a:r>
          </a:p>
          <a:p>
            <a:r>
              <a:rPr lang="en-US" dirty="0" smtClean="0">
                <a:solidFill>
                  <a:srgbClr val="003399"/>
                </a:solidFill>
                <a:sym typeface="Wingdings" pitchFamily="2" charset="2"/>
              </a:rPr>
              <a:t> Thu: tuning of the </a:t>
            </a:r>
            <a:br>
              <a:rPr lang="en-US" dirty="0" smtClean="0">
                <a:solidFill>
                  <a:srgbClr val="003399"/>
                </a:solidFill>
                <a:sym typeface="Wingdings" pitchFamily="2" charset="2"/>
              </a:rPr>
            </a:br>
            <a:r>
              <a:rPr lang="en-US" dirty="0" smtClean="0">
                <a:solidFill>
                  <a:srgbClr val="003399"/>
                </a:solidFill>
                <a:sym typeface="Wingdings" pitchFamily="2" charset="2"/>
              </a:rPr>
              <a:t>cogging procedure to avoid</a:t>
            </a:r>
            <a:br>
              <a:rPr lang="en-US" dirty="0" smtClean="0">
                <a:solidFill>
                  <a:srgbClr val="003399"/>
                </a:solidFill>
                <a:sym typeface="Wingdings" pitchFamily="2" charset="2"/>
              </a:rPr>
            </a:br>
            <a:r>
              <a:rPr lang="en-US" dirty="0" smtClean="0">
                <a:solidFill>
                  <a:srgbClr val="003399"/>
                </a:solidFill>
                <a:sym typeface="Wingdings" pitchFamily="2" charset="2"/>
              </a:rPr>
              <a:t>large offsets</a:t>
            </a:r>
            <a:endParaRPr lang="en-US" dirty="0">
              <a:solidFill>
                <a:srgbClr val="003399"/>
              </a:solidFill>
            </a:endParaRP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and Measures taken</a:t>
            </a:r>
            <a:endParaRPr lang="en-GB" dirty="0"/>
          </a:p>
        </p:txBody>
      </p:sp>
      <p:pic>
        <p:nvPicPr>
          <p:cNvPr id="2" name="Picture 2" descr="http://elogbook.cern.ch/eLogbook/attach_reader?attach_id=133348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4" b="44980"/>
          <a:stretch/>
        </p:blipFill>
        <p:spPr bwMode="auto">
          <a:xfrm>
            <a:off x="3995936" y="4421854"/>
            <a:ext cx="4968552" cy="109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elogbook.cern.ch/eLogbook/attach_reader?attach_id=133348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4" r="1" b="44980"/>
          <a:stretch/>
        </p:blipFill>
        <p:spPr bwMode="auto">
          <a:xfrm>
            <a:off x="3995936" y="5717254"/>
            <a:ext cx="4968552" cy="109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802780" y="4526480"/>
            <a:ext cx="905401" cy="33832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Wed 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Fill 3534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97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Saturday 2/2: </a:t>
            </a:r>
            <a:r>
              <a:rPr lang="en-US" dirty="0">
                <a:sym typeface="Wingdings" pitchFamily="2" charset="2"/>
              </a:rPr>
              <a:t>BLM MF from 0.1 to 0.2 for the monitors:</a:t>
            </a:r>
          </a:p>
          <a:p>
            <a:pPr lvl="1"/>
            <a:r>
              <a:rPr lang="en-US" dirty="0"/>
              <a:t>BLMEI.09R7.B1E23_MBA </a:t>
            </a:r>
          </a:p>
          <a:p>
            <a:pPr lvl="1"/>
            <a:r>
              <a:rPr lang="en-US" dirty="0"/>
              <a:t>BLMEI.09R7.B1E30_MBA </a:t>
            </a:r>
          </a:p>
          <a:p>
            <a:pPr lvl="1"/>
            <a:r>
              <a:rPr lang="en-US" dirty="0" smtClean="0"/>
              <a:t>BLMEI.09R7.B1E21_MBB</a:t>
            </a:r>
          </a:p>
          <a:p>
            <a:r>
              <a:rPr lang="en-US" dirty="0"/>
              <a:t>Sunday </a:t>
            </a:r>
            <a:r>
              <a:rPr lang="en-US" dirty="0" smtClean="0"/>
              <a:t>3/2: </a:t>
            </a:r>
            <a:r>
              <a:rPr lang="en-US" dirty="0"/>
              <a:t>increasing BLM </a:t>
            </a:r>
            <a:r>
              <a:rPr lang="en-US" dirty="0" smtClean="0"/>
              <a:t>MF from </a:t>
            </a:r>
            <a:r>
              <a:rPr lang="en-US" dirty="0"/>
              <a:t>0.1 -&gt; 0.3 </a:t>
            </a:r>
            <a:r>
              <a:rPr lang="en-US" dirty="0" smtClean="0"/>
              <a:t>for:</a:t>
            </a:r>
            <a:endParaRPr lang="en-US" dirty="0"/>
          </a:p>
          <a:p>
            <a:pPr lvl="1"/>
            <a:r>
              <a:rPr lang="en-US" dirty="0" smtClean="0"/>
              <a:t>BLMEI.09R7.B1E23_MBA</a:t>
            </a:r>
            <a:endParaRPr lang="en-US" dirty="0"/>
          </a:p>
          <a:p>
            <a:pPr lvl="1"/>
            <a:r>
              <a:rPr lang="en-US" dirty="0" smtClean="0"/>
              <a:t>BLMEI.09R7.B1E30_MBA</a:t>
            </a:r>
            <a:endParaRPr lang="en-US" dirty="0"/>
          </a:p>
          <a:p>
            <a:pPr lvl="1"/>
            <a:r>
              <a:rPr lang="en-US" dirty="0" smtClean="0"/>
              <a:t>BLMEI.09R7.B1E21_MBB</a:t>
            </a:r>
            <a:endParaRPr lang="en-US" dirty="0"/>
          </a:p>
          <a:p>
            <a:pPr lvl="1"/>
            <a:r>
              <a:rPr lang="en-US" dirty="0" smtClean="0"/>
              <a:t>BLM2I.11R7.B1E23_MBB</a:t>
            </a:r>
            <a:endParaRPr lang="en-US" dirty="0"/>
          </a:p>
          <a:p>
            <a:pPr lvl="1"/>
            <a:r>
              <a:rPr lang="en-US" dirty="0" smtClean="0"/>
              <a:t>BLM2I.11R7.B1E24_MBB</a:t>
            </a:r>
            <a:endParaRPr lang="en-US" dirty="0"/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BLM Threshold changes of previous week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90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99"/>
                </a:solidFill>
              </a:rPr>
              <a:t>In addition to the BLM monitor factor changes of last week:</a:t>
            </a:r>
          </a:p>
          <a:p>
            <a:r>
              <a:rPr lang="en-US" dirty="0" smtClean="0">
                <a:solidFill>
                  <a:srgbClr val="003399"/>
                </a:solidFill>
              </a:rPr>
              <a:t>For ion losses downstream of the collimation regions in IP7 and IP3</a:t>
            </a:r>
          </a:p>
          <a:p>
            <a:r>
              <a:rPr lang="en-US" dirty="0" smtClean="0">
                <a:solidFill>
                  <a:srgbClr val="003399"/>
                </a:solidFill>
              </a:rPr>
              <a:t>Tuesday 5/2</a:t>
            </a:r>
          </a:p>
          <a:p>
            <a:pPr lvl="1"/>
            <a:r>
              <a:rPr lang="it-IT" dirty="0" smtClean="0"/>
              <a:t>For betatron cleaning losses during squeeze: BLM </a:t>
            </a:r>
            <a:r>
              <a:rPr lang="it-IT" dirty="0"/>
              <a:t>Monitor factor (MF) change as agreed by rMPP meeting this morning: </a:t>
            </a:r>
            <a:br>
              <a:rPr lang="it-IT" dirty="0"/>
            </a:br>
            <a:r>
              <a:rPr lang="it-IT" dirty="0"/>
              <a:t>- BLMQI.11R7.B1E10_MQ from 0.3 -&gt; 0.45 </a:t>
            </a:r>
            <a:br>
              <a:rPr lang="it-IT" dirty="0"/>
            </a:br>
            <a:r>
              <a:rPr lang="it-IT" dirty="0"/>
              <a:t>- BLMQI.09R7.B1E10_MQ from 0.3 -&gt; 0.45 </a:t>
            </a:r>
            <a:br>
              <a:rPr lang="it-IT" dirty="0"/>
            </a:br>
            <a:r>
              <a:rPr lang="it-IT" dirty="0"/>
              <a:t>- BLMEI.09R7.B1E21_MBA from 0.1 -&gt; 0.3 </a:t>
            </a:r>
            <a:br>
              <a:rPr lang="it-IT" dirty="0"/>
            </a:br>
            <a:r>
              <a:rPr lang="it-IT" dirty="0"/>
              <a:t>- BLMEI.09R7.B1E22_MBA from 0.1 -&gt; 0.3 </a:t>
            </a:r>
            <a:br>
              <a:rPr lang="it-IT" dirty="0"/>
            </a:br>
            <a:r>
              <a:rPr lang="it-IT" dirty="0"/>
              <a:t>- BLMEI.09R7.B1E22_MBB from 0.1 -&gt; 0.3 </a:t>
            </a:r>
            <a:br>
              <a:rPr lang="it-IT" dirty="0"/>
            </a:br>
            <a:r>
              <a:rPr lang="it-IT" dirty="0"/>
              <a:t>- BLMEI.09R7.B1E23_MBB from 0.1 -&gt; 0.3 </a:t>
            </a:r>
            <a:br>
              <a:rPr lang="it-IT" dirty="0"/>
            </a:br>
            <a:r>
              <a:rPr lang="it-IT" dirty="0"/>
              <a:t>- BLMEI.09R7.B1E24_MBB from 0.1 -&gt; 0.3</a:t>
            </a:r>
            <a:endParaRPr lang="en-US" dirty="0">
              <a:solidFill>
                <a:srgbClr val="003399"/>
              </a:solidFill>
            </a:endParaRPr>
          </a:p>
          <a:p>
            <a:endParaRPr lang="en-US" dirty="0" smtClean="0">
              <a:solidFill>
                <a:srgbClr val="003399"/>
              </a:solidFill>
            </a:endParaRPr>
          </a:p>
          <a:p>
            <a:r>
              <a:rPr lang="en-US" dirty="0" smtClean="0">
                <a:solidFill>
                  <a:srgbClr val="003399"/>
                </a:solidFill>
              </a:rPr>
              <a:t>Wednesday 6/2</a:t>
            </a:r>
            <a:endParaRPr lang="en-US" dirty="0">
              <a:solidFill>
                <a:srgbClr val="003399"/>
              </a:solidFill>
            </a:endParaRPr>
          </a:p>
          <a:p>
            <a:pPr lvl="1"/>
            <a:r>
              <a:rPr lang="en-US" dirty="0" smtClean="0"/>
              <a:t>Monitor factor </a:t>
            </a:r>
            <a:r>
              <a:rPr lang="en-US" dirty="0"/>
              <a:t>of BLMQI.08R3.B1I10_MQ from 0.1 to 0.3 for </a:t>
            </a:r>
            <a:r>
              <a:rPr lang="en-US" dirty="0" smtClean="0"/>
              <a:t>IP3  </a:t>
            </a:r>
            <a:r>
              <a:rPr lang="en-US" dirty="0"/>
              <a:t>losses at the start of the </a:t>
            </a:r>
            <a:r>
              <a:rPr lang="en-US" dirty="0" smtClean="0"/>
              <a:t>ramp</a:t>
            </a:r>
          </a:p>
          <a:p>
            <a:endParaRPr lang="en-US" dirty="0" smtClean="0">
              <a:solidFill>
                <a:srgbClr val="003399"/>
              </a:solidFill>
              <a:sym typeface="Wingdings" pitchFamily="2" charset="2"/>
            </a:endParaRPr>
          </a:p>
          <a:p>
            <a:endParaRPr lang="en-US" dirty="0" smtClean="0">
              <a:solidFill>
                <a:srgbClr val="003399"/>
              </a:solidFill>
              <a:sym typeface="Wingdings" pitchFamily="2" charset="2"/>
            </a:endParaRPr>
          </a:p>
          <a:p>
            <a:endParaRPr lang="en-US" dirty="0" smtClean="0">
              <a:solidFill>
                <a:srgbClr val="003399"/>
              </a:solidFill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BLM threshold changes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620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Satellite population reduced as compared to previous </a:t>
            </a:r>
            <a:r>
              <a:rPr lang="en-US" sz="2000" dirty="0" err="1" smtClean="0"/>
              <a:t>VdM</a:t>
            </a:r>
            <a:r>
              <a:rPr lang="en-US" sz="2000" dirty="0" smtClean="0"/>
              <a:t> scan (thanks T. Bohl!)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Satellites during </a:t>
            </a:r>
            <a:r>
              <a:rPr lang="en-US" dirty="0" err="1" smtClean="0"/>
              <a:t>VdM</a:t>
            </a:r>
            <a:r>
              <a:rPr lang="en-US" dirty="0" smtClean="0"/>
              <a:t> scans</a:t>
            </a:r>
            <a:endParaRPr lang="en-GB" dirty="0"/>
          </a:p>
        </p:txBody>
      </p:sp>
      <p:pic>
        <p:nvPicPr>
          <p:cNvPr id="3074" name="Picture 2" descr="http://elogbook.cern.ch/eLogbook/attach_reader?attach_id=13342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06" y="1628800"/>
            <a:ext cx="7277434" cy="242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422579" y="2072128"/>
            <a:ext cx="959421" cy="55677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Fill 3540</a:t>
            </a:r>
            <a:endParaRPr lang="en-US" sz="1400" b="1" dirty="0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06" y="3970999"/>
            <a:ext cx="7277434" cy="242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193979" y="4739128"/>
            <a:ext cx="959421" cy="55677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Fill 3537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6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Intermediate Energy p-p Run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40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2013 1.38 </a:t>
            </a:r>
            <a:r>
              <a:rPr lang="en-US" dirty="0" err="1" smtClean="0"/>
              <a:t>TeV</a:t>
            </a:r>
            <a:r>
              <a:rPr lang="en-US" dirty="0" smtClean="0"/>
              <a:t> run configuration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7489040" cy="2808390"/>
          </a:xfrm>
        </p:spPr>
        <p:txBody>
          <a:bodyPr/>
          <a:lstStyle/>
          <a:p>
            <a:r>
              <a:rPr lang="en-US" dirty="0"/>
              <a:t>50 ns </a:t>
            </a:r>
            <a:r>
              <a:rPr lang="en-US" dirty="0" smtClean="0"/>
              <a:t>beam, full machine, not pushed.</a:t>
            </a:r>
          </a:p>
          <a:p>
            <a:r>
              <a:rPr lang="en-US" dirty="0" smtClean="0"/>
              <a:t>Un-squeezed optics (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 = 10/11 m).</a:t>
            </a:r>
          </a:p>
          <a:p>
            <a:pPr lvl="1"/>
            <a:r>
              <a:rPr lang="en-US" dirty="0"/>
              <a:t>Crossing angles </a:t>
            </a:r>
            <a:r>
              <a:rPr lang="en-US" dirty="0" smtClean="0"/>
              <a:t>±170 </a:t>
            </a:r>
            <a:r>
              <a:rPr lang="en-US" dirty="0" err="1">
                <a:latin typeface="Symbol" pitchFamily="18" charset="2"/>
              </a:rPr>
              <a:t>m</a:t>
            </a:r>
            <a:r>
              <a:rPr lang="en-US" dirty="0" err="1"/>
              <a:t>rad</a:t>
            </a:r>
            <a:r>
              <a:rPr lang="en-US" dirty="0"/>
              <a:t> </a:t>
            </a:r>
            <a:r>
              <a:rPr lang="en-US" dirty="0" smtClean="0"/>
              <a:t>(also IR8).</a:t>
            </a:r>
          </a:p>
          <a:p>
            <a:pPr lvl="1"/>
            <a:r>
              <a:rPr lang="en-US" dirty="0" smtClean="0"/>
              <a:t>Separation ±1.5 mm.</a:t>
            </a:r>
          </a:p>
          <a:p>
            <a:pPr lvl="1"/>
            <a:r>
              <a:rPr lang="en-US" dirty="0" err="1" smtClean="0"/>
              <a:t>LHCb</a:t>
            </a:r>
            <a:r>
              <a:rPr lang="en-US" dirty="0" smtClean="0"/>
              <a:t> in good polarity, ALICE in negative polarity (PC).</a:t>
            </a:r>
          </a:p>
          <a:p>
            <a:pPr lvl="1"/>
            <a:r>
              <a:rPr lang="en-US" dirty="0" smtClean="0"/>
              <a:t>Beam size ~120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m.</a:t>
            </a:r>
          </a:p>
          <a:p>
            <a:r>
              <a:rPr lang="en-US" dirty="0" smtClean="0"/>
              <a:t>Provides ≥ 10 times larger L than in 2011.</a:t>
            </a:r>
          </a:p>
          <a:p>
            <a:r>
              <a:rPr lang="en-US" dirty="0" smtClean="0"/>
              <a:t>Pre-cycle maintained at 4 TeV (also ramp down from 4 TeV).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With 10x larger luminosity than 2011 we need ~24 hours of stable beams for 2 pb</a:t>
            </a:r>
            <a:r>
              <a:rPr lang="en-US" baseline="30000" dirty="0"/>
              <a:t>-1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>
                <a:solidFill>
                  <a:srgbClr val="00007D"/>
                </a:solidFill>
              </a:rPr>
              <a:pPr/>
              <a:t>2/11/2013</a:t>
            </a:fld>
            <a:endParaRPr lang="en-US" dirty="0">
              <a:solidFill>
                <a:srgbClr val="00007D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262944"/>
              </p:ext>
            </p:extLst>
          </p:nvPr>
        </p:nvGraphicFramePr>
        <p:xfrm>
          <a:off x="539442" y="4609706"/>
          <a:ext cx="7777078" cy="907584"/>
        </p:xfrm>
        <a:graphic>
          <a:graphicData uri="http://schemas.openxmlformats.org/drawingml/2006/table">
            <a:tbl>
              <a:tblPr/>
              <a:tblGrid>
                <a:gridCol w="936130"/>
                <a:gridCol w="720100"/>
                <a:gridCol w="792110"/>
                <a:gridCol w="576080"/>
                <a:gridCol w="720100"/>
                <a:gridCol w="864120"/>
                <a:gridCol w="1008140"/>
                <a:gridCol w="1080150"/>
                <a:gridCol w="1080148"/>
              </a:tblGrid>
              <a:tr h="33150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Run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Nb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Ib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Nc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</a:rPr>
                        <a:t>e</a:t>
                      </a:r>
                      <a: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m)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 </a:t>
                      </a:r>
                      <a: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(cm-2s-1)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Stored E (kJ)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Pile-up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1.20E+11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4.34E+30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3150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1374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1.20E+11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7.75E+31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36451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7" name="Right Brace 6"/>
          <p:cNvSpPr/>
          <p:nvPr/>
        </p:nvSpPr>
        <p:spPr bwMode="auto">
          <a:xfrm>
            <a:off x="6300240" y="1772770"/>
            <a:ext cx="216030" cy="648090"/>
          </a:xfrm>
          <a:prstGeom prst="rightBrace">
            <a:avLst/>
          </a:prstGeom>
          <a:noFill/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sz="2000" smtClean="0">
              <a:solidFill>
                <a:srgbClr val="00007D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228230" y="1763488"/>
            <a:ext cx="2582758" cy="369332"/>
          </a:xfrm>
          <a:prstGeom prst="rect">
            <a:avLst/>
          </a:prstGeom>
          <a:solidFill>
            <a:srgbClr val="DDDDDD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 smtClean="0">
                <a:solidFill>
                  <a:srgbClr val="00007D"/>
                </a:solidFill>
                <a:latin typeface="Arial" charset="0"/>
              </a:rPr>
              <a:t>No change </a:t>
            </a:r>
            <a:r>
              <a:rPr lang="en-US" sz="1800" dirty="0" err="1" smtClean="0">
                <a:solidFill>
                  <a:srgbClr val="00007D"/>
                </a:solidFill>
                <a:latin typeface="Arial" charset="0"/>
              </a:rPr>
              <a:t>wrt</a:t>
            </a:r>
            <a:r>
              <a:rPr lang="en-US" sz="1800" dirty="0" smtClean="0">
                <a:solidFill>
                  <a:srgbClr val="00007D"/>
                </a:solidFill>
                <a:latin typeface="Arial" charset="0"/>
              </a:rPr>
              <a:t> injection</a:t>
            </a:r>
            <a:endParaRPr lang="en-GB" sz="1800" dirty="0" smtClean="0">
              <a:solidFill>
                <a:srgbClr val="00007D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8701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0000"/>
                </a:solidFill>
              </a:rPr>
              <a:t>J. Wenninger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38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7:00 - 9:30 access: BPMS IP6, BI in IP4, ADT, ATLAS, </a:t>
            </a:r>
            <a:r>
              <a:rPr lang="en-US" dirty="0" smtClean="0"/>
              <a:t>CMS</a:t>
            </a:r>
          </a:p>
          <a:p>
            <a:r>
              <a:rPr lang="en-US" dirty="0"/>
              <a:t>I</a:t>
            </a:r>
            <a:r>
              <a:rPr lang="en-US" dirty="0" smtClean="0"/>
              <a:t>nterlock </a:t>
            </a:r>
            <a:r>
              <a:rPr lang="en-US" dirty="0"/>
              <a:t>settings of </a:t>
            </a:r>
            <a:r>
              <a:rPr lang="en-US" dirty="0" smtClean="0"/>
              <a:t>BLM (thresholds), </a:t>
            </a:r>
            <a:r>
              <a:rPr lang="en-US" dirty="0"/>
              <a:t>BPMS and RF reverted to high intensity </a:t>
            </a:r>
            <a:r>
              <a:rPr lang="en-US" dirty="0" err="1"/>
              <a:t>pp</a:t>
            </a:r>
            <a:r>
              <a:rPr lang="en-US" dirty="0"/>
              <a:t> settings </a:t>
            </a:r>
            <a:endParaRPr lang="en-US" dirty="0" smtClean="0"/>
          </a:p>
          <a:p>
            <a:r>
              <a:rPr lang="en-US" dirty="0" smtClean="0"/>
              <a:t>ADT </a:t>
            </a:r>
            <a:r>
              <a:rPr lang="en-US" dirty="0"/>
              <a:t>and feedback settings reverted to </a:t>
            </a:r>
            <a:r>
              <a:rPr lang="en-US" dirty="0" err="1"/>
              <a:t>pp</a:t>
            </a:r>
            <a:r>
              <a:rPr lang="en-US" dirty="0"/>
              <a:t> (bandwidth, gain, gating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BBQ, Head-tail monitor settings reverted</a:t>
            </a:r>
          </a:p>
          <a:p>
            <a:r>
              <a:rPr lang="en-US" dirty="0" smtClean="0"/>
              <a:t>Reverted ALICE polarity to negative</a:t>
            </a:r>
          </a:p>
          <a:p>
            <a:r>
              <a:rPr lang="en-US" dirty="0" smtClean="0"/>
              <a:t>BPMS interlock windows put back to 70 wrong readings within 100 turns.</a:t>
            </a:r>
            <a:endParaRPr lang="en-US" dirty="0"/>
          </a:p>
          <a:p>
            <a:r>
              <a:rPr lang="en-US" dirty="0" smtClean="0"/>
              <a:t>10:00 – 16:00 2 cycles with probes to check the cycle, measure and correct tune, chromaticity and orbit, verify instruments and damper settings.</a:t>
            </a:r>
          </a:p>
          <a:p>
            <a:pPr lvl="1"/>
            <a:r>
              <a:rPr lang="en-US" dirty="0" smtClean="0"/>
              <a:t>Spool functions implemented to compensate the decay at flat-top </a:t>
            </a:r>
          </a:p>
          <a:p>
            <a:r>
              <a:rPr lang="en-US" dirty="0" smtClean="0"/>
              <a:t>Updated SIS limits for beta* and energy</a:t>
            </a:r>
          </a:p>
          <a:p>
            <a:r>
              <a:rPr lang="en-US" dirty="0" smtClean="0"/>
              <a:t>Updated </a:t>
            </a:r>
            <a:r>
              <a:rPr lang="en-US" dirty="0"/>
              <a:t>the SIS COD and BPM interlock for STABLE beams</a:t>
            </a:r>
            <a:endParaRPr lang="en-US" dirty="0" smtClean="0"/>
          </a:p>
          <a:p>
            <a:r>
              <a:rPr lang="en-US" dirty="0" smtClean="0"/>
              <a:t>BLM monitor factors increased on 13 monitors for roman pot set-up</a:t>
            </a:r>
          </a:p>
          <a:p>
            <a:pPr marL="0" indent="0">
              <a:buNone/>
            </a:pPr>
            <a:endParaRPr lang="en-US" dirty="0" smtClean="0"/>
          </a:p>
          <a:p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Sunday: Preparation for p-p run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50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Sun 10/2 6:04 OP dump of the last </a:t>
            </a:r>
            <a:r>
              <a:rPr lang="en-US" dirty="0" err="1" smtClean="0"/>
              <a:t>Pb</a:t>
            </a:r>
            <a:r>
              <a:rPr lang="en-US" dirty="0" smtClean="0"/>
              <a:t>-p fill – </a:t>
            </a:r>
            <a:r>
              <a:rPr lang="en-US" b="1" dirty="0" err="1" smtClean="0">
                <a:solidFill>
                  <a:srgbClr val="CC0099"/>
                </a:solidFill>
              </a:rPr>
              <a:t>lumi</a:t>
            </a:r>
            <a:r>
              <a:rPr lang="en-US" b="1" dirty="0" smtClean="0">
                <a:solidFill>
                  <a:srgbClr val="CC0099"/>
                </a:solidFill>
              </a:rPr>
              <a:t> requests from experiments surpassed</a:t>
            </a:r>
            <a:endParaRPr lang="en-US" sz="2000" b="1" dirty="0">
              <a:solidFill>
                <a:srgbClr val="CC0099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sz="2000" dirty="0" smtClean="0"/>
          </a:p>
          <a:p>
            <a:endParaRPr lang="en-US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ATLAS records </a:t>
            </a:r>
            <a:r>
              <a:rPr lang="en-GB" sz="2000" baseline="30000" dirty="0" smtClean="0">
                <a:solidFill>
                  <a:srgbClr val="0000FF"/>
                </a:solidFill>
              </a:rPr>
              <a:t>	</a:t>
            </a:r>
            <a:r>
              <a:rPr lang="en-GB" sz="2000" dirty="0">
                <a:solidFill>
                  <a:srgbClr val="0000FF"/>
                </a:solidFill>
              </a:rPr>
              <a:t> </a:t>
            </a:r>
            <a:r>
              <a:rPr lang="en-GB" dirty="0"/>
              <a:t> 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the </a:t>
            </a:r>
            <a:r>
              <a:rPr lang="en-US" dirty="0" err="1" smtClean="0"/>
              <a:t>pPb</a:t>
            </a:r>
            <a:r>
              <a:rPr lang="en-US" dirty="0" smtClean="0"/>
              <a:t> Run with Records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t="61542" r="41428" b="12851"/>
          <a:stretch/>
        </p:blipFill>
        <p:spPr bwMode="auto">
          <a:xfrm>
            <a:off x="179512" y="3943230"/>
            <a:ext cx="8835143" cy="251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87153" y="1634024"/>
            <a:ext cx="36568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7863" lvl="2" indent="0">
              <a:lnSpc>
                <a:spcPct val="150000"/>
              </a:lnSpc>
              <a:buNone/>
            </a:pPr>
            <a:r>
              <a:rPr lang="en-GB" sz="2000" b="1" dirty="0">
                <a:solidFill>
                  <a:srgbClr val="0000FF"/>
                </a:solidFill>
              </a:rPr>
              <a:t>ALICE: 31.14 nb</a:t>
            </a:r>
            <a:r>
              <a:rPr lang="en-GB" sz="2000" b="1" baseline="30000" dirty="0">
                <a:solidFill>
                  <a:srgbClr val="0000FF"/>
                </a:solidFill>
              </a:rPr>
              <a:t>-1</a:t>
            </a:r>
            <a:r>
              <a:rPr lang="en-GB" sz="2000" b="1" dirty="0">
                <a:solidFill>
                  <a:srgbClr val="0000FF"/>
                </a:solidFill>
              </a:rPr>
              <a:t>      </a:t>
            </a:r>
            <a:endParaRPr lang="en-GB" sz="2000" b="1" dirty="0" smtClean="0">
              <a:solidFill>
                <a:srgbClr val="0000FF"/>
              </a:solidFill>
            </a:endParaRPr>
          </a:p>
          <a:p>
            <a:pPr marL="677863" lvl="2" indent="0">
              <a:lnSpc>
                <a:spcPct val="150000"/>
              </a:lnSpc>
              <a:buNone/>
            </a:pPr>
            <a:r>
              <a:rPr lang="en-GB" sz="2000" b="1" dirty="0" smtClean="0">
                <a:solidFill>
                  <a:srgbClr val="0000FF"/>
                </a:solidFill>
              </a:rPr>
              <a:t>ATLAS</a:t>
            </a:r>
            <a:r>
              <a:rPr lang="en-GB" sz="2000" b="1" dirty="0">
                <a:solidFill>
                  <a:srgbClr val="0000FF"/>
                </a:solidFill>
              </a:rPr>
              <a:t>: 30.25 nb</a:t>
            </a:r>
            <a:r>
              <a:rPr lang="en-GB" sz="2000" b="1" baseline="30000" dirty="0">
                <a:solidFill>
                  <a:srgbClr val="0000FF"/>
                </a:solidFill>
              </a:rPr>
              <a:t>-1</a:t>
            </a:r>
            <a:r>
              <a:rPr lang="en-GB" sz="2000" b="1" dirty="0">
                <a:solidFill>
                  <a:srgbClr val="0000FF"/>
                </a:solidFill>
              </a:rPr>
              <a:t>      </a:t>
            </a:r>
          </a:p>
          <a:p>
            <a:pPr marL="677863" lvl="2" indent="0">
              <a:lnSpc>
                <a:spcPct val="150000"/>
              </a:lnSpc>
              <a:buNone/>
            </a:pPr>
            <a:r>
              <a:rPr lang="en-GB" sz="2000" b="1" dirty="0">
                <a:solidFill>
                  <a:srgbClr val="0000FF"/>
                </a:solidFill>
              </a:rPr>
              <a:t>CMS: 30.79 nb</a:t>
            </a:r>
            <a:r>
              <a:rPr lang="en-GB" sz="2000" b="1" baseline="30000" dirty="0">
                <a:solidFill>
                  <a:srgbClr val="0000FF"/>
                </a:solidFill>
              </a:rPr>
              <a:t>-1</a:t>
            </a:r>
            <a:r>
              <a:rPr lang="en-GB" sz="2000" b="1" dirty="0">
                <a:solidFill>
                  <a:srgbClr val="0000FF"/>
                </a:solidFill>
              </a:rPr>
              <a:t>         </a:t>
            </a:r>
            <a:endParaRPr lang="en-GB" sz="2000" b="1" dirty="0" smtClean="0">
              <a:solidFill>
                <a:srgbClr val="0000FF"/>
              </a:solidFill>
            </a:endParaRPr>
          </a:p>
          <a:p>
            <a:pPr marL="677863" lvl="2" indent="0">
              <a:lnSpc>
                <a:spcPct val="150000"/>
              </a:lnSpc>
              <a:buNone/>
            </a:pPr>
            <a:r>
              <a:rPr lang="en-GB" sz="2000" b="1" dirty="0" err="1" smtClean="0">
                <a:solidFill>
                  <a:srgbClr val="0000FF"/>
                </a:solidFill>
              </a:rPr>
              <a:t>LHCb</a:t>
            </a:r>
            <a:r>
              <a:rPr lang="en-GB" sz="2000" b="1" dirty="0">
                <a:solidFill>
                  <a:srgbClr val="0000FF"/>
                </a:solidFill>
              </a:rPr>
              <a:t>: 2.08 nb</a:t>
            </a:r>
            <a:r>
              <a:rPr lang="en-GB" sz="2000" b="1" baseline="30000" dirty="0">
                <a:solidFill>
                  <a:srgbClr val="0000FF"/>
                </a:solidFill>
              </a:rPr>
              <a:t>-1</a:t>
            </a:r>
          </a:p>
        </p:txBody>
      </p:sp>
      <p:sp>
        <p:nvSpPr>
          <p:cNvPr id="6" name="AutoShape 5" descr="https://cmswbm.web.cern.ch/cmswbm/fills/fill_yearly_2013_pPb_integratedluminosity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7" descr="https://cmswbm.web.cern.ch/cmswbm/fills/fill_yearly_2013_pPb_integratedluminosity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 t="30082" r="46021" b="25837"/>
          <a:stretch/>
        </p:blipFill>
        <p:spPr bwMode="auto">
          <a:xfrm>
            <a:off x="5196369" y="1350942"/>
            <a:ext cx="369611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510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test </a:t>
            </a:r>
            <a:r>
              <a:rPr lang="en-US" dirty="0"/>
              <a:t>of real-time squeeze starting from 11.0 to 10.5 to 10.0 and back to 11.0 </a:t>
            </a:r>
            <a:r>
              <a:rPr lang="en-US" dirty="0" smtClean="0"/>
              <a:t>m (ML and RS)</a:t>
            </a:r>
          </a:p>
          <a:p>
            <a:pPr lvl="1"/>
            <a:r>
              <a:rPr lang="en-US" dirty="0" smtClean="0"/>
              <a:t>Aim was to probe </a:t>
            </a:r>
            <a:r>
              <a:rPr lang="en-US" dirty="0"/>
              <a:t>the feasibility of </a:t>
            </a:r>
            <a:r>
              <a:rPr lang="en-US" dirty="0" smtClean="0"/>
              <a:t>real time</a:t>
            </a:r>
            <a:r>
              <a:rPr lang="en-US" dirty="0" smtClean="0"/>
              <a:t> </a:t>
            </a:r>
            <a:r>
              <a:rPr lang="en-US" dirty="0"/>
              <a:t>beta* </a:t>
            </a:r>
            <a:r>
              <a:rPr lang="en-US" dirty="0" smtClean="0"/>
              <a:t>leveling </a:t>
            </a:r>
            <a:r>
              <a:rPr lang="en-US" dirty="0"/>
              <a:t>post-LS1</a:t>
            </a:r>
            <a:r>
              <a:rPr lang="en-US" dirty="0" smtClean="0"/>
              <a:t>. </a:t>
            </a:r>
            <a:r>
              <a:rPr lang="en-US" dirty="0"/>
              <a:t>It was a naked </a:t>
            </a:r>
            <a:r>
              <a:rPr lang="en-US" dirty="0" smtClean="0"/>
              <a:t>squeeze </a:t>
            </a:r>
            <a:r>
              <a:rPr lang="en-US" dirty="0"/>
              <a:t>in IR1 only with no prior orbit, tune, or chromaticity corrections included. 2nd order feedback effects on tune and orbit clearly observed. Beam lifetime OK throughout </a:t>
            </a:r>
            <a:r>
              <a:rPr lang="en-US" dirty="0" smtClean="0"/>
              <a:t>test.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eholzer\AppData\Local\Temp\201302101318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96308"/>
            <a:ext cx="4579323" cy="306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06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17:00 – 19:00 testing interlocks by BPMS with orbit bumps</a:t>
            </a:r>
          </a:p>
          <a:p>
            <a:r>
              <a:rPr lang="en-US" dirty="0"/>
              <a:t>Abort gap </a:t>
            </a:r>
            <a:r>
              <a:rPr lang="en-US" dirty="0" smtClean="0"/>
              <a:t>monitor: calibrated p-p at 1.38 </a:t>
            </a:r>
            <a:r>
              <a:rPr lang="en-US" dirty="0"/>
              <a:t>TeV </a:t>
            </a:r>
            <a:r>
              <a:rPr lang="en-US" dirty="0" smtClean="0"/>
              <a:t>and 450 GeV</a:t>
            </a:r>
          </a:p>
          <a:p>
            <a:r>
              <a:rPr lang="en-GB" dirty="0"/>
              <a:t>BRAN IP2 back in</a:t>
            </a:r>
            <a:endParaRPr lang="en-US" dirty="0" smtClean="0"/>
          </a:p>
          <a:p>
            <a:r>
              <a:rPr lang="en-US" dirty="0" smtClean="0"/>
              <a:t>19:30 – 20:40: loss maps at injection</a:t>
            </a:r>
          </a:p>
          <a:p>
            <a:r>
              <a:rPr lang="en-US" dirty="0" smtClean="0"/>
              <a:t>20:40 – 4:30: cycle with 5 bunches:</a:t>
            </a:r>
          </a:p>
          <a:p>
            <a:pPr lvl="1"/>
            <a:r>
              <a:rPr lang="en-US" dirty="0" smtClean="0"/>
              <a:t>Collision set-up</a:t>
            </a:r>
          </a:p>
          <a:p>
            <a:pPr lvl="1"/>
            <a:r>
              <a:rPr lang="en-US" dirty="0" smtClean="0"/>
              <a:t>Collimator set-up (TCTs and TCLs)</a:t>
            </a:r>
          </a:p>
          <a:p>
            <a:pPr lvl="1"/>
            <a:r>
              <a:rPr lang="en-US" dirty="0" smtClean="0"/>
              <a:t>Vertical roman pot alignment and data taking (3 hours)</a:t>
            </a:r>
          </a:p>
          <a:p>
            <a:pPr lvl="1"/>
            <a:r>
              <a:rPr lang="en-US" dirty="0" smtClean="0"/>
              <a:t>Betatron loss maps in collisions and asynchronous </a:t>
            </a:r>
            <a:r>
              <a:rPr lang="en-US" dirty="0"/>
              <a:t>dump test (RP moved to 22 sigma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Loss maps and asynchronous dump test at injection</a:t>
            </a:r>
            <a:r>
              <a:rPr lang="en-US" dirty="0" smtClean="0"/>
              <a:t> </a:t>
            </a:r>
            <a:endParaRPr lang="en-GB" dirty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-p run preparation cont.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439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338343"/>
              </p:ext>
            </p:extLst>
          </p:nvPr>
        </p:nvGraphicFramePr>
        <p:xfrm>
          <a:off x="457200" y="785813"/>
          <a:ext cx="8229235" cy="260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847"/>
                <a:gridCol w="1645847"/>
                <a:gridCol w="1645847"/>
                <a:gridCol w="1645847"/>
                <a:gridCol w="1645847"/>
              </a:tblGrid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7753" marR="10775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Injection (Inj.</a:t>
                      </a:r>
                      <a:r>
                        <a:rPr lang="en-US" sz="1400" baseline="0" dirty="0" smtClean="0"/>
                        <a:t> Prot. IN)</a:t>
                      </a:r>
                      <a:endParaRPr lang="en-GB" sz="1400" dirty="0" smtClean="0"/>
                    </a:p>
                  </a:txBody>
                  <a:tcPr marL="107753" marR="10775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Injection (Inj.</a:t>
                      </a:r>
                      <a:r>
                        <a:rPr lang="en-US" sz="1400" baseline="0" dirty="0" smtClean="0"/>
                        <a:t> Prot. OUT)</a:t>
                      </a:r>
                      <a:endParaRPr lang="en-GB" sz="1400" dirty="0"/>
                    </a:p>
                  </a:txBody>
                  <a:tcPr marL="107753" marR="10775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Flat-top </a:t>
                      </a:r>
                      <a:r>
                        <a:rPr lang="en-US" sz="1400" baseline="0" dirty="0" smtClean="0"/>
                        <a:t> separated</a:t>
                      </a:r>
                      <a:endParaRPr lang="en-GB" sz="1400" dirty="0"/>
                    </a:p>
                  </a:txBody>
                  <a:tcPr marL="107753" marR="10775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Un-Squeezed Collision (with RP IN?)</a:t>
                      </a:r>
                      <a:endParaRPr lang="en-GB" sz="1400" dirty="0"/>
                    </a:p>
                  </a:txBody>
                  <a:tcPr marL="107753" marR="10775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Betatronic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-H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marL="107753" marR="107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Validated OK</a:t>
                      </a:r>
                      <a:endParaRPr lang="en-GB" sz="140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07753" marR="107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Validated OK</a:t>
                      </a:r>
                      <a:endParaRPr lang="en-GB" sz="140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07753" marR="107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tbd</a:t>
                      </a:r>
                      <a:endParaRPr lang="en-GB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07753" marR="10775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</a:t>
                      </a:r>
                      <a:r>
                        <a:rPr lang="en-US" sz="1400" baseline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be validated</a:t>
                      </a:r>
                      <a:endParaRPr lang="en-GB" sz="14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07753" marR="107753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Betatronic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-V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107753" marR="107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Validated OK</a:t>
                      </a:r>
                      <a:endParaRPr lang="en-GB" sz="140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07753" marR="107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Validated OK</a:t>
                      </a:r>
                      <a:endParaRPr lang="en-GB" sz="140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07753" marR="107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tbd</a:t>
                      </a:r>
                      <a:endParaRPr lang="en-US" sz="14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07753" marR="107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</a:t>
                      </a:r>
                      <a:r>
                        <a:rPr lang="en-US" sz="1400" baseline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be validated</a:t>
                      </a:r>
                      <a:endParaRPr lang="en-GB" sz="14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07753" marR="107753"/>
                </a:tc>
              </a:tr>
              <a:tr h="3924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Neg. off-mom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marL="107753" marR="107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Validated OK</a:t>
                      </a:r>
                      <a:endParaRPr lang="en-GB" sz="140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07753" marR="107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--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7753" marR="107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--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marL="107753" marR="107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tbd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(+500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Hz)</a:t>
                      </a:r>
                      <a:endParaRPr lang="en-GB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07753" marR="107753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Pos. off-mom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107753" marR="107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Validated OK</a:t>
                      </a:r>
                      <a:endParaRPr lang="en-GB" sz="140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07753" marR="107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--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7753" marR="107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--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marL="107753" marR="10775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--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7753" marR="10775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Asynch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 dump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marL="107753" marR="107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redo</a:t>
                      </a:r>
                      <a:endParaRPr lang="en-GB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07753" marR="107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--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7753" marR="107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--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marL="107753" marR="107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</a:t>
                      </a:r>
                      <a:r>
                        <a:rPr lang="en-US" sz="1400" baseline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be validated</a:t>
                      </a:r>
                      <a:endParaRPr lang="en-GB" sz="14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07753" marR="107753"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210104" y="393305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solidFill>
                  <a:srgbClr val="000000"/>
                </a:solidFill>
                <a:latin typeface="Lucida Sans Unicode"/>
              </a:rPr>
              <a:t>t</a:t>
            </a:r>
            <a:r>
              <a:rPr lang="en-US" dirty="0" err="1" smtClean="0">
                <a:solidFill>
                  <a:srgbClr val="000000"/>
                </a:solidFill>
                <a:latin typeface="Lucida Sans Unicode"/>
              </a:rPr>
              <a:t>bd</a:t>
            </a:r>
            <a:r>
              <a:rPr lang="en-US" dirty="0" smtClean="0">
                <a:solidFill>
                  <a:srgbClr val="000000"/>
                </a:solidFill>
                <a:latin typeface="Lucida Sans Unicode"/>
              </a:rPr>
              <a:t>=to be done</a:t>
            </a:r>
            <a:endParaRPr lang="en-GB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797152"/>
            <a:ext cx="8229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LBDS B1 train:			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tbd</a:t>
            </a:r>
          </a:p>
          <a:p>
            <a:r>
              <a:rPr lang="en-US" sz="1800" dirty="0" smtClean="0">
                <a:latin typeface="+mn-lt"/>
              </a:rPr>
              <a:t>BPMS position interlocks IP6:	</a:t>
            </a:r>
            <a:r>
              <a:rPr lang="en-US" sz="1800" dirty="0" smtClean="0">
                <a:solidFill>
                  <a:srgbClr val="00B050"/>
                </a:solidFill>
                <a:latin typeface="+mn-lt"/>
              </a:rPr>
              <a:t>validated by J. Uythoven</a:t>
            </a:r>
            <a:endParaRPr lang="en-GB" sz="18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84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BSRT (B2) and beam dump checks with high intensity and LBDS check (B1) in parallel (5 hours)</a:t>
            </a:r>
          </a:p>
          <a:p>
            <a:r>
              <a:rPr lang="en-US" dirty="0"/>
              <a:t>1 cycle to complete off-momentum/betatron loss </a:t>
            </a:r>
            <a:r>
              <a:rPr lang="en-US" dirty="0" smtClean="0"/>
              <a:t>maps </a:t>
            </a:r>
            <a:r>
              <a:rPr lang="en-US" dirty="0"/>
              <a:t>(4 hours</a:t>
            </a:r>
            <a:r>
              <a:rPr lang="en-US" dirty="0" smtClean="0"/>
              <a:t>) at 1.38 </a:t>
            </a:r>
            <a:r>
              <a:rPr lang="en-US" dirty="0" smtClean="0"/>
              <a:t>TeV</a:t>
            </a:r>
          </a:p>
          <a:p>
            <a:endParaRPr lang="en-US" dirty="0"/>
          </a:p>
          <a:p>
            <a:pPr marL="228600" lvl="1" indent="-228600">
              <a:buClrTx/>
            </a:pPr>
            <a:r>
              <a:rPr lang="en-US" dirty="0">
                <a:solidFill>
                  <a:srgbClr val="003399"/>
                </a:solidFill>
              </a:rPr>
              <a:t>Intensity ramp-up</a:t>
            </a:r>
          </a:p>
          <a:p>
            <a:pPr marL="569913" lvl="2" indent="-228600">
              <a:buClrTx/>
            </a:pPr>
            <a:r>
              <a:rPr lang="en-US" sz="2000" dirty="0"/>
              <a:t>1 fill with ~80 bunches (including some individual bunches for </a:t>
            </a:r>
            <a:r>
              <a:rPr lang="en-US" sz="2000" dirty="0" err="1"/>
              <a:t>VdM</a:t>
            </a:r>
            <a:r>
              <a:rPr lang="en-US" sz="2000" dirty="0"/>
              <a:t> scans)</a:t>
            </a:r>
          </a:p>
          <a:p>
            <a:pPr marL="912813" lvl="3">
              <a:buClrTx/>
            </a:pPr>
            <a:r>
              <a:rPr lang="en-GB" dirty="0"/>
              <a:t>Multi_100b_46_16_22_36bpi9inj</a:t>
            </a:r>
            <a:endParaRPr lang="en-US" dirty="0"/>
          </a:p>
          <a:p>
            <a:pPr marL="569913" lvl="2" indent="-228600">
              <a:buClrTx/>
            </a:pPr>
            <a:r>
              <a:rPr lang="en-US" sz="2000" dirty="0"/>
              <a:t>1 fill with ~500 bunches</a:t>
            </a:r>
          </a:p>
          <a:p>
            <a:pPr marL="912813" lvl="3">
              <a:buClrTx/>
            </a:pPr>
            <a:r>
              <a:rPr lang="en-GB" dirty="0"/>
              <a:t>50ns_480b_471_0_461_72bpi12inj</a:t>
            </a:r>
            <a:endParaRPr lang="en-US" dirty="0"/>
          </a:p>
          <a:p>
            <a:pPr marL="569913" lvl="2" indent="-228600">
              <a:buClrTx/>
            </a:pPr>
            <a:r>
              <a:rPr lang="en-US" sz="2000" dirty="0"/>
              <a:t>1374 bunches</a:t>
            </a:r>
          </a:p>
          <a:p>
            <a:pPr marL="912813" lvl="3">
              <a:buClrTx/>
            </a:pPr>
            <a:r>
              <a:rPr lang="en-GB" dirty="0"/>
              <a:t>50ns_1374b_1278_36_1218_144bpi12inj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1.38 TeV p-p run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457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Thursday</a:t>
            </a:r>
            <a:r>
              <a:rPr lang="en-US" dirty="0" smtClean="0">
                <a:solidFill>
                  <a:schemeClr val="tx2"/>
                </a:solidFill>
              </a:rPr>
              <a:t> 6 am till Saturday 6 am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Accesses </a:t>
            </a:r>
            <a:r>
              <a:rPr lang="en-US" dirty="0" smtClean="0">
                <a:solidFill>
                  <a:schemeClr val="tx2"/>
                </a:solidFill>
              </a:rPr>
              <a:t>for quench test:</a:t>
            </a:r>
          </a:p>
          <a:p>
            <a:pPr lvl="1"/>
            <a:r>
              <a:rPr lang="en-GB" sz="1600" dirty="0" smtClean="0"/>
              <a:t>Scope installation in IP6 </a:t>
            </a:r>
            <a:r>
              <a:rPr lang="it-IT" sz="1600" dirty="0" smtClean="0"/>
              <a:t>(12L6). 2 </a:t>
            </a:r>
            <a:r>
              <a:rPr lang="it-IT" sz="1600" dirty="0"/>
              <a:t>hours. </a:t>
            </a:r>
            <a:r>
              <a:rPr lang="it-IT" sz="1600" dirty="0" err="1" smtClean="0"/>
              <a:t>It</a:t>
            </a:r>
            <a:r>
              <a:rPr lang="it-IT" sz="1600" dirty="0" smtClean="0"/>
              <a:t> </a:t>
            </a:r>
            <a:r>
              <a:rPr lang="it-IT" sz="1600" dirty="0" err="1"/>
              <a:t>has</a:t>
            </a:r>
            <a:r>
              <a:rPr lang="it-IT" sz="1600" dirty="0"/>
              <a:t> </a:t>
            </a:r>
            <a:r>
              <a:rPr lang="it-IT" sz="1600" dirty="0" err="1"/>
              <a:t>priority</a:t>
            </a:r>
            <a:r>
              <a:rPr lang="it-IT" sz="1600" dirty="0"/>
              <a:t> over Q6L8 scope </a:t>
            </a:r>
            <a:r>
              <a:rPr lang="it-IT" sz="1600" dirty="0" err="1"/>
              <a:t>installation</a:t>
            </a:r>
            <a:r>
              <a:rPr lang="it-IT" sz="1600" dirty="0"/>
              <a:t> </a:t>
            </a:r>
            <a:r>
              <a:rPr lang="it-IT" sz="1600" dirty="0" err="1"/>
              <a:t>because</a:t>
            </a:r>
            <a:r>
              <a:rPr lang="it-IT" sz="1600" dirty="0"/>
              <a:t> </a:t>
            </a:r>
            <a:r>
              <a:rPr lang="it-IT" sz="1600" dirty="0" err="1"/>
              <a:t>we</a:t>
            </a:r>
            <a:r>
              <a:rPr lang="it-IT" sz="1600" dirty="0"/>
              <a:t> </a:t>
            </a:r>
            <a:r>
              <a:rPr lang="it-IT" sz="1600" dirty="0" err="1"/>
              <a:t>will</a:t>
            </a:r>
            <a:r>
              <a:rPr lang="it-IT" sz="1600" dirty="0"/>
              <a:t> </a:t>
            </a:r>
            <a:r>
              <a:rPr lang="it-IT" sz="1600" dirty="0" err="1"/>
              <a:t>need</a:t>
            </a:r>
            <a:r>
              <a:rPr lang="it-IT" sz="1600" dirty="0"/>
              <a:t> </a:t>
            </a:r>
            <a:r>
              <a:rPr lang="it-IT" sz="1600" dirty="0" err="1"/>
              <a:t>it</a:t>
            </a:r>
            <a:r>
              <a:rPr lang="it-IT" sz="1600" dirty="0"/>
              <a:t> on </a:t>
            </a:r>
            <a:r>
              <a:rPr lang="it-IT" sz="1600" dirty="0" err="1"/>
              <a:t>Monday</a:t>
            </a:r>
            <a:r>
              <a:rPr lang="it-IT" sz="1600" dirty="0"/>
              <a:t> </a:t>
            </a:r>
            <a:r>
              <a:rPr lang="it-IT" sz="1600" dirty="0" err="1"/>
              <a:t>morning</a:t>
            </a:r>
            <a:r>
              <a:rPr lang="it-IT" sz="1600" dirty="0"/>
              <a:t> (the first </a:t>
            </a:r>
            <a:r>
              <a:rPr lang="it-IT" sz="1600" dirty="0" err="1"/>
              <a:t>quench</a:t>
            </a:r>
            <a:r>
              <a:rPr lang="it-IT" sz="1600" dirty="0"/>
              <a:t> test</a:t>
            </a:r>
            <a:r>
              <a:rPr lang="it-IT" sz="1600" dirty="0" smtClean="0"/>
              <a:t>). To be </a:t>
            </a:r>
            <a:r>
              <a:rPr lang="it-IT" sz="1600" dirty="0" err="1" smtClean="0"/>
              <a:t>confirmed</a:t>
            </a:r>
            <a:r>
              <a:rPr lang="it-IT" sz="1600" dirty="0" smtClean="0"/>
              <a:t> </a:t>
            </a:r>
            <a:r>
              <a:rPr lang="it-IT" sz="1600" dirty="0" err="1" smtClean="0"/>
              <a:t>whether</a:t>
            </a:r>
            <a:r>
              <a:rPr lang="it-IT" sz="1600" dirty="0" smtClean="0"/>
              <a:t> </a:t>
            </a:r>
            <a:r>
              <a:rPr lang="it-IT" sz="1600" dirty="0" err="1" smtClean="0"/>
              <a:t>it</a:t>
            </a:r>
            <a:r>
              <a:rPr lang="it-IT" sz="1600" dirty="0" smtClean="0"/>
              <a:t> can be </a:t>
            </a:r>
            <a:r>
              <a:rPr lang="it-IT" sz="1600" dirty="0" err="1" smtClean="0"/>
              <a:t>done</a:t>
            </a:r>
            <a:r>
              <a:rPr lang="it-IT" sz="1600" dirty="0" smtClean="0"/>
              <a:t> </a:t>
            </a:r>
            <a:r>
              <a:rPr lang="it-IT" sz="1600" dirty="0" err="1" smtClean="0"/>
              <a:t>before</a:t>
            </a:r>
            <a:r>
              <a:rPr lang="it-IT" sz="1600" dirty="0" smtClean="0"/>
              <a:t> high </a:t>
            </a:r>
            <a:r>
              <a:rPr lang="it-IT" sz="1600" dirty="0" err="1" smtClean="0"/>
              <a:t>intensity</a:t>
            </a:r>
            <a:r>
              <a:rPr lang="it-IT" sz="1600" dirty="0" smtClean="0"/>
              <a:t> </a:t>
            </a:r>
            <a:r>
              <a:rPr lang="it-IT" sz="1600" dirty="0" err="1" smtClean="0"/>
              <a:t>tests</a:t>
            </a:r>
            <a:r>
              <a:rPr lang="it-IT" sz="1600" dirty="0" smtClean="0"/>
              <a:t>/</a:t>
            </a:r>
            <a:r>
              <a:rPr lang="it-IT" sz="1600" dirty="0" err="1" smtClean="0"/>
              <a:t>pp</a:t>
            </a:r>
            <a:r>
              <a:rPr lang="it-IT" sz="1600" dirty="0" smtClean="0"/>
              <a:t> </a:t>
            </a:r>
            <a:r>
              <a:rPr lang="it-IT" sz="1600" dirty="0" err="1" smtClean="0"/>
              <a:t>physics</a:t>
            </a:r>
            <a:r>
              <a:rPr lang="it-IT" sz="1600" dirty="0" smtClean="0"/>
              <a:t> </a:t>
            </a:r>
            <a:r>
              <a:rPr lang="it-IT" sz="1600" dirty="0" err="1" smtClean="0"/>
              <a:t>at</a:t>
            </a:r>
            <a:r>
              <a:rPr lang="it-IT" sz="1600" dirty="0" smtClean="0"/>
              <a:t> intermediate </a:t>
            </a:r>
            <a:r>
              <a:rPr lang="it-IT" sz="1600" dirty="0" err="1" smtClean="0"/>
              <a:t>energy</a:t>
            </a:r>
            <a:endParaRPr lang="it-IT" sz="1600" dirty="0" smtClean="0"/>
          </a:p>
          <a:p>
            <a:pPr lvl="1"/>
            <a:r>
              <a:rPr lang="en-GB" sz="1600" dirty="0"/>
              <a:t>Fast measurement system on RQ6.L8 (30 min in the UA83 by </a:t>
            </a:r>
            <a:r>
              <a:rPr lang="en-GB" sz="1600" dirty="0" err="1"/>
              <a:t>Jaromir</a:t>
            </a:r>
            <a:r>
              <a:rPr lang="en-GB" sz="1600" dirty="0"/>
              <a:t> Ludwig). Ramp to 300 A afterwards</a:t>
            </a:r>
            <a:r>
              <a:rPr lang="en-GB" sz="1600" dirty="0" smtClean="0"/>
              <a:t>.</a:t>
            </a:r>
          </a:p>
          <a:p>
            <a:pPr lvl="1"/>
            <a:r>
              <a:rPr lang="it-IT" sz="1600" dirty="0" smtClean="0"/>
              <a:t>LBDS </a:t>
            </a:r>
            <a:r>
              <a:rPr lang="it-IT" sz="1600" dirty="0" err="1" smtClean="0"/>
              <a:t>check</a:t>
            </a:r>
            <a:r>
              <a:rPr lang="it-IT" sz="1600" dirty="0" smtClean="0"/>
              <a:t> (E. Carlier – </a:t>
            </a:r>
            <a:r>
              <a:rPr lang="it-IT" sz="1600" dirty="0" err="1" smtClean="0"/>
              <a:t>working</a:t>
            </a:r>
            <a:r>
              <a:rPr lang="it-IT" sz="1600" dirty="0" smtClean="0"/>
              <a:t> hours) </a:t>
            </a:r>
            <a:r>
              <a:rPr lang="it-IT" sz="1600" dirty="0" err="1" smtClean="0"/>
              <a:t>if</a:t>
            </a:r>
            <a:r>
              <a:rPr lang="it-IT" sz="1600" dirty="0" smtClean="0"/>
              <a:t> in the </a:t>
            </a:r>
            <a:r>
              <a:rPr lang="it-IT" sz="1600" dirty="0" err="1" smtClean="0"/>
              <a:t>shadow</a:t>
            </a:r>
            <a:r>
              <a:rPr lang="it-IT" sz="1600" dirty="0" smtClean="0"/>
              <a:t> of </a:t>
            </a:r>
            <a:r>
              <a:rPr lang="it-IT" sz="1600" dirty="0" err="1" smtClean="0"/>
              <a:t>another</a:t>
            </a:r>
            <a:r>
              <a:rPr lang="it-IT" sz="1600" dirty="0" smtClean="0"/>
              <a:t> </a:t>
            </a:r>
            <a:r>
              <a:rPr lang="it-IT" sz="1600" dirty="0" err="1" smtClean="0"/>
              <a:t>access</a:t>
            </a:r>
            <a:r>
              <a:rPr lang="it-IT" sz="1600" dirty="0"/>
              <a:t/>
            </a:r>
            <a:br>
              <a:rPr lang="it-IT" sz="1600" dirty="0"/>
            </a:br>
            <a:endParaRPr lang="it-IT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Quench test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7354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281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ADT: </a:t>
            </a:r>
          </a:p>
          <a:p>
            <a:pPr lvl="1"/>
            <a:r>
              <a:rPr lang="en-US" dirty="0" smtClean="0"/>
              <a:t>settings for 1.5E11 (will saturate at 1.7E11 and injection interlocked at 1.8E11)</a:t>
            </a:r>
          </a:p>
          <a:p>
            <a:pPr lvl="1"/>
            <a:r>
              <a:rPr lang="en-US" dirty="0" smtClean="0"/>
              <a:t>Gain modulation function for prepare ramp set to 2012 values</a:t>
            </a:r>
          </a:p>
          <a:p>
            <a:r>
              <a:rPr lang="en-US" dirty="0" smtClean="0"/>
              <a:t>RF:</a:t>
            </a:r>
          </a:p>
          <a:p>
            <a:pPr lvl="1"/>
            <a:r>
              <a:rPr lang="en-US" dirty="0" smtClean="0"/>
              <a:t>Phase loop for nominal proton intensity. Acquisition will saturate above 1.7E11. Pilots below 1E10 are unlikely to be measured.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Setting Limits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043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good beam from injectors – B1H emittance ~20% smaller</a:t>
            </a:r>
          </a:p>
          <a:p>
            <a:r>
              <a:rPr lang="en-US" dirty="0" smtClean="0"/>
              <a:t>Very short turnaround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- Day of Records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45939" y="4713767"/>
            <a:ext cx="8502525" cy="1595553"/>
            <a:chOff x="179512" y="2451325"/>
            <a:chExt cx="8502525" cy="1595553"/>
          </a:xfrm>
        </p:grpSpPr>
        <p:pic>
          <p:nvPicPr>
            <p:cNvPr id="1026" name="Picture 2" descr="http://vistar-capture.web.cern.ch/vistar-capture/lhc3.png?0.741495624253868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406" b="29297"/>
            <a:stretch/>
          </p:blipFill>
          <p:spPr bwMode="auto">
            <a:xfrm>
              <a:off x="179512" y="2462780"/>
              <a:ext cx="7209383" cy="1584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eholzer\AppData\Local\Temp\20130210033457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43" t="40129" b="35139"/>
            <a:stretch/>
          </p:blipFill>
          <p:spPr bwMode="auto">
            <a:xfrm>
              <a:off x="4321628" y="2451325"/>
              <a:ext cx="4360409" cy="1595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4" descr="C:\Users\eholzer\AppData\Local\Temp\PanelCapture_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0" r="19473" b="4068"/>
          <a:stretch/>
        </p:blipFill>
        <p:spPr bwMode="auto">
          <a:xfrm>
            <a:off x="647876" y="1771389"/>
            <a:ext cx="3736798" cy="255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eholzer\AppData\Local\Temp\20130210022539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6" t="51455" r="8428" b="8424"/>
          <a:stretch/>
        </p:blipFill>
        <p:spPr bwMode="auto">
          <a:xfrm>
            <a:off x="4860034" y="1412777"/>
            <a:ext cx="3711736" cy="155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eholzer\AppData\Local\Temp\20130210022509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4" t="50000" r="7701" b="7984"/>
          <a:stretch/>
        </p:blipFill>
        <p:spPr bwMode="auto">
          <a:xfrm>
            <a:off x="4860032" y="2957647"/>
            <a:ext cx="3724803" cy="162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29662" y="1823286"/>
            <a:ext cx="990600" cy="2285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B1H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68344" y="3488433"/>
            <a:ext cx="990600" cy="2285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B1V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36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 production p-</a:t>
            </a:r>
            <a:r>
              <a:rPr lang="en-US" dirty="0" err="1" smtClean="0"/>
              <a:t>Pb</a:t>
            </a:r>
            <a:r>
              <a:rPr lang="en-US" dirty="0" smtClean="0"/>
              <a:t> and </a:t>
            </a:r>
            <a:r>
              <a:rPr lang="en-US" dirty="0" err="1" smtClean="0"/>
              <a:t>Pb</a:t>
            </a:r>
            <a:r>
              <a:rPr lang="en-US" dirty="0" smtClean="0"/>
              <a:t>-p</a:t>
            </a:r>
            <a:endParaRPr lang="en-GB" dirty="0"/>
          </a:p>
        </p:txBody>
      </p:sp>
      <p:pic>
        <p:nvPicPr>
          <p:cNvPr id="1026" name="Picture 2" descr="C:\Users\eholzer\AppData\Local\Temp\chart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60"/>
          <a:stretch/>
        </p:blipFill>
        <p:spPr bwMode="auto">
          <a:xfrm>
            <a:off x="374876" y="1171972"/>
            <a:ext cx="8272468" cy="355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9952" y="5080937"/>
            <a:ext cx="259228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From p-</a:t>
            </a:r>
            <a:r>
              <a:rPr lang="en-US" sz="2000" dirty="0" err="1" smtClean="0">
                <a:solidFill>
                  <a:srgbClr val="0000FF"/>
                </a:solidFill>
                <a:latin typeface="+mn-lt"/>
              </a:rPr>
              <a:t>Pb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to </a:t>
            </a:r>
            <a:r>
              <a:rPr lang="en-US" sz="2000" dirty="0" err="1" smtClean="0">
                <a:solidFill>
                  <a:srgbClr val="0000FF"/>
                </a:solidFill>
                <a:latin typeface="+mn-lt"/>
              </a:rPr>
              <a:t>Pb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-p</a:t>
            </a:r>
            <a:endParaRPr lang="en-GB" sz="200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5436096" y="3668639"/>
            <a:ext cx="0" cy="1344537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067944" y="1700808"/>
            <a:ext cx="259228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C0099"/>
                </a:solidFill>
                <a:latin typeface="+mn-lt"/>
              </a:rPr>
              <a:t>Collisions for ALICE only</a:t>
            </a:r>
            <a:endParaRPr lang="en-GB" sz="2000" dirty="0">
              <a:solidFill>
                <a:srgbClr val="CC0099"/>
              </a:solidFill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6660232" y="2054751"/>
            <a:ext cx="1080120" cy="353943"/>
          </a:xfrm>
          <a:prstGeom prst="straightConnector1">
            <a:avLst/>
          </a:prstGeom>
          <a:noFill/>
          <a:ln w="28575" cap="flat" cmpd="sng" algn="ctr">
            <a:solidFill>
              <a:srgbClr val="CC00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4511110" y="2408694"/>
            <a:ext cx="564946" cy="539864"/>
          </a:xfrm>
          <a:prstGeom prst="straightConnector1">
            <a:avLst/>
          </a:prstGeom>
          <a:noFill/>
          <a:ln w="28575" cap="flat" cmpd="sng" algn="ctr">
            <a:solidFill>
              <a:srgbClr val="CC00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043608" y="5549170"/>
            <a:ext cx="223224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ALICE polarity change</a:t>
            </a:r>
            <a:endParaRPr lang="en-GB" sz="2000" dirty="0">
              <a:latin typeface="+mn-lt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2159732" y="4100688"/>
            <a:ext cx="1404156" cy="134453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7" name="Picture 2" descr="C:\Users\eholzer\AppData\Local\Temp\chart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8" t="2270" r="37750" b="91288"/>
          <a:stretch/>
        </p:blipFill>
        <p:spPr bwMode="auto">
          <a:xfrm>
            <a:off x="2267744" y="1052736"/>
            <a:ext cx="4015455" cy="52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555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Beams Statistics – week 6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25334"/>
              </p:ext>
            </p:extLst>
          </p:nvPr>
        </p:nvGraphicFramePr>
        <p:xfrm>
          <a:off x="107504" y="692696"/>
          <a:ext cx="8928992" cy="5767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257"/>
                <a:gridCol w="985835"/>
                <a:gridCol w="1065204"/>
                <a:gridCol w="1080120"/>
                <a:gridCol w="1656184"/>
                <a:gridCol w="2232248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Peak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</a:t>
                      </a:r>
                      <a:b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[10</a:t>
                      </a:r>
                      <a:r>
                        <a:rPr lang="en-GB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cm-2s-1]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Stable beam [h]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[nb-1]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Dump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bunches</a:t>
                      </a:r>
                    </a:p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[</a:t>
                      </a:r>
                      <a:r>
                        <a:rPr lang="en-GB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Pb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/p]</a:t>
                      </a: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3523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 4/2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4:22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BPMS IP6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/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3524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 4/2</a:t>
                      </a:r>
                      <a:endParaRPr lang="en-GB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3:14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BPMS IP6</a:t>
                      </a:r>
                      <a:endParaRPr lang="en-GB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/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3525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 4/2</a:t>
                      </a:r>
                      <a:endParaRPr lang="en-GB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2:09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 smtClean="0">
                          <a:latin typeface="+mn-lt"/>
                        </a:rPr>
                        <a:t>Trip of RQTL9.R3B2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338 / 338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3527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Tue 5/2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4:22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BPMS IP6</a:t>
                      </a:r>
                      <a:endParaRPr lang="en-GB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338 / 338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3529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Tue 5/2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2:08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S12</a:t>
                      </a:r>
                      <a:r>
                        <a:rPr lang="en-US" sz="1600" baseline="0" dirty="0" smtClean="0">
                          <a:latin typeface="+mn-lt"/>
                        </a:rPr>
                        <a:t> trip, likely SEU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338 / 338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Wed 6/2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3:57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BPMS IP6</a:t>
                      </a:r>
                      <a:endParaRPr lang="en-GB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338 / 338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Wed 6/2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5:03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BPMS IP6</a:t>
                      </a:r>
                      <a:endParaRPr lang="en-GB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338 / 338</a:t>
                      </a: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Thu 7/2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5:07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SIS</a:t>
                      </a:r>
                      <a:r>
                        <a:rPr lang="en-US" sz="1600" baseline="0" dirty="0" smtClean="0">
                          <a:latin typeface="+mn-lt"/>
                        </a:rPr>
                        <a:t> orbit correctors (</a:t>
                      </a:r>
                      <a:r>
                        <a:rPr lang="en-US" sz="1600" baseline="0" dirty="0" err="1" smtClean="0">
                          <a:latin typeface="+mn-lt"/>
                        </a:rPr>
                        <a:t>EoF</a:t>
                      </a:r>
                      <a:r>
                        <a:rPr lang="en-US" sz="1600" baseline="0" dirty="0" smtClean="0">
                          <a:latin typeface="+mn-lt"/>
                        </a:rPr>
                        <a:t> test)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338/338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Thu 7/2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5:16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 (</a:t>
                      </a:r>
                      <a:r>
                        <a:rPr lang="en-GB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VdM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BPMS IP6</a:t>
                      </a:r>
                      <a:endParaRPr lang="en-GB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314/272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Fri 8/2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10:00</a:t>
                      </a:r>
                      <a:endParaRPr lang="en-GB" sz="16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1.98 </a:t>
                      </a:r>
                    </a:p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(ALICE only)</a:t>
                      </a:r>
                      <a:endParaRPr lang="en-GB" sz="16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BPMS IP6</a:t>
                      </a:r>
                      <a:endParaRPr lang="en-GB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338/338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3540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Fri 8/2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1:57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 (</a:t>
                      </a:r>
                      <a:r>
                        <a:rPr lang="en-GB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VdM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QPS RQX.L8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314/272</a:t>
                      </a: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3541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Sat 9/2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5:03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BPMS IP6</a:t>
                      </a:r>
                      <a:endParaRPr lang="en-GB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338/338</a:t>
                      </a: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3542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Sat 9/2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3:57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OP dump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338/338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3543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Sat 9/2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12.4</a:t>
                      </a:r>
                      <a:endParaRPr lang="en-GB" sz="16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6:34</a:t>
                      </a:r>
                      <a:endParaRPr lang="en-GB" sz="16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1.67</a:t>
                      </a:r>
                      <a:endParaRPr lang="en-GB" sz="16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OP dump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338/338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3544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Sun 10/2</a:t>
                      </a:r>
                      <a:endParaRPr lang="en-GB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11.5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2:35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0.86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OP dump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338/338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CC0099"/>
                          </a:solidFill>
                          <a:effectLst/>
                          <a:latin typeface="+mn-lt"/>
                        </a:rPr>
                        <a:t>Total in 6 days</a:t>
                      </a:r>
                      <a:endParaRPr lang="en-GB" sz="1600" b="1" i="0" u="none" strike="noStrike" dirty="0">
                        <a:solidFill>
                          <a:srgbClr val="CC009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CC009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CC0099"/>
                          </a:solidFill>
                          <a:effectLst/>
                          <a:latin typeface="+mn-lt"/>
                        </a:rPr>
                        <a:t>64 h</a:t>
                      </a:r>
                      <a:endParaRPr lang="en-GB" sz="1600" b="1" i="0" u="none" strike="noStrike" dirty="0">
                        <a:solidFill>
                          <a:srgbClr val="CC009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CC0099"/>
                          </a:solidFill>
                          <a:effectLst/>
                          <a:latin typeface="+mn-lt"/>
                        </a:rPr>
                        <a:t>15.5 nb-1</a:t>
                      </a:r>
                      <a:endParaRPr lang="en-GB" sz="1600" b="1" i="0" u="none" strike="noStrike" dirty="0">
                        <a:solidFill>
                          <a:srgbClr val="CC0099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C0099"/>
                          </a:solidFill>
                          <a:latin typeface="+mn-lt"/>
                        </a:rPr>
                        <a:t>42% in stable beams</a:t>
                      </a:r>
                      <a:endParaRPr lang="en-US" sz="1600" b="1" dirty="0">
                        <a:solidFill>
                          <a:srgbClr val="CC0099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443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Fills that did not make it into stable beams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419013"/>
              </p:ext>
            </p:extLst>
          </p:nvPr>
        </p:nvGraphicFramePr>
        <p:xfrm>
          <a:off x="331912" y="980728"/>
          <a:ext cx="8488560" cy="31616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1696"/>
                <a:gridCol w="936104"/>
                <a:gridCol w="2448272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Fill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Day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Dump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3526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Tue 5/2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Switching on OFB after cogging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Losses IP7: Noisy</a:t>
                      </a:r>
                      <a:r>
                        <a:rPr lang="en-US" sz="1800" baseline="0" dirty="0" smtClean="0"/>
                        <a:t> BPM IP8 leads to orbit drift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3528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Tue 5/2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Switching on OFB after cogging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Problem</a:t>
                      </a:r>
                      <a:r>
                        <a:rPr lang="en-US" sz="1800" baseline="0" dirty="0" smtClean="0"/>
                        <a:t> diagnosed and BPM disabled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3531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Tue 5/2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Losses at start of ramp, IP3 collimation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Reduce longitudinal blow-up at injection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3532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Tue 5/2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Same problem</a:t>
                      </a:r>
                      <a:r>
                        <a:rPr lang="en-US" sz="1800" baseline="0" dirty="0" smtClean="0"/>
                        <a:t> with BPM as above – BPM found re-enabled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3536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Thu 7/2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during cogging: SIS position interlock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too large momentum offset excursion for B2 (p) </a:t>
                      </a:r>
                      <a:r>
                        <a:rPr lang="en-US" sz="1800" dirty="0" smtClean="0">
                          <a:sym typeface="Wingdings" pitchFamily="2" charset="2"/>
                        </a:rPr>
                        <a:t> &gt; 10 BPMs out of tolerance</a:t>
                      </a:r>
                      <a:endParaRPr lang="en-US" sz="1800" dirty="0" smtClean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01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Wed 6/2 ~6 hours downtime: </a:t>
            </a:r>
            <a:r>
              <a:rPr lang="en-US" dirty="0">
                <a:solidFill>
                  <a:srgbClr val="0000FF"/>
                </a:solidFill>
              </a:rPr>
              <a:t>lost the </a:t>
            </a:r>
            <a:r>
              <a:rPr lang="en-US" dirty="0" err="1">
                <a:solidFill>
                  <a:srgbClr val="0000FF"/>
                </a:solidFill>
              </a:rPr>
              <a:t>cryo</a:t>
            </a:r>
            <a:r>
              <a:rPr lang="en-US" dirty="0">
                <a:solidFill>
                  <a:srgbClr val="0000FF"/>
                </a:solidFill>
              </a:rPr>
              <a:t> compressor of sector 23</a:t>
            </a:r>
          </a:p>
          <a:p>
            <a:pPr lvl="1"/>
            <a:r>
              <a:rPr lang="en-US" dirty="0"/>
              <a:t>Wrong impurity reading which was not caught in time </a:t>
            </a:r>
            <a:r>
              <a:rPr lang="en-US" dirty="0">
                <a:sym typeface="Wingdings" pitchFamily="2" charset="2"/>
              </a:rPr>
              <a:t> an alarm is scheduled for implementation in LS1</a:t>
            </a:r>
          </a:p>
          <a:p>
            <a:pPr lvl="1"/>
            <a:r>
              <a:rPr lang="en-US" dirty="0">
                <a:sym typeface="Wingdings" pitchFamily="2" charset="2"/>
              </a:rPr>
              <a:t>Very speedy recovery – no loss of CM</a:t>
            </a:r>
            <a:endParaRPr lang="en-US" dirty="0">
              <a:solidFill>
                <a:srgbClr val="003399"/>
              </a:solidFill>
            </a:endParaRPr>
          </a:p>
          <a:p>
            <a:pPr lvl="1"/>
            <a:r>
              <a:rPr lang="en-US" dirty="0">
                <a:solidFill>
                  <a:srgbClr val="0000FF"/>
                </a:solidFill>
              </a:rPr>
              <a:t>Access: </a:t>
            </a:r>
            <a:r>
              <a:rPr lang="en-US" dirty="0"/>
              <a:t>FBCT, </a:t>
            </a:r>
            <a:r>
              <a:rPr lang="en-US" dirty="0" err="1"/>
              <a:t>LHCb</a:t>
            </a:r>
            <a:r>
              <a:rPr lang="en-US" dirty="0"/>
              <a:t>, UPS, collimators, TIM, LBDS B2 (checking on retriggering signals</a:t>
            </a:r>
            <a:r>
              <a:rPr lang="en-US" dirty="0" smtClean="0"/>
              <a:t>)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Fri 8/2 ~7 hours downtime: </a:t>
            </a:r>
            <a:r>
              <a:rPr lang="it-IT" dirty="0" smtClean="0">
                <a:solidFill>
                  <a:srgbClr val="0000FF"/>
                </a:solidFill>
              </a:rPr>
              <a:t>RQX.L8 trip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RQX.L8 QPS trigger (heaters fired) due to faulty instrumentation related to voltage tap V1 B of current lead 2. Error not related to protection crate working and reacting correctly. DFBX instrumentation to be checked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Access</a:t>
            </a:r>
          </a:p>
          <a:p>
            <a:r>
              <a:rPr lang="en-US" dirty="0" smtClean="0"/>
              <a:t>A </a:t>
            </a:r>
            <a:r>
              <a:rPr lang="en-US" dirty="0"/>
              <a:t>pin on the current lead cable was found faulty (weak connection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In the shadow replacement of CPU (second time) on RF crate used for synchronization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Downtimes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988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Tue 5/2 </a:t>
            </a:r>
            <a:r>
              <a:rPr lang="en-US" dirty="0" err="1" smtClean="0"/>
              <a:t>LHCb</a:t>
            </a:r>
            <a:r>
              <a:rPr lang="en-US" dirty="0" smtClean="0"/>
              <a:t> polarity switched to positive</a:t>
            </a:r>
            <a:endParaRPr lang="en-US" dirty="0"/>
          </a:p>
          <a:p>
            <a:r>
              <a:rPr lang="en-US" dirty="0" smtClean="0"/>
              <a:t>Thu 6/2: </a:t>
            </a:r>
            <a:r>
              <a:rPr lang="en-US" dirty="0"/>
              <a:t>End of fill test: bump scan at the BSRT position for BSRT calibration. Scan from +1.5 to -1.5 mm. The last trim was just at the edge for the SIS interlock on the COD settings. Beam dump (it was nevertheless very close to its natural </a:t>
            </a:r>
            <a:r>
              <a:rPr lang="en-US" dirty="0" smtClean="0"/>
              <a:t>length.)</a:t>
            </a:r>
          </a:p>
          <a:p>
            <a:r>
              <a:rPr lang="en-US" dirty="0" smtClean="0"/>
              <a:t>Thu 6/2: Scraping </a:t>
            </a:r>
            <a:r>
              <a:rPr lang="en-US" dirty="0"/>
              <a:t>test </a:t>
            </a:r>
            <a:r>
              <a:rPr lang="en-US" dirty="0" smtClean="0"/>
              <a:t>at injection to determine </a:t>
            </a:r>
            <a:r>
              <a:rPr lang="en-US" dirty="0"/>
              <a:t>the systematic errors on energy calibration due to orbit reading dependence on intensity/bunch length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Thu 6/2: </a:t>
            </a:r>
            <a:r>
              <a:rPr lang="en-US" dirty="0" err="1" smtClean="0"/>
              <a:t>VdM</a:t>
            </a:r>
            <a:r>
              <a:rPr lang="en-US" dirty="0" smtClean="0"/>
              <a:t> scan in ALICE and CMS</a:t>
            </a:r>
          </a:p>
          <a:p>
            <a:r>
              <a:rPr lang="en-US" dirty="0" smtClean="0"/>
              <a:t>Fri 7/2: 10 hour fill for ALICE only head-on</a:t>
            </a:r>
          </a:p>
          <a:p>
            <a:pPr lvl="1"/>
            <a:r>
              <a:rPr lang="en-US" sz="1800" dirty="0" smtClean="0"/>
              <a:t>To bring ALICE integrated luminosity up to the same as ATLAS and CMS</a:t>
            </a:r>
          </a:p>
          <a:p>
            <a:pPr lvl="1"/>
            <a:r>
              <a:rPr lang="en-US" sz="1800" dirty="0" smtClean="0"/>
              <a:t>The other experiments at 1% of their peak luminosity</a:t>
            </a:r>
            <a:r>
              <a:rPr lang="en-US" dirty="0" smtClean="0"/>
              <a:t>	</a:t>
            </a:r>
          </a:p>
          <a:p>
            <a:r>
              <a:rPr lang="en-US" dirty="0" smtClean="0"/>
              <a:t>Fri 7/2: </a:t>
            </a:r>
            <a:r>
              <a:rPr lang="en-US" dirty="0" err="1" smtClean="0"/>
              <a:t>VdM</a:t>
            </a:r>
            <a:r>
              <a:rPr lang="en-US" dirty="0" smtClean="0"/>
              <a:t> scan ATLAS (beams dumped during </a:t>
            </a:r>
            <a:r>
              <a:rPr lang="en-US" dirty="0" err="1" smtClean="0"/>
              <a:t>LHCb</a:t>
            </a:r>
            <a:r>
              <a:rPr lang="en-US" dirty="0" smtClean="0"/>
              <a:t> scan)</a:t>
            </a:r>
          </a:p>
          <a:p>
            <a:r>
              <a:rPr lang="en-US" dirty="0" smtClean="0"/>
              <a:t>Sat 9/2: </a:t>
            </a:r>
            <a:r>
              <a:rPr lang="en-US" dirty="0" err="1"/>
              <a:t>V</a:t>
            </a:r>
            <a:r>
              <a:rPr lang="en-US" dirty="0" err="1" smtClean="0"/>
              <a:t>dM</a:t>
            </a:r>
            <a:r>
              <a:rPr lang="en-US" dirty="0" smtClean="0"/>
              <a:t> scan </a:t>
            </a:r>
            <a:r>
              <a:rPr lang="en-US" dirty="0" err="1" smtClean="0"/>
              <a:t>LHCb</a:t>
            </a:r>
            <a:endParaRPr lang="en-GB" dirty="0" smtClean="0"/>
          </a:p>
          <a:p>
            <a:pPr marL="228600" lvl="1" indent="-228600">
              <a:buClrTx/>
            </a:pPr>
            <a:r>
              <a:rPr lang="en-US" dirty="0" smtClean="0"/>
              <a:t>Sat 9/2: </a:t>
            </a:r>
            <a:r>
              <a:rPr lang="en-US" dirty="0"/>
              <a:t>Test for 50Hz noise / instability studies by separating the beams and reducing / switching off the ADT </a:t>
            </a:r>
            <a:r>
              <a:rPr lang="en-US" dirty="0" smtClean="0"/>
              <a:t>gain</a:t>
            </a:r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399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Luminosities over the week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t="15714" b="6408"/>
          <a:stretch/>
        </p:blipFill>
        <p:spPr bwMode="auto">
          <a:xfrm>
            <a:off x="272143" y="1556792"/>
            <a:ext cx="8702404" cy="434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65515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1847</Words>
  <Application>Microsoft Office PowerPoint</Application>
  <PresentationFormat>On-screen Show (4:3)</PresentationFormat>
  <Paragraphs>396</Paragraphs>
  <Slides>26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Pixel</vt:lpstr>
      <vt:lpstr>LHC Progress Week 6</vt:lpstr>
      <vt:lpstr>Ending the pPb Run with Records</vt:lpstr>
      <vt:lpstr>Saturday - Day of Records</vt:lpstr>
      <vt:lpstr>Luminosity production p-Pb and Pb-p</vt:lpstr>
      <vt:lpstr>Stable Beams Statistics – week 6</vt:lpstr>
      <vt:lpstr>Fills that did not make it into stable beams</vt:lpstr>
      <vt:lpstr>Downtimes</vt:lpstr>
      <vt:lpstr>Varia</vt:lpstr>
      <vt:lpstr>Luminosities over the week</vt:lpstr>
      <vt:lpstr>Issues and Measures taken</vt:lpstr>
      <vt:lpstr>Issues and Measures taken</vt:lpstr>
      <vt:lpstr>Issues and Measures taken</vt:lpstr>
      <vt:lpstr>Issues and Measures taken</vt:lpstr>
      <vt:lpstr>BLM Threshold changes of previous week</vt:lpstr>
      <vt:lpstr>BLM threshold changes</vt:lpstr>
      <vt:lpstr>Satellites during VdM scans</vt:lpstr>
      <vt:lpstr>Intermediate Energy p-p Run</vt:lpstr>
      <vt:lpstr>2013 1.38 TeV run configuration</vt:lpstr>
      <vt:lpstr>Sunday: Preparation for p-p run</vt:lpstr>
      <vt:lpstr>PowerPoint Presentation</vt:lpstr>
      <vt:lpstr>p-p run preparation cont.</vt:lpstr>
      <vt:lpstr>Validation</vt:lpstr>
      <vt:lpstr>1.38 TeV p-p run</vt:lpstr>
      <vt:lpstr>Quench test</vt:lpstr>
      <vt:lpstr>PowerPoint Presentation</vt:lpstr>
      <vt:lpstr>Current Setting Limits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2011-10-06T20:11:26Z</dcterms:created>
  <dcterms:modified xsi:type="dcterms:W3CDTF">2013-02-11T07:18:13Z</dcterms:modified>
</cp:coreProperties>
</file>