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594" r:id="rId2"/>
    <p:sldId id="604" r:id="rId3"/>
    <p:sldId id="605" r:id="rId4"/>
    <p:sldId id="600" r:id="rId5"/>
    <p:sldId id="601" r:id="rId6"/>
    <p:sldId id="602" r:id="rId7"/>
    <p:sldId id="603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99"/>
    <a:srgbClr val="B82300"/>
    <a:srgbClr val="0000FF"/>
    <a:srgbClr val="006600"/>
    <a:srgbClr val="FF9999"/>
    <a:srgbClr val="FFCC66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 autoAdjust="0"/>
    <p:restoredTop sz="94524" autoAdjust="0"/>
  </p:normalViewPr>
  <p:slideViewPr>
    <p:cSldViewPr snapToObjects="1">
      <p:cViewPr>
        <p:scale>
          <a:sx n="60" d="100"/>
          <a:sy n="60" d="100"/>
        </p:scale>
        <p:origin x="-221" y="-149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2/7/2013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0C2FBE-3CE9-4CF6-8B31-9B4073C46DC2}" type="datetime1">
              <a:rPr lang="en-GB" smtClean="0"/>
              <a:t>7.2.13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45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2013-02-07</a:t>
            </a: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10:06 Dump fill 3533: </a:t>
            </a:r>
            <a:r>
              <a:rPr lang="en-US" dirty="0" smtClean="0"/>
              <a:t>interlock BPMS in IP6</a:t>
            </a:r>
          </a:p>
          <a:p>
            <a:r>
              <a:rPr lang="en-US" dirty="0">
                <a:solidFill>
                  <a:srgbClr val="003399"/>
                </a:solidFill>
              </a:rPr>
              <a:t>Changed BLM </a:t>
            </a:r>
            <a:r>
              <a:rPr lang="en-US" dirty="0" smtClean="0">
                <a:solidFill>
                  <a:srgbClr val="003399"/>
                </a:solidFill>
              </a:rPr>
              <a:t>threshold</a:t>
            </a:r>
            <a:r>
              <a:rPr lang="en-US" dirty="0" smtClean="0"/>
              <a:t>: monitor factor </a:t>
            </a:r>
            <a:r>
              <a:rPr lang="en-US" dirty="0"/>
              <a:t>of BLMQI.08R3.B1I10_MQ from 0.1 to 0.3 for ion collimation losses at the start of the </a:t>
            </a:r>
            <a:r>
              <a:rPr lang="en-US" dirty="0" smtClean="0"/>
              <a:t>ramp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Re-matched the LHC energy </a:t>
            </a:r>
            <a:r>
              <a:rPr lang="en-US" dirty="0" smtClean="0"/>
              <a:t>at injection to the SPS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12:56 </a:t>
            </a:r>
            <a:r>
              <a:rPr lang="en-US" dirty="0">
                <a:solidFill>
                  <a:srgbClr val="003399"/>
                </a:solidFill>
              </a:rPr>
              <a:t>lost the </a:t>
            </a:r>
            <a:r>
              <a:rPr lang="en-US" dirty="0" err="1">
                <a:solidFill>
                  <a:srgbClr val="003399"/>
                </a:solidFill>
              </a:rPr>
              <a:t>cryo</a:t>
            </a:r>
            <a:r>
              <a:rPr lang="en-US" dirty="0">
                <a:solidFill>
                  <a:srgbClr val="003399"/>
                </a:solidFill>
              </a:rPr>
              <a:t> compressor of sector </a:t>
            </a:r>
            <a:r>
              <a:rPr lang="en-US" dirty="0" smtClean="0">
                <a:solidFill>
                  <a:srgbClr val="003399"/>
                </a:solidFill>
              </a:rPr>
              <a:t>23</a:t>
            </a:r>
          </a:p>
          <a:p>
            <a:pPr lvl="1"/>
            <a:r>
              <a:rPr lang="en-US" dirty="0" smtClean="0"/>
              <a:t>Wrong impurity reading which was not caught in time </a:t>
            </a:r>
            <a:r>
              <a:rPr lang="en-US" dirty="0" smtClean="0">
                <a:sym typeface="Wingdings" pitchFamily="2" charset="2"/>
              </a:rPr>
              <a:t> an alarm is scheduled for implementation in LS1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Very speedy recovery – no loss of CM</a:t>
            </a:r>
            <a:endParaRPr lang="en-US" dirty="0">
              <a:solidFill>
                <a:srgbClr val="003399"/>
              </a:solidFill>
            </a:endParaRPr>
          </a:p>
          <a:p>
            <a:pPr lvl="1"/>
            <a:r>
              <a:rPr lang="en-US" dirty="0" smtClean="0">
                <a:solidFill>
                  <a:srgbClr val="003399"/>
                </a:solidFill>
              </a:rPr>
              <a:t>Access</a:t>
            </a:r>
            <a:r>
              <a:rPr lang="en-US" dirty="0" smtClean="0"/>
              <a:t>: FBCT, </a:t>
            </a:r>
            <a:r>
              <a:rPr lang="en-US" dirty="0" err="1" smtClean="0"/>
              <a:t>LHCb</a:t>
            </a:r>
            <a:r>
              <a:rPr lang="en-US" dirty="0" smtClean="0"/>
              <a:t>, UPS, collimators, TIM, LBDS B2 (checking on retriggering signals)</a:t>
            </a:r>
          </a:p>
          <a:p>
            <a:pPr lvl="1"/>
            <a:r>
              <a:rPr lang="en-US" dirty="0"/>
              <a:t>circuit RCD.A12B2 has been </a:t>
            </a:r>
            <a:r>
              <a:rPr lang="en-US" dirty="0" smtClean="0"/>
              <a:t>fixed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17:52 </a:t>
            </a:r>
            <a:r>
              <a:rPr lang="en-US" dirty="0" err="1" smtClean="0">
                <a:solidFill>
                  <a:srgbClr val="003399"/>
                </a:solidFill>
              </a:rPr>
              <a:t>cryo</a:t>
            </a:r>
            <a:r>
              <a:rPr lang="en-US" dirty="0" smtClean="0">
                <a:solidFill>
                  <a:srgbClr val="003399"/>
                </a:solidFill>
              </a:rPr>
              <a:t> back </a:t>
            </a:r>
            <a:r>
              <a:rPr lang="en-US" dirty="0" smtClean="0">
                <a:solidFill>
                  <a:srgbClr val="003399"/>
                </a:solidFill>
                <a:sym typeface="Wingdings" pitchFamily="2" charset="2"/>
              </a:rPr>
              <a:t> start pre-cycle</a:t>
            </a:r>
          </a:p>
          <a:p>
            <a:r>
              <a:rPr lang="en-US" dirty="0">
                <a:sym typeface="Wingdings" pitchFamily="2" charset="2"/>
              </a:rPr>
              <a:t>Problem to close vacuum valves around </a:t>
            </a:r>
            <a:r>
              <a:rPr lang="en-US" dirty="0" err="1">
                <a:sym typeface="Wingdings" pitchFamily="2" charset="2"/>
              </a:rPr>
              <a:t>LHCb</a:t>
            </a:r>
            <a:r>
              <a:rPr lang="en-US" dirty="0">
                <a:sym typeface="Wingdings" pitchFamily="2" charset="2"/>
              </a:rPr>
              <a:t>, calling piquet:</a:t>
            </a:r>
          </a:p>
          <a:p>
            <a:pPr lvl="1"/>
            <a:r>
              <a:rPr lang="en-US" sz="1800" dirty="0"/>
              <a:t>Switch on the two ion pumps, which are part of the </a:t>
            </a:r>
            <a:r>
              <a:rPr lang="en-US" sz="1800" dirty="0" err="1"/>
              <a:t>LHCb</a:t>
            </a:r>
            <a:r>
              <a:rPr lang="en-US" sz="1800" dirty="0"/>
              <a:t> </a:t>
            </a:r>
            <a:r>
              <a:rPr lang="en-US" sz="1800" dirty="0" err="1"/>
              <a:t>velo</a:t>
            </a:r>
            <a:r>
              <a:rPr lang="en-US" sz="1800" dirty="0"/>
              <a:t> vacuum system and this allowed to open the vacuum valves around IP8. Leave the ion pumps running in order to avoid being blocked again at the next access.</a:t>
            </a:r>
          </a:p>
          <a:p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003399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6.2.2013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8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3399"/>
                </a:solidFill>
              </a:rPr>
              <a:t>19:10  injecting </a:t>
            </a:r>
            <a:r>
              <a:rPr lang="en-US" dirty="0" smtClean="0">
                <a:solidFill>
                  <a:srgbClr val="003399"/>
                </a:solidFill>
              </a:rPr>
              <a:t>again</a:t>
            </a:r>
            <a:endParaRPr lang="en-US" dirty="0" smtClean="0"/>
          </a:p>
          <a:p>
            <a:r>
              <a:rPr lang="en-US" dirty="0" smtClean="0"/>
              <a:t>Losses at the start if the ramp at BLMQI.08R3.B1I10_MQ: 13% of thresholds</a:t>
            </a:r>
          </a:p>
          <a:p>
            <a:pPr lvl="1"/>
            <a:r>
              <a:rPr lang="en-US" dirty="0" smtClean="0"/>
              <a:t>Considering threshold increase by factor 3 </a:t>
            </a:r>
            <a:r>
              <a:rPr lang="en-US" dirty="0" smtClean="0">
                <a:sym typeface="Wingdings" pitchFamily="2" charset="2"/>
              </a:rPr>
              <a:t> no significant change in loss with respect to previous fill</a:t>
            </a:r>
            <a:endParaRPr lang="en-US" dirty="0" smtClean="0"/>
          </a:p>
          <a:p>
            <a:r>
              <a:rPr lang="en-US" dirty="0" smtClean="0"/>
              <a:t>Problem with the </a:t>
            </a:r>
            <a:r>
              <a:rPr lang="en-US" dirty="0" smtClean="0">
                <a:solidFill>
                  <a:srgbClr val="003399"/>
                </a:solidFill>
              </a:rPr>
              <a:t>re-phasing data communication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solved by </a:t>
            </a:r>
            <a:r>
              <a:rPr lang="en-GB" dirty="0"/>
              <a:t>restarting "</a:t>
            </a:r>
            <a:r>
              <a:rPr lang="en-GB" dirty="0" err="1"/>
              <a:t>ALLSynchro_R</a:t>
            </a:r>
            <a:r>
              <a:rPr lang="en-GB" dirty="0"/>
              <a:t>" on </a:t>
            </a:r>
            <a:r>
              <a:rPr lang="en-GB" dirty="0" smtClean="0"/>
              <a:t>cfv-sr4-alldiag1 (</a:t>
            </a:r>
            <a:r>
              <a:rPr lang="en-GB" dirty="0" err="1" smtClean="0"/>
              <a:t>A.Pashnin</a:t>
            </a:r>
            <a:r>
              <a:rPr lang="en-GB" dirty="0" smtClean="0"/>
              <a:t> RF)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proceed with cogging </a:t>
            </a:r>
          </a:p>
          <a:p>
            <a:r>
              <a:rPr lang="en-US" dirty="0" smtClean="0">
                <a:sym typeface="Wingdings" pitchFamily="2" charset="2"/>
              </a:rPr>
              <a:t>Orbit after cogging OK</a:t>
            </a:r>
          </a:p>
          <a:p>
            <a:r>
              <a:rPr lang="en-US" dirty="0" smtClean="0">
                <a:sym typeface="Wingdings" pitchFamily="2" charset="2"/>
              </a:rPr>
              <a:t>Max losses during squeeze: 31% of BLM dump level</a:t>
            </a:r>
          </a:p>
          <a:p>
            <a:r>
              <a:rPr lang="en-US" dirty="0" smtClean="0">
                <a:solidFill>
                  <a:srgbClr val="003399"/>
                </a:solidFill>
                <a:sym typeface="Wingdings" pitchFamily="2" charset="2"/>
              </a:rPr>
              <a:t>21:22 stable beams fill 3534</a:t>
            </a:r>
          </a:p>
          <a:p>
            <a:r>
              <a:rPr lang="en-US" dirty="0" smtClean="0">
                <a:solidFill>
                  <a:srgbClr val="003399"/>
                </a:solidFill>
                <a:sym typeface="Wingdings" pitchFamily="2" charset="2"/>
              </a:rPr>
              <a:t>2:25 dump fill by BPMS IP6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5 hours in stable beams – longest time in SB in </a:t>
            </a:r>
            <a:r>
              <a:rPr lang="en-US" dirty="0" err="1" smtClean="0">
                <a:sym typeface="Wingdings" pitchFamily="2" charset="2"/>
              </a:rPr>
              <a:t>Pb</a:t>
            </a:r>
            <a:r>
              <a:rPr lang="en-US" dirty="0" smtClean="0">
                <a:sym typeface="Wingdings" pitchFamily="2" charset="2"/>
              </a:rPr>
              <a:t>-p</a:t>
            </a:r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GB" dirty="0">
              <a:solidFill>
                <a:srgbClr val="00339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74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3:19 re-injecting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olidFill>
                  <a:srgbClr val="CC0099"/>
                </a:solidFill>
                <a:sym typeface="Wingdings" pitchFamily="2" charset="2"/>
              </a:rPr>
              <a:t>Beam </a:t>
            </a:r>
            <a:r>
              <a:rPr lang="en-US" dirty="0">
                <a:solidFill>
                  <a:srgbClr val="CC0099"/>
                </a:solidFill>
                <a:sym typeface="Wingdings" pitchFamily="2" charset="2"/>
              </a:rPr>
              <a:t>from the injectors </a:t>
            </a:r>
            <a:r>
              <a:rPr lang="en-US" dirty="0" smtClean="0">
                <a:solidFill>
                  <a:srgbClr val="CC0099"/>
                </a:solidFill>
                <a:sym typeface="Wingdings" pitchFamily="2" charset="2"/>
              </a:rPr>
              <a:t/>
            </a:r>
            <a:br>
              <a:rPr lang="en-US" dirty="0" smtClean="0">
                <a:solidFill>
                  <a:srgbClr val="CC0099"/>
                </a:solidFill>
                <a:sym typeface="Wingdings" pitchFamily="2" charset="2"/>
              </a:rPr>
            </a:br>
            <a:r>
              <a:rPr lang="en-US" dirty="0" smtClean="0">
                <a:solidFill>
                  <a:srgbClr val="CC0099"/>
                </a:solidFill>
                <a:sym typeface="Wingdings" pitchFamily="2" charset="2"/>
              </a:rPr>
              <a:t>nicely </a:t>
            </a:r>
            <a:r>
              <a:rPr lang="en-US" dirty="0">
                <a:solidFill>
                  <a:srgbClr val="CC0099"/>
                </a:solidFill>
                <a:sym typeface="Wingdings" pitchFamily="2" charset="2"/>
              </a:rPr>
              <a:t>stable </a:t>
            </a:r>
            <a:r>
              <a:rPr lang="en-US" dirty="0" smtClean="0">
                <a:solidFill>
                  <a:srgbClr val="CC0099"/>
                </a:solidFill>
                <a:sym typeface="Wingdings" pitchFamily="2" charset="2"/>
              </a:rPr>
              <a:t>this night</a:t>
            </a:r>
            <a:endParaRPr lang="en-US" dirty="0">
              <a:solidFill>
                <a:srgbClr val="CC0099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olidFill>
                <a:srgbClr val="003399"/>
              </a:solidFill>
              <a:sym typeface="Wingdings" pitchFamily="2" charset="2"/>
            </a:endParaRPr>
          </a:p>
          <a:p>
            <a:endParaRPr lang="en-US" dirty="0" smtClean="0">
              <a:solidFill>
                <a:srgbClr val="003399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olidFill>
                <a:srgbClr val="003399"/>
              </a:solidFill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olidFill>
                <a:srgbClr val="003399"/>
              </a:solidFill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Losses at start of ramp: 23%</a:t>
            </a:r>
          </a:p>
          <a:p>
            <a:r>
              <a:rPr lang="en-US" dirty="0" smtClean="0">
                <a:sym typeface="Wingdings" pitchFamily="2" charset="2"/>
              </a:rPr>
              <a:t>Losses during squeeze: 21%</a:t>
            </a:r>
          </a:p>
          <a:p>
            <a:r>
              <a:rPr lang="en-US" dirty="0" smtClean="0">
                <a:solidFill>
                  <a:srgbClr val="003399"/>
                </a:solidFill>
                <a:sym typeface="Wingdings" pitchFamily="2" charset="2"/>
              </a:rPr>
              <a:t>5:24 </a:t>
            </a:r>
            <a:r>
              <a:rPr lang="en-US" dirty="0">
                <a:solidFill>
                  <a:srgbClr val="003399"/>
                </a:solidFill>
                <a:sym typeface="Wingdings" pitchFamily="2" charset="2"/>
              </a:rPr>
              <a:t>stable beams fill 3535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GB" dirty="0"/>
          </a:p>
        </p:txBody>
      </p:sp>
      <p:pic>
        <p:nvPicPr>
          <p:cNvPr id="1026" name="Picture 2" descr="C:\Users\eholzer\AppData\Local\Temp\2013020704144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16810"/>
            <a:ext cx="4104456" cy="2816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24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 Statistics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265439"/>
              </p:ext>
            </p:extLst>
          </p:nvPr>
        </p:nvGraphicFramePr>
        <p:xfrm>
          <a:off x="179512" y="2060848"/>
          <a:ext cx="8640960" cy="313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475"/>
                <a:gridCol w="954033"/>
                <a:gridCol w="1188796"/>
                <a:gridCol w="1103360"/>
                <a:gridCol w="649588"/>
                <a:gridCol w="2207492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Peak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</a:t>
                      </a:r>
                      <a:r>
                        <a:rPr lang="en-GB" sz="18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cm-2s-1]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Stable beam [h]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[nb-1]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Dump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bunches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/p]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3:14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(+0:33)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/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2:09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dirty="0" smtClean="0">
                          <a:latin typeface="+mn-lt"/>
                        </a:rPr>
                        <a:t>Trip of RQTL9.R3B2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338 / 338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 5/2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338 / 338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 5/2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2:08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S12</a:t>
                      </a:r>
                      <a:r>
                        <a:rPr lang="en-US" sz="1800" baseline="0" dirty="0" smtClean="0">
                          <a:latin typeface="+mn-lt"/>
                        </a:rPr>
                        <a:t> trip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338 / 338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 6/2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3:57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n-lt"/>
                        </a:rPr>
                        <a:t>338 / 338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 6/2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5:03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+mn-lt"/>
                        </a:rPr>
                        <a:t>338 / 338</a:t>
                      </a:r>
                    </a:p>
                  </a:txBody>
                  <a:tcPr marL="9525" marR="9525" marT="9525" marB="0" anchor="b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 7/2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01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Thursday </a:t>
            </a:r>
            <a:r>
              <a:rPr lang="en-US" dirty="0" err="1" smtClean="0">
                <a:solidFill>
                  <a:srgbClr val="7030A0"/>
                </a:solidFill>
              </a:rPr>
              <a:t>VdM</a:t>
            </a:r>
            <a:r>
              <a:rPr lang="en-US" dirty="0" smtClean="0">
                <a:solidFill>
                  <a:srgbClr val="7030A0"/>
                </a:solidFill>
              </a:rPr>
              <a:t> scan</a:t>
            </a:r>
          </a:p>
          <a:p>
            <a:pPr lvl="1"/>
            <a:r>
              <a:rPr lang="en-US" dirty="0" smtClean="0"/>
              <a:t>Test for energy calibration systematic error – 30 min</a:t>
            </a:r>
          </a:p>
          <a:p>
            <a:pPr lvl="1"/>
            <a:r>
              <a:rPr lang="en-US" dirty="0" smtClean="0"/>
              <a:t>1 fill: ALICE, if </a:t>
            </a:r>
            <a:r>
              <a:rPr lang="en-US" dirty="0" smtClean="0"/>
              <a:t>followed </a:t>
            </a:r>
            <a:r>
              <a:rPr lang="en-US" dirty="0" smtClean="0"/>
              <a:t>by </a:t>
            </a:r>
            <a:r>
              <a:rPr lang="en-US" dirty="0" smtClean="0"/>
              <a:t>CMS</a:t>
            </a:r>
            <a:endParaRPr lang="en-US" dirty="0"/>
          </a:p>
          <a:p>
            <a:pPr lvl="1"/>
            <a:r>
              <a:rPr lang="en-US" dirty="0" smtClean="0"/>
              <a:t>filling scheme: </a:t>
            </a:r>
            <a:r>
              <a:rPr lang="en-US" dirty="0" smtClean="0"/>
              <a:t>200ns_314Pb_272p_14inj_24bpi</a:t>
            </a:r>
          </a:p>
          <a:p>
            <a:pPr lvl="1"/>
            <a:r>
              <a:rPr lang="en-US" dirty="0" smtClean="0"/>
              <a:t>Followed a fill with ALICE </a:t>
            </a:r>
            <a:r>
              <a:rPr lang="en-US" smtClean="0"/>
              <a:t>only collisions</a:t>
            </a:r>
          </a:p>
          <a:p>
            <a:r>
              <a:rPr lang="en-US" dirty="0" smtClean="0"/>
              <a:t>Friday: </a:t>
            </a:r>
            <a:r>
              <a:rPr lang="en-US" dirty="0" err="1" smtClean="0"/>
              <a:t>VdM</a:t>
            </a:r>
            <a:r>
              <a:rPr lang="en-US" dirty="0" smtClean="0"/>
              <a:t> scan ATLAS and </a:t>
            </a:r>
            <a:r>
              <a:rPr lang="en-US" dirty="0" err="1" smtClean="0"/>
              <a:t>LHCb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7030A0"/>
                </a:solidFill>
              </a:rPr>
              <a:t>Pb</a:t>
            </a:r>
            <a:r>
              <a:rPr lang="en-US" dirty="0" smtClean="0">
                <a:solidFill>
                  <a:srgbClr val="7030A0"/>
                </a:solidFill>
              </a:rPr>
              <a:t>-p 	</a:t>
            </a:r>
            <a:r>
              <a:rPr lang="en-US" dirty="0" smtClean="0"/>
              <a:t>			</a:t>
            </a:r>
            <a:r>
              <a:rPr lang="en-US" dirty="0" smtClean="0">
                <a:solidFill>
                  <a:srgbClr val="7030A0"/>
                </a:solidFill>
              </a:rPr>
              <a:t>till ~ 6am Sunday 10/2</a:t>
            </a:r>
          </a:p>
          <a:p>
            <a:pPr lvl="1"/>
            <a:r>
              <a:rPr lang="en-US" dirty="0" smtClean="0"/>
              <a:t>NO ALICE polarity switch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p-p intermediate energy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7030A0"/>
                </a:solidFill>
              </a:rPr>
              <a:t>Sunday to ~6am Thursday 14/2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BSRT test with high intensity 50 ns proton beam (up to 1380 bunches with &gt;1.4x10</a:t>
            </a:r>
            <a:r>
              <a:rPr lang="en-US" baseline="30000" dirty="0">
                <a:solidFill>
                  <a:schemeClr val="tx2"/>
                </a:solidFill>
              </a:rPr>
              <a:t>11</a:t>
            </a:r>
            <a:r>
              <a:rPr lang="en-US" dirty="0">
                <a:solidFill>
                  <a:schemeClr val="tx2"/>
                </a:solidFill>
              </a:rPr>
              <a:t> p/b) – 4 hours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tabLst>
                <a:tab pos="2336800" algn="l"/>
              </a:tabLst>
            </a:pPr>
            <a:r>
              <a:rPr lang="en-US" dirty="0" smtClean="0">
                <a:solidFill>
                  <a:srgbClr val="7030A0"/>
                </a:solidFill>
              </a:rPr>
              <a:t>Quench test			Thursday to ~6am Saturday 16/2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77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ClrTx/>
            </a:pPr>
            <a:r>
              <a:rPr lang="en-US" dirty="0" smtClean="0">
                <a:solidFill>
                  <a:srgbClr val="003399"/>
                </a:solidFill>
              </a:rPr>
              <a:t>Setup ~4 shifts</a:t>
            </a:r>
          </a:p>
          <a:p>
            <a:pPr marL="569913" lvl="2" indent="-228600">
              <a:buClrTx/>
            </a:pPr>
            <a:r>
              <a:rPr lang="en-US" sz="2000" dirty="0" smtClean="0"/>
              <a:t>Access </a:t>
            </a:r>
            <a:r>
              <a:rPr lang="en-US" sz="2000" dirty="0"/>
              <a:t>to set-up for the higher </a:t>
            </a:r>
            <a:r>
              <a:rPr lang="en-US" sz="2000" dirty="0" smtClean="0"/>
              <a:t>intensity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u="sng" dirty="0" smtClean="0">
                <a:solidFill>
                  <a:srgbClr val="CC0066"/>
                </a:solidFill>
              </a:rPr>
              <a:t>~ 2 hours</a:t>
            </a:r>
            <a:endParaRPr lang="en-US" sz="2000" dirty="0" smtClean="0"/>
          </a:p>
          <a:p>
            <a:pPr lvl="1"/>
            <a:r>
              <a:rPr lang="en-US" dirty="0" smtClean="0"/>
              <a:t>Reverting to high-intensity proton OP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u="sng" dirty="0">
                <a:solidFill>
                  <a:srgbClr val="CC0066"/>
                </a:solidFill>
                <a:sym typeface="Wingdings" pitchFamily="2" charset="2"/>
              </a:rPr>
              <a:t>1</a:t>
            </a:r>
            <a:r>
              <a:rPr lang="en-US" u="sng" dirty="0">
                <a:solidFill>
                  <a:srgbClr val="CC0066"/>
                </a:solidFill>
              </a:rPr>
              <a:t> </a:t>
            </a:r>
            <a:r>
              <a:rPr lang="en-US" u="sng" dirty="0" smtClean="0">
                <a:solidFill>
                  <a:srgbClr val="CC0066"/>
                </a:solidFill>
              </a:rPr>
              <a:t>shift</a:t>
            </a:r>
            <a:r>
              <a:rPr lang="en-US" u="sng" dirty="0">
                <a:solidFill>
                  <a:srgbClr val="CC0066"/>
                </a:solidFill>
              </a:rPr>
              <a:t> </a:t>
            </a:r>
            <a:r>
              <a:rPr lang="en-US" u="sng" dirty="0" smtClean="0">
                <a:solidFill>
                  <a:srgbClr val="CC0066"/>
                </a:solidFill>
              </a:rPr>
              <a:t>?</a:t>
            </a:r>
            <a:endParaRPr lang="en-US" dirty="0" smtClean="0"/>
          </a:p>
          <a:p>
            <a:pPr lvl="1"/>
            <a:r>
              <a:rPr lang="en-US" dirty="0" smtClean="0"/>
              <a:t>1 cycle with probes for checkout, optics measurements.</a:t>
            </a:r>
          </a:p>
          <a:p>
            <a:pPr lvl="1"/>
            <a:r>
              <a:rPr lang="en-US" dirty="0" smtClean="0"/>
              <a:t>1 cycle with 3 nominal bunches for collimator setup (TCTs), RP set-up (?), collision setup, first loss maps </a:t>
            </a:r>
            <a:r>
              <a:rPr lang="en-US" dirty="0"/>
              <a:t>&amp; </a:t>
            </a:r>
            <a:r>
              <a:rPr lang="en-US" dirty="0" err="1"/>
              <a:t>asynch</a:t>
            </a:r>
            <a:r>
              <a:rPr lang="en-US" dirty="0"/>
              <a:t>. dump test </a:t>
            </a:r>
            <a:r>
              <a:rPr lang="en-US" dirty="0" smtClean="0"/>
              <a:t>in collision.</a:t>
            </a:r>
            <a:endParaRPr lang="en-US" dirty="0"/>
          </a:p>
          <a:p>
            <a:pPr marL="798513" lvl="2" indent="0">
              <a:buNone/>
            </a:pPr>
            <a:r>
              <a:rPr lang="en-US" sz="2000" dirty="0" smtClean="0">
                <a:sym typeface="Wingdings" pitchFamily="2" charset="2"/>
              </a:rPr>
              <a:t>	 </a:t>
            </a:r>
            <a:r>
              <a:rPr lang="en-US" sz="2000" u="sng" dirty="0" smtClean="0">
                <a:solidFill>
                  <a:srgbClr val="CC0066"/>
                </a:solidFill>
                <a:sym typeface="Wingdings" pitchFamily="2" charset="2"/>
              </a:rPr>
              <a:t>1½ - 2 </a:t>
            </a:r>
            <a:r>
              <a:rPr lang="en-US" sz="2000" u="sng" dirty="0" smtClean="0">
                <a:solidFill>
                  <a:srgbClr val="CC0066"/>
                </a:solidFill>
              </a:rPr>
              <a:t>shifts.</a:t>
            </a:r>
          </a:p>
          <a:p>
            <a:pPr lvl="1"/>
            <a:r>
              <a:rPr lang="en-US" dirty="0" smtClean="0"/>
              <a:t>2 cycles to complete off-p /betatron loss maps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u="sng" dirty="0" smtClean="0">
                <a:solidFill>
                  <a:srgbClr val="CC0066"/>
                </a:solidFill>
                <a:sym typeface="Wingdings" pitchFamily="2" charset="2"/>
              </a:rPr>
              <a:t>1</a:t>
            </a:r>
            <a:r>
              <a:rPr lang="en-US" u="sng" dirty="0" smtClean="0">
                <a:solidFill>
                  <a:srgbClr val="CC0066"/>
                </a:solidFill>
              </a:rPr>
              <a:t> shift.</a:t>
            </a:r>
          </a:p>
          <a:p>
            <a:pPr marL="228600" lvl="1" indent="-228600">
              <a:buClrTx/>
            </a:pPr>
            <a:r>
              <a:rPr lang="en-US" dirty="0" smtClean="0">
                <a:solidFill>
                  <a:srgbClr val="003399"/>
                </a:solidFill>
              </a:rPr>
              <a:t>Intensity ramp-up</a:t>
            </a:r>
          </a:p>
          <a:p>
            <a:pPr marL="569913" lvl="2" indent="-228600">
              <a:buClrTx/>
            </a:pPr>
            <a:r>
              <a:rPr lang="en-US" sz="2000" dirty="0" smtClean="0"/>
              <a:t>1 fill with ~80 bunches</a:t>
            </a:r>
          </a:p>
          <a:p>
            <a:pPr marL="569913" lvl="2" indent="-228600">
              <a:buClrTx/>
            </a:pPr>
            <a:r>
              <a:rPr lang="en-US" sz="2000" dirty="0" smtClean="0"/>
              <a:t>1 fill with ~500 bunches (including some individual bunches for </a:t>
            </a:r>
            <a:r>
              <a:rPr lang="en-US" sz="2000" dirty="0" err="1" smtClean="0"/>
              <a:t>VdM</a:t>
            </a:r>
            <a:r>
              <a:rPr lang="en-US" sz="2000" dirty="0" smtClean="0"/>
              <a:t> scans)</a:t>
            </a:r>
          </a:p>
          <a:p>
            <a:pPr marL="569913" lvl="2" indent="-228600">
              <a:buClrTx/>
            </a:pPr>
            <a:r>
              <a:rPr lang="en-US" sz="2000" dirty="0" smtClean="0"/>
              <a:t>1374 bunches</a:t>
            </a:r>
            <a:endParaRPr lang="en-US" sz="2000" dirty="0"/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1.38 TeV p-p run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2662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BSRT </a:t>
            </a:r>
            <a:r>
              <a:rPr lang="en-US" dirty="0">
                <a:solidFill>
                  <a:schemeClr val="tx2"/>
                </a:solidFill>
              </a:rPr>
              <a:t>test with high intensity 50 ns proton beam (up to 1380 bunches with &gt;1.4x10</a:t>
            </a:r>
            <a:r>
              <a:rPr lang="en-US" baseline="30000" dirty="0">
                <a:solidFill>
                  <a:schemeClr val="tx2"/>
                </a:solidFill>
              </a:rPr>
              <a:t>11</a:t>
            </a:r>
            <a:r>
              <a:rPr lang="en-US" dirty="0">
                <a:solidFill>
                  <a:schemeClr val="tx2"/>
                </a:solidFill>
              </a:rPr>
              <a:t> p/b) – 4 </a:t>
            </a:r>
            <a:r>
              <a:rPr lang="en-US" dirty="0" smtClean="0">
                <a:solidFill>
                  <a:schemeClr val="tx2"/>
                </a:solidFill>
              </a:rPr>
              <a:t>hours</a:t>
            </a:r>
            <a:endParaRPr lang="en-US" dirty="0" smtClean="0"/>
          </a:p>
          <a:p>
            <a:r>
              <a:rPr lang="en-US" dirty="0" smtClean="0"/>
              <a:t>For LBDS one </a:t>
            </a:r>
            <a:r>
              <a:rPr lang="en-US" dirty="0"/>
              <a:t>dump of </a:t>
            </a:r>
            <a:r>
              <a:rPr lang="en-US" dirty="0" smtClean="0"/>
              <a:t>B1, </a:t>
            </a:r>
            <a:r>
              <a:rPr lang="en-US" dirty="0"/>
              <a:t>train with 50 ns spacing, at 450 GeV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>
                <a:solidFill>
                  <a:schemeClr val="tx2"/>
                </a:solidFill>
              </a:rPr>
              <a:t>Accesses for quench test:</a:t>
            </a:r>
          </a:p>
          <a:p>
            <a:pPr lvl="1"/>
            <a:r>
              <a:rPr lang="en-GB" sz="1600" dirty="0"/>
              <a:t>Scope installation in IP6 </a:t>
            </a:r>
            <a:r>
              <a:rPr lang="it-IT" sz="1600" dirty="0"/>
              <a:t>(12L6). 2 hours. It has priority over Q6L8 scope installation because we will need it on Monday morning (the first quench test). To be confirmed whether it can be done before high intensity tests/pp physics at intermediate energy</a:t>
            </a:r>
          </a:p>
          <a:p>
            <a:pPr lvl="1"/>
            <a:r>
              <a:rPr lang="en-GB" sz="1600" dirty="0"/>
              <a:t>Fast measurement system on RQ6.L8 (30 min in the UA83 by </a:t>
            </a:r>
            <a:r>
              <a:rPr lang="en-GB" sz="1600" dirty="0" err="1"/>
              <a:t>Jaromir</a:t>
            </a:r>
            <a:r>
              <a:rPr lang="en-GB" sz="1600" dirty="0"/>
              <a:t> Ludwig). Ramp to 300 A afterwards.</a:t>
            </a:r>
            <a:endParaRPr lang="en-US" sz="16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scheduled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6790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592</Words>
  <Application>Microsoft Office PowerPoint</Application>
  <PresentationFormat>On-screen Show (4:3)</PresentationFormat>
  <Paragraphs>137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Wednesday 6.2.2013</vt:lpstr>
      <vt:lpstr>Evening</vt:lpstr>
      <vt:lpstr>Night</vt:lpstr>
      <vt:lpstr>Stable Beams Statistics</vt:lpstr>
      <vt:lpstr>Planning</vt:lpstr>
      <vt:lpstr>1.38 TeV p-p run</vt:lpstr>
      <vt:lpstr>To be scheduled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2013-02-07T09:21:12Z</dcterms:modified>
</cp:coreProperties>
</file>