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embeddings/Microsoft_Equation2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22"/>
  </p:notesMasterIdLst>
  <p:sldIdLst>
    <p:sldId id="1086" r:id="rId2"/>
    <p:sldId id="1091" r:id="rId3"/>
    <p:sldId id="1089" r:id="rId4"/>
    <p:sldId id="1087" r:id="rId5"/>
    <p:sldId id="1090" r:id="rId6"/>
    <p:sldId id="1066" r:id="rId7"/>
    <p:sldId id="1065" r:id="rId8"/>
    <p:sldId id="1067" r:id="rId9"/>
    <p:sldId id="1077" r:id="rId10"/>
    <p:sldId id="1078" r:id="rId11"/>
    <p:sldId id="1079" r:id="rId12"/>
    <p:sldId id="1080" r:id="rId13"/>
    <p:sldId id="1084" r:id="rId14"/>
    <p:sldId id="1071" r:id="rId15"/>
    <p:sldId id="1072" r:id="rId16"/>
    <p:sldId id="1073" r:id="rId17"/>
    <p:sldId id="1074" r:id="rId18"/>
    <p:sldId id="1075" r:id="rId19"/>
    <p:sldId id="1076" r:id="rId20"/>
    <p:sldId id="1088" r:id="rId2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012" autoAdjust="0"/>
    <p:restoredTop sz="94706" autoAdjust="0"/>
  </p:normalViewPr>
  <p:slideViewPr>
    <p:cSldViewPr>
      <p:cViewPr>
        <p:scale>
          <a:sx n="100" d="100"/>
          <a:sy n="100" d="100"/>
        </p:scale>
        <p:origin x="-105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2/4/13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9209234" cy="3886200"/>
          </a:xfrm>
          <a:prstGeom prst="rect">
            <a:avLst/>
          </a:prstGeom>
        </p:spPr>
      </p:pic>
      <p:sp>
        <p:nvSpPr>
          <p:cNvPr id="4" name="Subtitle 3"/>
          <p:cNvSpPr txBox="1">
            <a:spLocks/>
          </p:cNvSpPr>
          <p:nvPr/>
        </p:nvSpPr>
        <p:spPr bwMode="auto">
          <a:xfrm>
            <a:off x="457200" y="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Monday Morning 4-Feb 2013</a:t>
            </a:r>
            <a:endParaRPr lang="en-GB" sz="3200" kern="0" noProof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kern="0" dirty="0" smtClean="0">
                <a:solidFill>
                  <a:srgbClr val="3366FF"/>
                </a:solidFill>
                <a:latin typeface="+mn-lt"/>
              </a:rPr>
              <a:t>Bernhard Holzer, </a:t>
            </a:r>
            <a:r>
              <a:rPr lang="en-GB" sz="2000" kern="0" dirty="0" err="1" smtClean="0">
                <a:solidFill>
                  <a:srgbClr val="3366FF"/>
                </a:solidFill>
                <a:latin typeface="+mn-lt"/>
              </a:rPr>
              <a:t>Joerg</a:t>
            </a:r>
            <a:r>
              <a:rPr lang="en-GB" sz="2000" kern="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GB" sz="2000" kern="0" dirty="0" err="1" smtClean="0">
                <a:solidFill>
                  <a:srgbClr val="3366FF"/>
                </a:solidFill>
                <a:latin typeface="+mn-lt"/>
              </a:rPr>
              <a:t>Wenninger</a:t>
            </a:r>
            <a:endParaRPr lang="en-GB" sz="2000" kern="0" dirty="0" smtClean="0">
              <a:solidFill>
                <a:srgbClr val="3366FF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695700" y="3619500"/>
            <a:ext cx="44958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21336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2098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30480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38100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405309">
            <a:off x="5401598" y="4511060"/>
            <a:ext cx="239188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change mode to </a:t>
            </a:r>
            <a:r>
              <a:rPr lang="en-US" dirty="0" err="1" smtClean="0"/>
              <a:t>Pb-p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0316393">
            <a:off x="2272313" y="4302546"/>
            <a:ext cx="23525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source re-fill / access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316393">
            <a:off x="4478799" y="4302547"/>
            <a:ext cx="15188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1524000"/>
            <a:ext cx="17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Currents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2/4/13</a:t>
            </a:fld>
            <a:endParaRPr lang="en-US" dirty="0"/>
          </a:p>
        </p:txBody>
      </p:sp>
      <p:pic>
        <p:nvPicPr>
          <p:cNvPr id="2050" name="Picture 2" descr="http://elogbook.cern.ch/eLogbook/attach_reader?attach_id=1332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1268700"/>
            <a:ext cx="7056980" cy="53416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905"/>
            <a:ext cx="8229600" cy="1727955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16:00 Filling for 338 bunches / beam.</a:t>
            </a:r>
          </a:p>
          <a:p>
            <a:r>
              <a:rPr lang="en-US" sz="2000" dirty="0" smtClean="0"/>
              <a:t>18:00 </a:t>
            </a:r>
            <a:r>
              <a:rPr lang="en-US" sz="2000" dirty="0" smtClean="0">
                <a:solidFill>
                  <a:srgbClr val="FF0000"/>
                </a:solidFill>
              </a:rPr>
              <a:t>Beam dumped during the cogging, in the phase where the beams are brought to the common frequency.</a:t>
            </a:r>
          </a:p>
          <a:p>
            <a:pPr lvl="1"/>
            <a:r>
              <a:rPr lang="en-US" sz="2000" dirty="0" smtClean="0"/>
              <a:t>Monitor in cell 9, on the 20 s RS. 1.3 s RS has margin.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750" y="515724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1.3s 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36650"/>
            <a:ext cx="8229600" cy="5111750"/>
          </a:xfrm>
        </p:spPr>
        <p:txBody>
          <a:bodyPr/>
          <a:lstStyle/>
          <a:p>
            <a:r>
              <a:rPr lang="en-US" sz="2000" dirty="0" smtClean="0"/>
              <a:t>A check of the losses on the </a:t>
            </a:r>
            <a:r>
              <a:rPr lang="en-US" sz="2000" dirty="0" smtClean="0">
                <a:solidFill>
                  <a:srgbClr val="008000"/>
                </a:solidFill>
              </a:rPr>
              <a:t>previous low intensity fills shows that this effect was already present in the morning</a:t>
            </a:r>
            <a:r>
              <a:rPr lang="en-US" sz="2000" dirty="0" smtClean="0"/>
              <a:t>, but not detected due to the low beam intensity.</a:t>
            </a:r>
          </a:p>
          <a:p>
            <a:r>
              <a:rPr lang="en-US" sz="2000" dirty="0" smtClean="0"/>
              <a:t>We therefore decided: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Perform a fill with 96b to be able to get through </a:t>
            </a:r>
            <a:r>
              <a:rPr lang="en-US" sz="2000" dirty="0" smtClean="0"/>
              <a:t>and then scale losses to 338 b,</a:t>
            </a:r>
          </a:p>
          <a:p>
            <a:pPr lvl="1"/>
            <a:r>
              <a:rPr lang="en-US" sz="2000" dirty="0" smtClean="0"/>
              <a:t>Re-center the common frequency down by 6 Hz (pushes ions less inwards).</a:t>
            </a:r>
          </a:p>
          <a:p>
            <a:r>
              <a:rPr lang="en-US" sz="2000" dirty="0" smtClean="0"/>
              <a:t>19:15 Filling.</a:t>
            </a:r>
          </a:p>
          <a:p>
            <a:r>
              <a:rPr lang="en-US" sz="2000" dirty="0" smtClean="0"/>
              <a:t>20:15 Cogging OK, but BLMs up to ~40% </a:t>
            </a:r>
            <a:r>
              <a:rPr lang="en-US" sz="2000" dirty="0" smtClean="0">
                <a:sym typeface="Wingdings" pitchFamily="2" charset="2"/>
              </a:rPr>
              <a:t> need a some margin for 338p (but not too much).</a:t>
            </a:r>
          </a:p>
          <a:p>
            <a:r>
              <a:rPr lang="en-US" sz="2000" dirty="0" smtClean="0">
                <a:sym typeface="Wingdings" pitchFamily="2" charset="2"/>
              </a:rPr>
              <a:t>20:30 Towards end of squeeze (~ 1m) again losses, but also on Q11R7 – BLM threshold already increased by 3 !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Losses on Q11R7 too high for 338 b/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2/4/13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on Q11R7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76600" y="64928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87325" y="64770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2/4/13</a:t>
            </a:fld>
            <a:endParaRPr lang="en-US" dirty="0"/>
          </a:p>
        </p:txBody>
      </p:sp>
      <p:pic>
        <p:nvPicPr>
          <p:cNvPr id="20482" name="Picture 2" descr="http://elogbook.cern.ch/eLogbook/attach_reader?attach_id=1332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1039344"/>
            <a:ext cx="6768940" cy="5389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09880" y="26368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83377" y="295688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7596" y="3748990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60309" y="378905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Beta*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11750"/>
          </a:xfrm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20:40 Stable beams fill 3416.</a:t>
            </a:r>
          </a:p>
          <a:p>
            <a:r>
              <a:rPr lang="en-US" sz="2000" dirty="0" smtClean="0">
                <a:sym typeface="Wingdings" pitchFamily="2" charset="2"/>
              </a:rPr>
              <a:t>22:00 Dump.</a:t>
            </a:r>
          </a:p>
          <a:p>
            <a:r>
              <a:rPr lang="en-US" sz="2000" dirty="0" smtClean="0">
                <a:sym typeface="Wingdings" pitchFamily="2" charset="2"/>
              </a:rPr>
              <a:t>In agreement with </a:t>
            </a:r>
            <a:r>
              <a:rPr lang="en-US" sz="2000" dirty="0" err="1" smtClean="0">
                <a:sym typeface="Wingdings" pitchFamily="2" charset="2"/>
              </a:rPr>
              <a:t>Rudiger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sym typeface="Wingdings" pitchFamily="2" charset="2"/>
              </a:rPr>
              <a:t>increase of BLM MF from 0.1 to 0.2 for the monitors: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BLMEI.09R7.B1E23_MBA 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BLMEI.09R7.B1E30_MBA 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BLMEI.09R7.B1E21_MBB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New filling scheme with 192 </a:t>
            </a:r>
            <a:r>
              <a:rPr lang="en-US" sz="2000" dirty="0" err="1" smtClean="0">
                <a:solidFill>
                  <a:srgbClr val="008000"/>
                </a:solidFill>
              </a:rPr>
              <a:t>Pb</a:t>
            </a:r>
            <a:r>
              <a:rPr lang="en-US" sz="2000" dirty="0" smtClean="0">
                <a:solidFill>
                  <a:srgbClr val="008000"/>
                </a:solidFill>
              </a:rPr>
              <a:t> bunches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200ns_192Pb_216p_9inj24bpi</a:t>
            </a:r>
          </a:p>
          <a:p>
            <a:r>
              <a:rPr lang="en-US" sz="2000" dirty="0" smtClean="0"/>
              <a:t>We shift the common frequency at 4 </a:t>
            </a:r>
            <a:r>
              <a:rPr lang="en-US" sz="2000" dirty="0" err="1" smtClean="0"/>
              <a:t>TeV</a:t>
            </a:r>
            <a:r>
              <a:rPr lang="en-US" sz="2000" dirty="0" smtClean="0"/>
              <a:t> another 4 Hz to help a bit the </a:t>
            </a:r>
            <a:r>
              <a:rPr lang="en-US" sz="2000" dirty="0" err="1" smtClean="0"/>
              <a:t>Pb</a:t>
            </a:r>
            <a:r>
              <a:rPr lang="en-US" sz="2000" dirty="0" smtClean="0"/>
              <a:t> beam during cogging.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2/4/13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95400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07:00h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 after solving the LEIR problem (electronic card)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fill for physics: </a:t>
            </a:r>
            <a:r>
              <a:rPr lang="en-US" sz="2000" dirty="0" smtClean="0">
                <a:solidFill>
                  <a:srgbClr val="0000FF"/>
                </a:solidFill>
              </a:rPr>
              <a:t>192Pb </a:t>
            </a:r>
            <a:r>
              <a:rPr lang="en-US" sz="2000" dirty="0" err="1" smtClean="0">
                <a:solidFill>
                  <a:srgbClr val="0000FF"/>
                </a:solidFill>
              </a:rPr>
              <a:t>x</a:t>
            </a:r>
            <a:r>
              <a:rPr lang="en-US" sz="2000" dirty="0" smtClean="0">
                <a:solidFill>
                  <a:srgbClr val="0000FF"/>
                </a:solidFill>
              </a:rPr>
              <a:t> 216p </a:t>
            </a:r>
            <a:r>
              <a:rPr lang="en-US" sz="2000" b="1" i="1" dirty="0" smtClean="0">
                <a:latin typeface="Times New Roman"/>
                <a:cs typeface="Times New Roman"/>
              </a:rPr>
              <a:t>bunches</a:t>
            </a:r>
            <a:r>
              <a:rPr lang="en-US" sz="2000" dirty="0" smtClean="0"/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&amp; ramp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applying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6Hz freq shift </a:t>
            </a:r>
            <a:r>
              <a:rPr lang="en-US" sz="2000" b="1" i="1" dirty="0" smtClean="0">
                <a:latin typeface="Times New Roman"/>
                <a:cs typeface="Times New Roman"/>
              </a:rPr>
              <a:t>at flat top  ...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gain some safety margin</a:t>
            </a: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ramp: ok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cogging: warning level of ≈50% dump threshold</a:t>
            </a: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07:20h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squeeze: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β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*=4m,    40% dump threshold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  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β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*=0.9m, 60% dump threshold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adjust &amp;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optimisation : ok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07:40h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12:00h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SIS	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2265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Morning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352800"/>
            <a:ext cx="7321550" cy="12970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57400" y="4191000"/>
            <a:ext cx="16002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6200" y="4191000"/>
            <a:ext cx="12192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05200" y="5943600"/>
          <a:ext cx="1173480" cy="304800"/>
        </p:xfrm>
        <a:graphic>
          <a:graphicData uri="http://schemas.openxmlformats.org/presentationml/2006/ole">
            <p:oleObj spid="_x0000_s13314" name="Equation" r:id="rId4" imgW="9779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95400"/>
            <a:ext cx="8458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12:30h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pre-cycle ... 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again ... no beam from LEIR</a:t>
            </a: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preparing for new fill: increasing BLM thresholds (monitor factor) 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from 0.1 -&gt; 0.3 for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600" dirty="0" smtClean="0"/>
              <a:t>BLMEI.09R7.B1E23_MBA</a:t>
            </a:r>
          </a:p>
          <a:p>
            <a:pPr lvl="0"/>
            <a:r>
              <a:rPr lang="en-US" sz="1600" dirty="0" smtClean="0"/>
              <a:t>	BLMEI.09R7.B1E30_MBA</a:t>
            </a:r>
          </a:p>
          <a:p>
            <a:pPr lvl="0"/>
            <a:r>
              <a:rPr lang="en-US" sz="1600" dirty="0" smtClean="0"/>
              <a:t>	BLMEI.09R7.B1E21_MBB</a:t>
            </a:r>
          </a:p>
          <a:p>
            <a:pPr lvl="0"/>
            <a:r>
              <a:rPr lang="en-US" sz="1600" dirty="0" smtClean="0"/>
              <a:t>	BLM2I.11R7.B1E23_MBB</a:t>
            </a:r>
          </a:p>
          <a:p>
            <a:pPr lvl="0"/>
            <a:r>
              <a:rPr lang="en-US" sz="1600" dirty="0" smtClean="0"/>
              <a:t>	BLM2I.11R7.B1E24_MBB</a:t>
            </a:r>
          </a:p>
          <a:p>
            <a:pPr lvl="0"/>
            <a:endParaRPr lang="en-US" sz="16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16:30h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physics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“once more unto the breach, dear friends”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338 bunches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emittances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 b1 (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Pb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lang="en-GB" sz="2000" b="1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3.5 ... 4 </a:t>
            </a:r>
          </a:p>
          <a:p>
            <a:pPr lvl="0"/>
            <a:r>
              <a:rPr lang="en-GB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2421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Afternoon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901497"/>
            <a:ext cx="2743200" cy="109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181600"/>
            <a:ext cx="2743200" cy="10945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8458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17:15h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</a:t>
            </a:r>
            <a:r>
              <a:rPr lang="en-GB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338 bunches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start of ramp: </a:t>
            </a:r>
            <a:r>
              <a:rPr lang="en-GB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BLM ≈59%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a short moment</a:t>
            </a: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17:30h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flat top ... no problem</a:t>
            </a:r>
          </a:p>
          <a:p>
            <a:pPr lvl="0"/>
            <a:endParaRPr lang="en-GB" sz="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17:40h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re-phasing: warning level</a:t>
            </a: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2421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Afternoon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9154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28837"/>
          <a:stretch>
            <a:fillRect/>
          </a:stretch>
        </p:blipFill>
        <p:spPr>
          <a:xfrm>
            <a:off x="6096000" y="2743200"/>
            <a:ext cx="2743200" cy="1552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28837"/>
          <a:stretch>
            <a:fillRect/>
          </a:stretch>
        </p:blipFill>
        <p:spPr>
          <a:xfrm>
            <a:off x="6222665" y="5029200"/>
            <a:ext cx="2692735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8928100" cy="848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8458200" cy="695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17:40h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BLM losses reach more than 60% around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β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*=4m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and around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β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*=3m they reach the dump threshold.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dump,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BLMs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11.R7 </a:t>
            </a:r>
          </a:p>
          <a:p>
            <a:pPr lvl="0"/>
            <a:endParaRPr lang="en-GB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some additional information:</a:t>
            </a:r>
          </a:p>
          <a:p>
            <a:pPr lvl="0"/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dirty="0" smtClean="0">
                <a:latin typeface="Times New Roman"/>
                <a:cs typeface="Times New Roman"/>
              </a:rPr>
              <a:t>we did: increase the BLM monitor factor</a:t>
            </a:r>
          </a:p>
          <a:p>
            <a:pPr lvl="0"/>
            <a:r>
              <a:rPr lang="en-GB" sz="2000" b="1" i="1" dirty="0" smtClean="0">
                <a:latin typeface="Times New Roman"/>
                <a:cs typeface="Times New Roman"/>
              </a:rPr>
              <a:t>	go back to 1.4ns blow up</a:t>
            </a:r>
          </a:p>
          <a:p>
            <a:pPr lvl="0"/>
            <a:r>
              <a:rPr lang="en-GB" sz="2000" b="1" i="1" dirty="0" smtClean="0">
                <a:latin typeface="Times New Roman"/>
                <a:cs typeface="Times New Roman"/>
              </a:rPr>
              <a:t>	fill 338 bunches</a:t>
            </a:r>
          </a:p>
          <a:p>
            <a:pPr lvl="0"/>
            <a:r>
              <a:rPr lang="en-GB" sz="2000" b="1" i="1" dirty="0" smtClean="0">
                <a:latin typeface="Times New Roman"/>
                <a:cs typeface="Times New Roman"/>
              </a:rPr>
              <a:t>	slow down the cogging procedure (go in 4 steps)</a:t>
            </a:r>
          </a:p>
          <a:p>
            <a:pPr lvl="0"/>
            <a:endParaRPr lang="en-GB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orbits observed before the dump: (</a:t>
            </a:r>
            <a:r>
              <a:rPr lang="en-GB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Joerg</a:t>
            </a:r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lvl="0"/>
            <a:endParaRPr lang="en-GB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2421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Afternoon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30350"/>
          <a:stretch>
            <a:fillRect/>
          </a:stretch>
        </p:blipFill>
        <p:spPr>
          <a:xfrm>
            <a:off x="4413250" y="4800600"/>
            <a:ext cx="4730750" cy="188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410200"/>
            <a:ext cx="33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hor. orbit at TCP IR7, </a:t>
            </a:r>
            <a:r>
              <a:rPr lang="en-US" dirty="0" err="1" smtClean="0"/>
              <a:t>Δx</a:t>
            </a:r>
            <a:r>
              <a:rPr lang="en-US" dirty="0" smtClean="0"/>
              <a:t>=40μm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458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orbits observed before the dump</a:t>
            </a:r>
          </a:p>
          <a:p>
            <a:pPr lvl="0"/>
            <a:endParaRPr lang="en-GB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2421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Afternoon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502687"/>
            <a:ext cx="3459012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vert. orbit at TCP IR7, </a:t>
            </a:r>
            <a:r>
              <a:rPr lang="en-US" dirty="0" err="1" smtClean="0"/>
              <a:t>Δx</a:t>
            </a:r>
            <a:r>
              <a:rPr lang="en-US" dirty="0" smtClean="0"/>
              <a:t>=10μm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hor. orbit at TCP IR3, </a:t>
            </a:r>
            <a:r>
              <a:rPr lang="en-US" dirty="0" err="1" smtClean="0"/>
              <a:t>Δx</a:t>
            </a:r>
            <a:r>
              <a:rPr lang="en-US" dirty="0" smtClean="0"/>
              <a:t>=70μm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 orbit: </a:t>
            </a:r>
          </a:p>
          <a:p>
            <a:r>
              <a:rPr lang="en-US" dirty="0" smtClean="0"/>
              <a:t>last orbit (@dump) -10 sec)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24542"/>
          <a:stretch>
            <a:fillRect/>
          </a:stretch>
        </p:blipFill>
        <p:spPr>
          <a:xfrm>
            <a:off x="5181600" y="914400"/>
            <a:ext cx="3651250" cy="15618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05400" y="1522412"/>
            <a:ext cx="4191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1371600"/>
            <a:ext cx="4191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17642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32352"/>
          <a:stretch>
            <a:fillRect/>
          </a:stretch>
        </p:blipFill>
        <p:spPr>
          <a:xfrm>
            <a:off x="5257800" y="2743200"/>
            <a:ext cx="3505200" cy="13367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64378" y="28310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3657600"/>
            <a:ext cx="4191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2897188"/>
            <a:ext cx="4191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4419600"/>
            <a:ext cx="5981700" cy="23734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28600"/>
            <a:ext cx="1889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Night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1219200"/>
            <a:ext cx="5912888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decision: we go back to reduced bunch filling scheme</a:t>
            </a:r>
          </a:p>
          <a:p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192Pb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216p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19:20h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20:16h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&amp; flat top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20:30h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loss rates up to 82% (11R7) 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21:00h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01:00h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dump, BPM6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/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l="49828" t="21223" b="36909"/>
          <a:stretch>
            <a:fillRect/>
          </a:stretch>
        </p:blipFill>
        <p:spPr>
          <a:xfrm>
            <a:off x="5410200" y="1752600"/>
            <a:ext cx="3505200" cy="2193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8839200" cy="9239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77200" y="4124379"/>
            <a:ext cx="12192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t="4693" b="59446"/>
          <a:stretch>
            <a:fillRect/>
          </a:stretch>
        </p:blipFill>
        <p:spPr>
          <a:xfrm>
            <a:off x="5072430" y="5105400"/>
            <a:ext cx="4071570" cy="1284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1295400"/>
            <a:ext cx="1593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week: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7353"/>
          <a:stretch>
            <a:fillRect/>
          </a:stretch>
        </p:blipFill>
        <p:spPr>
          <a:xfrm>
            <a:off x="990600" y="2257780"/>
            <a:ext cx="7327653" cy="348481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3390106" y="3771106"/>
            <a:ext cx="44958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64805" y="190500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2807" y="2717800"/>
            <a:ext cx="6125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5943600"/>
            <a:ext cx="145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(court</a:t>
            </a:r>
            <a:r>
              <a:rPr lang="en-US" dirty="0" smtClean="0"/>
              <a:t>. </a:t>
            </a:r>
            <a:r>
              <a:rPr lang="en-US" dirty="0" err="1" smtClean="0"/>
              <a:t>Alick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28600"/>
            <a:ext cx="1889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Night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1219200"/>
            <a:ext cx="501305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ramp, re-phasing ok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squeeze: up to 52 % dump threshold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03:50h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/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1219200"/>
            <a:ext cx="3546109" cy="231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49828" t="3691" b="35064"/>
          <a:stretch>
            <a:fillRect/>
          </a:stretch>
        </p:blipFill>
        <p:spPr>
          <a:xfrm>
            <a:off x="1600200" y="3758380"/>
            <a:ext cx="5410200" cy="2642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724484"/>
              </p:ext>
            </p:extLst>
          </p:nvPr>
        </p:nvGraphicFramePr>
        <p:xfrm>
          <a:off x="76200" y="3352800"/>
          <a:ext cx="7903693" cy="286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50"/>
                <a:gridCol w="1695434"/>
                <a:gridCol w="899629"/>
                <a:gridCol w="1483296"/>
                <a:gridCol w="816112"/>
                <a:gridCol w="194427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b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[cm-2s-1]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 beam [h]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[nb-1]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</a:t>
                      </a:r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cogging</a:t>
                      </a:r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07:07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BPMS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07:08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BPMS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programmed dump</a:t>
                      </a:r>
                      <a:endParaRPr lang="en-US" sz="1600" dirty="0"/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04:26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programmed dump</a:t>
                      </a:r>
                      <a:endParaRPr lang="en-US" sz="1600" dirty="0"/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02/02/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programmed dump</a:t>
                      </a:r>
                      <a:endParaRPr lang="en-US" sz="1600" dirty="0"/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03/02/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7.2E+28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04:25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BPMS</a:t>
                      </a:r>
                      <a:endParaRPr lang="en-US" sz="1600" dirty="0"/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03/02/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7.0E+28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04:14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 going</a:t>
                      </a:r>
                      <a:endParaRPr lang="en-US" sz="1600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33317" y="5345668"/>
            <a:ext cx="113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 bunch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5599668"/>
            <a:ext cx="12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192 bunch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5879068"/>
            <a:ext cx="12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192 bunch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90600"/>
            <a:ext cx="1836964" cy="205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066800"/>
            <a:ext cx="5657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week: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 = 30 %	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        main issue: changing particle species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76400" y="2209800"/>
          <a:ext cx="3594100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8525"/>
                <a:gridCol w="898525"/>
                <a:gridCol w="898525"/>
                <a:gridCol w="898525"/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ALICE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ATLAS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CMS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LHCb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16.4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19.6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19.8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1.5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85800" y="2362200"/>
          <a:ext cx="609600" cy="406400"/>
        </p:xfrm>
        <a:graphic>
          <a:graphicData uri="http://schemas.openxmlformats.org/presentationml/2006/ole">
            <p:oleObj spid="_x0000_s32770" name="Equation" r:id="rId4" imgW="381000" imgH="254000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5029200" y="5638800"/>
            <a:ext cx="1143000" cy="762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01000" y="4762500"/>
            <a:ext cx="124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Alice spec 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990600"/>
            <a:ext cx="562520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week: Main Issues</a:t>
            </a: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Monday Morning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after ALICE polarity flip: set up &amp; </a:t>
            </a:r>
            <a:r>
              <a:rPr lang="en-GB" sz="2000" b="1" i="1" kern="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VdM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scans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t="12762" b="21770"/>
          <a:stretch>
            <a:fillRect/>
          </a:stretch>
        </p:blipFill>
        <p:spPr>
          <a:xfrm>
            <a:off x="6307244" y="1143000"/>
            <a:ext cx="2531956" cy="1295400"/>
          </a:xfrm>
          <a:prstGeom prst="rect">
            <a:avLst/>
          </a:prstGeom>
        </p:spPr>
      </p:pic>
      <p:pic>
        <p:nvPicPr>
          <p:cNvPr id="20" name="Picture 2" descr="http://elogbook.cern.ch/eLogbook/attach_reader?attach_id=1330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19400"/>
            <a:ext cx="2237570" cy="111337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57200" y="2514600"/>
            <a:ext cx="6934200" cy="45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Tuesday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end-of fill check: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separate beams in IP1,5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LHcb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polarity flip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bunch blow up: set to 1.5 ns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Wednesday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source re-fill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sz="2000" b="1" i="1" dirty="0" smtClean="0">
                <a:latin typeface="Times New Roman"/>
                <a:cs typeface="Times New Roman"/>
              </a:rPr>
              <a:t>Temperature alarm in UX45 Faraday cage -&gt; access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b="1" i="1" dirty="0" smtClean="0">
                <a:latin typeface="Times New Roman"/>
                <a:cs typeface="Times New Roman"/>
                <a:sym typeface="Wingdings" pitchFamily="2" charset="2"/>
              </a:rPr>
              <a:t>In the meantime:</a:t>
            </a:r>
          </a:p>
          <a:p>
            <a:pPr lvl="1"/>
            <a:r>
              <a:rPr lang="en-US" b="1" i="1" dirty="0" smtClean="0">
                <a:latin typeface="Times New Roman"/>
                <a:cs typeface="Times New Roman"/>
                <a:sym typeface="Wingdings" pitchFamily="2" charset="2"/>
              </a:rPr>
              <a:t>	Stable beams, and /or</a:t>
            </a:r>
            <a:endParaRPr lang="en-US" b="1" i="1" dirty="0" smtClean="0">
              <a:latin typeface="Times New Roman"/>
              <a:cs typeface="Times New Roman"/>
            </a:endParaRPr>
          </a:p>
          <a:p>
            <a:pPr lvl="1"/>
            <a:r>
              <a:rPr lang="en-US" b="1" i="1" dirty="0" smtClean="0">
                <a:latin typeface="Times New Roman"/>
                <a:cs typeface="Times New Roman"/>
              </a:rPr>
              <a:t>	ADT test on B2 in preparation for quench test, and /or,</a:t>
            </a:r>
          </a:p>
          <a:p>
            <a:pPr lvl="1"/>
            <a:r>
              <a:rPr lang="en-US" b="1" i="1" dirty="0" smtClean="0">
                <a:latin typeface="Times New Roman"/>
                <a:cs typeface="Times New Roman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Access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Water Leak in S34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Problem with beam imminent warning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5589892" cy="4688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week: Main Issues</a:t>
            </a: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Thursday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special ALICE run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IP1,5 separated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fill 3509,          =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2.4 nb</a:t>
            </a:r>
            <a:r>
              <a:rPr lang="en-GB" sz="2000" b="1" i="1" kern="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-1</a:t>
            </a: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Just as we planned to dump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cryo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problem in S23.</a:t>
            </a:r>
          </a:p>
          <a:p>
            <a:pPr lvl="1"/>
            <a:r>
              <a:rPr lang="en-US" sz="2000" b="1" i="1" dirty="0" smtClean="0">
                <a:latin typeface="Times New Roman"/>
                <a:cs typeface="Times New Roman"/>
              </a:rPr>
              <a:t>Magnetic bearings of cold compressor.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2776" b="56915"/>
          <a:stretch>
            <a:fillRect/>
          </a:stretch>
        </p:blipFill>
        <p:spPr>
          <a:xfrm>
            <a:off x="4419600" y="2637291"/>
            <a:ext cx="4530206" cy="1553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2406" y="339929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 ≈ 8.5h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676400" y="2362200"/>
          <a:ext cx="609600" cy="406400"/>
        </p:xfrm>
        <a:graphic>
          <a:graphicData uri="http://schemas.openxmlformats.org/presentationml/2006/ole">
            <p:oleObj spid="_x0000_s33794" name="Equation" r:id="rId4" imgW="3810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066800"/>
            <a:ext cx="9144000" cy="704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Friday Morning</a:t>
            </a:r>
          </a:p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LHC in stable beams ...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last fill before </a:t>
            </a:r>
          </a:p>
          <a:p>
            <a:pPr lvl="0"/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going to </a:t>
            </a:r>
            <a:r>
              <a:rPr lang="en-GB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Pb-p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mode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09:30h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 (OP)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10:20h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Problem at MKI8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access needed </a:t>
            </a:r>
            <a:r>
              <a:rPr lang="en-GB" sz="2000" b="1" i="1" strike="sng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change “switch”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           ... replace a pump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parallel” </a:t>
            </a:r>
            <a:r>
              <a:rPr lang="en-GB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prepare </a:t>
            </a:r>
            <a:r>
              <a:rPr lang="en-GB" sz="20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Pb-p</a:t>
            </a:r>
            <a:r>
              <a:rPr lang="en-GB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settings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600" dirty="0" smtClean="0"/>
              <a:t>Injection schema for </a:t>
            </a:r>
            <a:r>
              <a:rPr lang="en-US" sz="1600" dirty="0" err="1" smtClean="0"/>
              <a:t>Pb/p</a:t>
            </a:r>
            <a:r>
              <a:rPr lang="en-US" sz="1600" dirty="0" smtClean="0"/>
              <a:t> with 15 bunches created</a:t>
            </a:r>
          </a:p>
          <a:p>
            <a:r>
              <a:rPr lang="en-US" sz="1600" dirty="0" smtClean="0"/>
              <a:t>	Flipped the signs for the </a:t>
            </a:r>
            <a:r>
              <a:rPr lang="en-US" sz="1600" dirty="0" err="1" smtClean="0"/>
              <a:t>dp/p</a:t>
            </a:r>
            <a:r>
              <a:rPr lang="en-US" sz="1600" dirty="0" smtClean="0"/>
              <a:t> offset in the orbit references.</a:t>
            </a:r>
          </a:p>
          <a:p>
            <a:r>
              <a:rPr lang="en-US" sz="1600" dirty="0" smtClean="0"/>
              <a:t>	Beta-beat corrections flipped to </a:t>
            </a:r>
            <a:r>
              <a:rPr lang="en-US" sz="1600" dirty="0" err="1" smtClean="0"/>
              <a:t>Pb/p</a:t>
            </a:r>
            <a:r>
              <a:rPr lang="en-US" sz="1600" dirty="0" smtClean="0"/>
              <a:t> for the squeeze and the collision BP</a:t>
            </a:r>
          </a:p>
          <a:p>
            <a:r>
              <a:rPr lang="en-US" sz="1600" dirty="0" smtClean="0"/>
              <a:t>	Setting up of the </a:t>
            </a:r>
            <a:r>
              <a:rPr lang="en-US" sz="1600" dirty="0" err="1" smtClean="0"/>
              <a:t>ADTs</a:t>
            </a:r>
            <a:r>
              <a:rPr lang="en-US" sz="1600" dirty="0" smtClean="0"/>
              <a:t> for </a:t>
            </a:r>
            <a:r>
              <a:rPr lang="en-US" sz="1600" dirty="0" err="1" smtClean="0"/>
              <a:t>Pb</a:t>
            </a:r>
            <a:r>
              <a:rPr lang="en-US" sz="1600" dirty="0" smtClean="0"/>
              <a:t> (B1) and </a:t>
            </a:r>
            <a:r>
              <a:rPr lang="en-US" sz="1600" dirty="0" err="1" smtClean="0"/>
              <a:t>p</a:t>
            </a:r>
            <a:r>
              <a:rPr lang="en-US" sz="1600" dirty="0" smtClean="0"/>
              <a:t> (B2)   </a:t>
            </a:r>
          </a:p>
          <a:p>
            <a:r>
              <a:rPr lang="en-US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600" dirty="0" smtClean="0"/>
              <a:t>Settings for the lifetime display for B1 </a:t>
            </a:r>
            <a:r>
              <a:rPr lang="en-US" sz="1600" dirty="0" err="1" smtClean="0"/>
              <a:t>Pb</a:t>
            </a:r>
            <a:r>
              <a:rPr lang="en-US" sz="1600" dirty="0" smtClean="0"/>
              <a:t> and B2 </a:t>
            </a:r>
            <a:r>
              <a:rPr lang="en-US" sz="1600" dirty="0" err="1" smtClean="0"/>
              <a:t>p</a:t>
            </a:r>
            <a:endParaRPr lang="en-US" sz="1600" dirty="0" smtClean="0"/>
          </a:p>
          <a:p>
            <a:r>
              <a:rPr lang="en-US" sz="1600" dirty="0" smtClean="0"/>
              <a:t>	Setting the correct RF re-phasing for </a:t>
            </a:r>
            <a:r>
              <a:rPr lang="en-US" sz="1600" dirty="0" err="1" smtClean="0"/>
              <a:t>Pb/p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	...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15:00h </a:t>
            </a:r>
            <a:r>
              <a:rPr lang="en-US" sz="2000" b="1" i="1" dirty="0" smtClean="0">
                <a:latin typeface="Times New Roman"/>
                <a:cs typeface="Times New Roman"/>
              </a:rPr>
              <a:t>Injection </a:t>
            </a:r>
            <a:r>
              <a:rPr lang="en-GB" sz="2000" b="1" i="1" dirty="0" smtClean="0">
                <a:latin typeface="Times New Roman"/>
                <a:cs typeface="Times New Roman"/>
              </a:rPr>
              <a:t>Probe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r>
              <a:rPr lang="en-US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16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5987" b="28605"/>
          <a:stretch>
            <a:fillRect/>
          </a:stretch>
        </p:blipFill>
        <p:spPr>
          <a:xfrm>
            <a:off x="4978400" y="1371600"/>
            <a:ext cx="4089400" cy="1268134"/>
          </a:xfrm>
          <a:prstGeom prst="rect">
            <a:avLst/>
          </a:prstGeom>
        </p:spPr>
      </p:pic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066800"/>
            <a:ext cx="5757931" cy="5139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Friday Late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 15 bunches / beam,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ramp for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collimator alignment &amp; loss maps  </a:t>
            </a:r>
            <a:endParaRPr lang="en-US" sz="2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16:30h 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flat top &amp; re-phasing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... some problems with ±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Δrf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 / adjust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18:20h 	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check orbit: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Orbit difference with fill 3509 at same 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moment in the cycle (end of squeeze).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The orbit reproducibility is excellent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vert. </a:t>
            </a:r>
            <a:r>
              <a:rPr lang="en-US" dirty="0" err="1" smtClean="0">
                <a:latin typeface="Times New Roman"/>
                <a:cs typeface="Times New Roman"/>
              </a:rPr>
              <a:t>rms</a:t>
            </a:r>
            <a:r>
              <a:rPr lang="en-US" dirty="0" smtClean="0">
                <a:latin typeface="Times New Roman"/>
                <a:cs typeface="Times New Roman"/>
              </a:rPr>
              <a:t> difference 45 um</a:t>
            </a:r>
          </a:p>
          <a:p>
            <a:r>
              <a:rPr lang="en-US" sz="1600" dirty="0" smtClean="0"/>
              <a:t>       largest change in TCTH.4R8.B2 0.2 </a:t>
            </a:r>
            <a:r>
              <a:rPr lang="en-US" sz="1600" dirty="0" err="1" smtClean="0"/>
              <a:t>σ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4614" b="33219"/>
          <a:stretch>
            <a:fillRect/>
          </a:stretch>
        </p:blipFill>
        <p:spPr>
          <a:xfrm>
            <a:off x="5334000" y="2631503"/>
            <a:ext cx="3378200" cy="15751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46900" y="3338512"/>
            <a:ext cx="5334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41520"/>
            <a:ext cx="4292600" cy="17170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066800"/>
            <a:ext cx="4273000" cy="415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Friday Late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18:30h 	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 all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IPs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18:50h ... 20:30h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start TCT alignment </a:t>
            </a:r>
          </a:p>
          <a:p>
            <a:endParaRPr lang="en-US" sz="2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21:00h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loss maps </a:t>
            </a:r>
            <a:endParaRPr lang="en-US" sz="2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22:00h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alignment roman pots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23:40h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off momentum loss maps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24:00h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dump, cycling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33101"/>
          <a:stretch>
            <a:fillRect/>
          </a:stretch>
        </p:blipFill>
        <p:spPr>
          <a:xfrm>
            <a:off x="5791200" y="1676400"/>
            <a:ext cx="2667000" cy="135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6600"/>
            <a:ext cx="2294141" cy="179533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dirty="0" smtClean="0"/>
              <a:t>Saturday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2660"/>
          </a:xfrm>
        </p:spPr>
        <p:txBody>
          <a:bodyPr/>
          <a:lstStyle/>
          <a:p>
            <a:r>
              <a:rPr lang="en-US" sz="2000" dirty="0" smtClean="0"/>
              <a:t>Morning used to complete the loss maps and </a:t>
            </a:r>
            <a:r>
              <a:rPr lang="en-US" sz="2000" dirty="0" err="1" smtClean="0"/>
              <a:t>asynch</a:t>
            </a:r>
            <a:r>
              <a:rPr lang="en-US" sz="2000" dirty="0" smtClean="0"/>
              <a:t> dumps (with </a:t>
            </a:r>
            <a:r>
              <a:rPr lang="en-US" sz="2000" dirty="0" err="1" smtClean="0"/>
              <a:t>RPs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dirty="0" smtClean="0"/>
              <a:t>All loss maps OK (B. </a:t>
            </a:r>
            <a:r>
              <a:rPr lang="en-US" sz="2000" dirty="0" err="1" smtClean="0"/>
              <a:t>Salvachua</a:t>
            </a:r>
            <a:r>
              <a:rPr lang="en-US" sz="2000" dirty="0" smtClean="0"/>
              <a:t>), but the </a:t>
            </a:r>
            <a:r>
              <a:rPr lang="en-US" sz="2000" dirty="0" smtClean="0">
                <a:solidFill>
                  <a:srgbClr val="FF0000"/>
                </a:solidFill>
              </a:rPr>
              <a:t>off-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cleaning for B1 (Lead) was observed to be worse than in the opposite configuration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Asynch</a:t>
            </a:r>
            <a:r>
              <a:rPr lang="en-US" sz="2000" dirty="0" smtClean="0"/>
              <a:t> </a:t>
            </a:r>
            <a:r>
              <a:rPr lang="en-US" sz="2000" dirty="0" smtClean="0"/>
              <a:t>dump OK, but abort gap monitor (BSRA) info missing.</a:t>
            </a:r>
          </a:p>
          <a:p>
            <a:r>
              <a:rPr lang="en-US" sz="2000" dirty="0" smtClean="0"/>
              <a:t>14:30 BSRA switched back on – it had shut down automatically after seeing too much beam (some time ago) – not a nice feature since no alarm…</a:t>
            </a:r>
          </a:p>
          <a:p>
            <a:r>
              <a:rPr lang="en-US" sz="2000" dirty="0" err="1" smtClean="0"/>
              <a:t>Cryo</a:t>
            </a:r>
            <a:r>
              <a:rPr lang="en-US" sz="2000" dirty="0" smtClean="0"/>
              <a:t> worries with temperature in arc S56.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4770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73623442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48979</TotalTime>
  <Words>1591</Words>
  <Application>Microsoft Macintosh PowerPoint</Application>
  <PresentationFormat>On-screen Show (4:3)</PresentationFormat>
  <Paragraphs>376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LHCpresentations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Saturday</vt:lpstr>
      <vt:lpstr>Saturday</vt:lpstr>
      <vt:lpstr>Saturday</vt:lpstr>
      <vt:lpstr>Losses on Q11R7</vt:lpstr>
      <vt:lpstr>Saturday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2413</cp:revision>
  <cp:lastPrinted>2012-10-22T05:51:34Z</cp:lastPrinted>
  <dcterms:created xsi:type="dcterms:W3CDTF">2013-02-04T06:57:01Z</dcterms:created>
  <dcterms:modified xsi:type="dcterms:W3CDTF">2013-02-04T07:04:27Z</dcterms:modified>
</cp:coreProperties>
</file>