
<file path=[Content_Types].xml><?xml version="1.0" encoding="utf-8"?>
<Types xmlns="http://schemas.openxmlformats.org/package/2006/content-types">
  <Default Extension="png" ContentType="image/png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presProps.xml" ContentType="application/vnd.openxmlformats-officedocument.presentationml.presProps+xml"/>
  <Default Extension="gif" ContentType="image/gif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7"/>
  </p:notesMasterIdLst>
  <p:sldIdLst>
    <p:sldId id="1066" r:id="rId2"/>
    <p:sldId id="1065" r:id="rId3"/>
    <p:sldId id="1067" r:id="rId4"/>
    <p:sldId id="1068" r:id="rId5"/>
    <p:sldId id="1069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12" autoAdjust="0"/>
    <p:restoredTop sz="94706" autoAdjust="0"/>
  </p:normalViewPr>
  <p:slideViewPr>
    <p:cSldViewPr>
      <p:cViewPr>
        <p:scale>
          <a:sx n="100" d="100"/>
          <a:sy n="100" d="100"/>
        </p:scale>
        <p:origin x="-592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2/1/13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3"/>
          <p:cNvSpPr txBox="1">
            <a:spLocks/>
          </p:cNvSpPr>
          <p:nvPr/>
        </p:nvSpPr>
        <p:spPr bwMode="auto">
          <a:xfrm>
            <a:off x="457200" y="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Satur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Morning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-Feb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2013</a:t>
            </a:r>
            <a:endParaRPr lang="en-GB" sz="3200" kern="0" noProof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kern="0" dirty="0" smtClean="0">
                <a:solidFill>
                  <a:srgbClr val="3366FF"/>
                </a:solidFill>
                <a:latin typeface="+mn-lt"/>
              </a:rPr>
              <a:t>Bernhard Holzer, </a:t>
            </a:r>
            <a:r>
              <a:rPr lang="en-GB" sz="2000" kern="0" dirty="0" err="1" smtClean="0">
                <a:solidFill>
                  <a:srgbClr val="3366FF"/>
                </a:solidFill>
                <a:latin typeface="+mn-lt"/>
              </a:rPr>
              <a:t>Joerg</a:t>
            </a:r>
            <a:r>
              <a:rPr lang="en-GB" sz="2000" kern="0" dirty="0" smtClean="0">
                <a:solidFill>
                  <a:srgbClr val="3366FF"/>
                </a:solidFill>
                <a:latin typeface="+mn-lt"/>
              </a:rPr>
              <a:t> </a:t>
            </a:r>
            <a:r>
              <a:rPr lang="en-GB" sz="2000" kern="0" dirty="0" err="1" smtClean="0">
                <a:solidFill>
                  <a:srgbClr val="3366FF"/>
                </a:solidFill>
                <a:latin typeface="+mn-lt"/>
              </a:rPr>
              <a:t>Wenninger</a:t>
            </a:r>
            <a:endParaRPr lang="en-GB" sz="2000" kern="0" dirty="0" smtClean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9144000" cy="7048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day 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Morning</a:t>
            </a:r>
          </a:p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.. LHC in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stable beams ... last fill before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going to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Pb-p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mode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dump (OP)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10:20h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Problem at MKI8, access needed </a:t>
            </a:r>
            <a:r>
              <a:rPr lang="en-GB" sz="2000" b="1" i="1" strike="sngStrike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change “switch”</a:t>
            </a:r>
          </a:p>
          <a:p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	           ... replace a pump</a:t>
            </a: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parallel” prepare </a:t>
            </a:r>
            <a:r>
              <a:rPr lang="en-GB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Pb-p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settings</a:t>
            </a:r>
          </a:p>
          <a:p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Injection </a:t>
            </a:r>
            <a:r>
              <a:rPr lang="en-US" sz="1600" dirty="0" smtClean="0"/>
              <a:t>schema for </a:t>
            </a:r>
            <a:r>
              <a:rPr lang="en-US" sz="1600" dirty="0" err="1" smtClean="0"/>
              <a:t>Pb/p</a:t>
            </a:r>
            <a:r>
              <a:rPr lang="en-US" sz="1600" dirty="0" smtClean="0"/>
              <a:t> </a:t>
            </a:r>
            <a:r>
              <a:rPr lang="en-US" sz="1600" dirty="0" smtClean="0"/>
              <a:t>with 15 bunches </a:t>
            </a:r>
            <a:r>
              <a:rPr lang="en-US" sz="1600" dirty="0" smtClean="0"/>
              <a:t>created</a:t>
            </a:r>
          </a:p>
          <a:p>
            <a:r>
              <a:rPr lang="en-US" sz="1600" dirty="0" smtClean="0"/>
              <a:t>	Flipped </a:t>
            </a:r>
            <a:r>
              <a:rPr lang="en-US" sz="1600" dirty="0" smtClean="0"/>
              <a:t>the signs for the </a:t>
            </a:r>
            <a:r>
              <a:rPr lang="en-US" sz="1600" dirty="0" err="1" smtClean="0"/>
              <a:t>dp/p</a:t>
            </a:r>
            <a:r>
              <a:rPr lang="en-US" sz="1600" dirty="0" smtClean="0"/>
              <a:t> offset in the orbit references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	</a:t>
            </a:r>
            <a:r>
              <a:rPr lang="en-US" sz="1600" dirty="0" smtClean="0"/>
              <a:t>Beta-beat corrections flipped to </a:t>
            </a:r>
            <a:r>
              <a:rPr lang="en-US" sz="1600" dirty="0" err="1" smtClean="0"/>
              <a:t>Pb/p</a:t>
            </a:r>
            <a:r>
              <a:rPr lang="en-US" sz="1600" dirty="0" smtClean="0"/>
              <a:t> </a:t>
            </a:r>
            <a:r>
              <a:rPr lang="en-US" sz="1600" dirty="0" smtClean="0"/>
              <a:t>for the squeeze and the collision </a:t>
            </a:r>
            <a:r>
              <a:rPr lang="en-US" sz="1600" dirty="0" smtClean="0"/>
              <a:t>BP</a:t>
            </a:r>
          </a:p>
          <a:p>
            <a:r>
              <a:rPr lang="en-US" sz="1600" dirty="0" smtClean="0"/>
              <a:t>	Setting </a:t>
            </a:r>
            <a:r>
              <a:rPr lang="en-US" sz="1600" dirty="0" smtClean="0"/>
              <a:t>up of the </a:t>
            </a:r>
            <a:r>
              <a:rPr lang="en-US" sz="1600" dirty="0" err="1" smtClean="0"/>
              <a:t>ADTs</a:t>
            </a:r>
            <a:r>
              <a:rPr lang="en-US" sz="1600" dirty="0" smtClean="0"/>
              <a:t> for </a:t>
            </a:r>
            <a:r>
              <a:rPr lang="en-US" sz="1600" dirty="0" err="1" smtClean="0"/>
              <a:t>Pb</a:t>
            </a:r>
            <a:r>
              <a:rPr lang="en-US" sz="1600" dirty="0" smtClean="0"/>
              <a:t> (B1) and </a:t>
            </a:r>
            <a:r>
              <a:rPr lang="en-US" sz="1600" dirty="0" err="1" smtClean="0"/>
              <a:t>p</a:t>
            </a:r>
            <a:r>
              <a:rPr lang="en-US" sz="1600" dirty="0" smtClean="0"/>
              <a:t> (B2) </a:t>
            </a:r>
            <a:r>
              <a:rPr lang="en-US" sz="1600" dirty="0" smtClean="0"/>
              <a:t>  </a:t>
            </a:r>
          </a:p>
          <a:p>
            <a:r>
              <a:rPr lang="en-US" sz="1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Settings </a:t>
            </a:r>
            <a:r>
              <a:rPr lang="en-US" sz="1600" dirty="0" smtClean="0"/>
              <a:t>for the lifetime display for B1 </a:t>
            </a:r>
            <a:r>
              <a:rPr lang="en-US" sz="1600" dirty="0" err="1" smtClean="0"/>
              <a:t>Pb</a:t>
            </a:r>
            <a:r>
              <a:rPr lang="en-US" sz="1600" dirty="0" smtClean="0"/>
              <a:t> and B2 </a:t>
            </a:r>
            <a:r>
              <a:rPr lang="en-US" sz="1600" dirty="0" err="1" smtClean="0"/>
              <a:t>p</a:t>
            </a:r>
            <a:endParaRPr lang="en-US" sz="1600" dirty="0" smtClean="0"/>
          </a:p>
          <a:p>
            <a:r>
              <a:rPr lang="en-US" sz="1600" dirty="0" smtClean="0"/>
              <a:t>	Setting the correct RF re-phasing </a:t>
            </a:r>
            <a:r>
              <a:rPr lang="en-US" sz="1600" dirty="0" smtClean="0"/>
              <a:t>for </a:t>
            </a:r>
            <a:r>
              <a:rPr lang="en-US" sz="1600" dirty="0" err="1" smtClean="0"/>
              <a:t>Pb/p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	...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15:00h 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 </a:t>
            </a:r>
            <a:r>
              <a:rPr lang="en-GB" sz="2000" b="1" i="1" dirty="0" smtClean="0">
                <a:latin typeface="Times New Roman"/>
                <a:cs typeface="Times New Roman"/>
              </a:rPr>
              <a:t>Probe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r>
              <a:rPr lang="en-US" sz="1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endParaRPr lang="en-GB" sz="16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35987" b="28605"/>
          <a:stretch>
            <a:fillRect/>
          </a:stretch>
        </p:blipFill>
        <p:spPr>
          <a:xfrm>
            <a:off x="4978400" y="1371600"/>
            <a:ext cx="4089400" cy="12681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r>
              <a:rPr lang="en-GB" sz="3200" kern="0" dirty="0" smtClean="0">
                <a:solidFill>
                  <a:srgbClr val="FF0000"/>
                </a:solidFill>
              </a:rPr>
              <a:t>LHC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1066800"/>
            <a:ext cx="5757931" cy="5139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day 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Late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18:00h 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 15 bunches / beam,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ramp for collimator alignment &amp; loss maps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... don’t panic, its software</a:t>
            </a:r>
          </a:p>
          <a:p>
            <a:endParaRPr lang="en-US" sz="20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8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:30h 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flat top &amp; re-phasing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... some problems with ±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Δrf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18:00h 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squeeze / adjust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:20h 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check orbit: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Orbit </a:t>
            </a:r>
            <a:r>
              <a:rPr lang="en-US" dirty="0" smtClean="0">
                <a:latin typeface="Times New Roman"/>
                <a:cs typeface="Times New Roman"/>
              </a:rPr>
              <a:t>difference</a:t>
            </a:r>
            <a:r>
              <a:rPr lang="en-US" dirty="0" smtClean="0">
                <a:latin typeface="Times New Roman"/>
                <a:cs typeface="Times New Roman"/>
              </a:rPr>
              <a:t> with </a:t>
            </a:r>
            <a:r>
              <a:rPr lang="en-US" dirty="0" smtClean="0">
                <a:latin typeface="Times New Roman"/>
                <a:cs typeface="Times New Roman"/>
              </a:rPr>
              <a:t>fill 3509 </a:t>
            </a:r>
            <a:r>
              <a:rPr lang="en-US" dirty="0" smtClean="0">
                <a:latin typeface="Times New Roman"/>
                <a:cs typeface="Times New Roman"/>
              </a:rPr>
              <a:t>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same 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moment </a:t>
            </a:r>
            <a:r>
              <a:rPr lang="en-US" dirty="0" smtClean="0">
                <a:latin typeface="Times New Roman"/>
                <a:cs typeface="Times New Roman"/>
              </a:rPr>
              <a:t>in the cycle (end of squeeze).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The </a:t>
            </a:r>
            <a:r>
              <a:rPr lang="en-US" dirty="0" smtClean="0">
                <a:latin typeface="Times New Roman"/>
                <a:cs typeface="Times New Roman"/>
              </a:rPr>
              <a:t>orbit reproducibility is excellent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vert. </a:t>
            </a:r>
            <a:r>
              <a:rPr lang="en-US" dirty="0" err="1" smtClean="0">
                <a:latin typeface="Times New Roman"/>
                <a:cs typeface="Times New Roman"/>
              </a:rPr>
              <a:t>rms</a:t>
            </a:r>
            <a:r>
              <a:rPr lang="en-US" dirty="0" smtClean="0">
                <a:latin typeface="Times New Roman"/>
                <a:cs typeface="Times New Roman"/>
              </a:rPr>
              <a:t> difference 45 </a:t>
            </a:r>
            <a:r>
              <a:rPr lang="en-US" dirty="0" smtClean="0">
                <a:latin typeface="Times New Roman"/>
                <a:cs typeface="Times New Roman"/>
              </a:rPr>
              <a:t>um</a:t>
            </a:r>
          </a:p>
          <a:p>
            <a:r>
              <a:rPr lang="en-US" sz="1600" dirty="0" smtClean="0"/>
              <a:t>       largest change </a:t>
            </a:r>
            <a:r>
              <a:rPr lang="en-US" sz="1600" dirty="0" smtClean="0"/>
              <a:t>in TCTH.4R8.</a:t>
            </a:r>
            <a:r>
              <a:rPr lang="en-US" sz="1600" dirty="0" smtClean="0"/>
              <a:t>B2 </a:t>
            </a:r>
            <a:r>
              <a:rPr lang="en-US" sz="1600" dirty="0" smtClean="0"/>
              <a:t>0.2</a:t>
            </a:r>
            <a:r>
              <a:rPr lang="en-US" sz="1600" dirty="0" smtClean="0"/>
              <a:t> </a:t>
            </a:r>
            <a:r>
              <a:rPr lang="en-US" sz="1600" dirty="0" err="1" smtClean="0"/>
              <a:t>σ</a:t>
            </a:r>
            <a:endParaRPr lang="en-US" sz="1600" b="1" i="1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4614" b="33219"/>
          <a:stretch>
            <a:fillRect/>
          </a:stretch>
        </p:blipFill>
        <p:spPr>
          <a:xfrm>
            <a:off x="5334000" y="2631503"/>
            <a:ext cx="3378200" cy="157512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946900" y="3338512"/>
            <a:ext cx="53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541520"/>
            <a:ext cx="4292600" cy="171704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r>
              <a:rPr lang="en-GB" sz="3200" kern="0" dirty="0" smtClean="0">
                <a:solidFill>
                  <a:srgbClr val="FF0000"/>
                </a:solidFill>
              </a:rPr>
              <a:t>LHC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1066800"/>
            <a:ext cx="4273000" cy="41549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day 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Late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	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lumi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in all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IPs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:50h ... 20:30h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start TCT alignment </a:t>
            </a:r>
          </a:p>
          <a:p>
            <a:endParaRPr lang="en-US" sz="20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21:00h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loss maps </a:t>
            </a:r>
            <a:endParaRPr lang="en-US" sz="20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alignment roman pots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23:40h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off momentum loss maps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24:00h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dump, cycling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000" b="1" i="1" dirty="0">
              <a:latin typeface="Times New Roman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t="33101"/>
          <a:stretch>
            <a:fillRect/>
          </a:stretch>
        </p:blipFill>
        <p:spPr>
          <a:xfrm>
            <a:off x="5791200" y="1676400"/>
            <a:ext cx="2667000" cy="13598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76600"/>
            <a:ext cx="2294141" cy="179533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r>
              <a:rPr lang="en-GB" sz="3200" kern="0" dirty="0" smtClean="0">
                <a:solidFill>
                  <a:srgbClr val="FF0000"/>
                </a:solidFill>
              </a:rPr>
              <a:t>LHC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1066800"/>
            <a:ext cx="4791772" cy="4339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day Night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problem with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lbds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..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600" i="1" dirty="0" smtClean="0"/>
              <a:t>communication fault on the the trigger </a:t>
            </a:r>
            <a:r>
              <a:rPr lang="en-US" sz="1600" i="1" dirty="0" smtClean="0"/>
              <a:t>card ?</a:t>
            </a:r>
            <a:endParaRPr lang="en-US" sz="16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16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16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02:00h </a:t>
            </a:r>
            <a:r>
              <a:rPr lang="en-US" sz="2000" b="1" i="1" dirty="0" smtClean="0">
                <a:latin typeface="Times New Roman"/>
                <a:cs typeface="Times New Roman"/>
              </a:rPr>
              <a:t>PSB quadrupole problem, no beam</a:t>
            </a: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05:00h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back, new 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 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06:00h </a:t>
            </a:r>
            <a:r>
              <a:rPr lang="en-US" sz="2000" b="1" i="1" dirty="0" smtClean="0">
                <a:latin typeface="Times New Roman"/>
                <a:cs typeface="Times New Roman"/>
              </a:rPr>
              <a:t>flat top, </a:t>
            </a:r>
          </a:p>
          <a:p>
            <a:r>
              <a:rPr lang="en-US" sz="2000" b="1" i="1" smtClean="0">
                <a:latin typeface="Times New Roman"/>
                <a:cs typeface="Times New Roman"/>
              </a:rPr>
              <a:t>            continue </a:t>
            </a:r>
            <a:r>
              <a:rPr lang="en-US" sz="2000" b="1" i="1" dirty="0" smtClean="0">
                <a:latin typeface="Times New Roman"/>
                <a:cs typeface="Times New Roman"/>
              </a:rPr>
              <a:t>loss maps. </a:t>
            </a:r>
            <a:endParaRPr lang="en-US" sz="2000" b="1" i="1" dirty="0"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066800"/>
            <a:ext cx="3162300" cy="18967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667000"/>
            <a:ext cx="3962400" cy="13208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r>
              <a:rPr lang="en-GB" sz="3200" kern="0" dirty="0" smtClean="0">
                <a:solidFill>
                  <a:srgbClr val="FF0000"/>
                </a:solidFill>
              </a:rPr>
              <a:t>LHC STATUS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b="29528"/>
          <a:stretch>
            <a:fillRect/>
          </a:stretch>
        </p:blipFill>
        <p:spPr>
          <a:xfrm>
            <a:off x="457200" y="1752600"/>
            <a:ext cx="7924800" cy="402751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48378</TotalTime>
  <Words>429</Words>
  <Application>Microsoft Macintosh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Slide 1</vt:lpstr>
      <vt:lpstr>Slide 2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2395</cp:revision>
  <cp:lastPrinted>2012-10-22T05:51:34Z</cp:lastPrinted>
  <dcterms:created xsi:type="dcterms:W3CDTF">2013-02-01T15:09:28Z</dcterms:created>
  <dcterms:modified xsi:type="dcterms:W3CDTF">2013-02-02T06:19:31Z</dcterms:modified>
</cp:coreProperties>
</file>