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235" r:id="rId2"/>
    <p:sldId id="1236" r:id="rId3"/>
    <p:sldId id="1237" r:id="rId4"/>
    <p:sldId id="1238" r:id="rId5"/>
    <p:sldId id="1239" r:id="rId6"/>
    <p:sldId id="1240" r:id="rId7"/>
    <p:sldId id="1241" r:id="rId8"/>
    <p:sldId id="1242" r:id="rId9"/>
    <p:sldId id="1243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00"/>
    <a:srgbClr val="FFFF99"/>
    <a:srgbClr val="008000"/>
    <a:srgbClr val="0000FF"/>
    <a:srgbClr val="FFCC99"/>
    <a:srgbClr val="FF5050"/>
    <a:srgbClr val="CC0000"/>
    <a:srgbClr val="FF3300"/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71" autoAdjust="0"/>
    <p:restoredTop sz="95262" autoAdjust="0"/>
  </p:normalViewPr>
  <p:slideViewPr>
    <p:cSldViewPr>
      <p:cViewPr>
        <p:scale>
          <a:sx n="70" d="100"/>
          <a:sy n="70" d="100"/>
        </p:scale>
        <p:origin x="-1326" y="-234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2/3/2013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2/3/2013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2/3/2013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2/3/2013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2/3/2013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2/3/2013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2/3/2013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2/3/2013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2/3/2013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2/3/2013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2/3/2013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2/3/2013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2/3/2013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2/3/2013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2/3/2013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79" y="25400"/>
            <a:ext cx="8086333" cy="523875"/>
          </a:xfrm>
        </p:spPr>
        <p:txBody>
          <a:bodyPr/>
          <a:lstStyle/>
          <a:p>
            <a:r>
              <a:rPr lang="en-US" dirty="0" smtClean="0"/>
              <a:t>Saturday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4752660"/>
          </a:xfrm>
        </p:spPr>
        <p:txBody>
          <a:bodyPr/>
          <a:lstStyle/>
          <a:p>
            <a:r>
              <a:rPr lang="en-US" dirty="0" smtClean="0"/>
              <a:t>Morning used to complete the loss maps and </a:t>
            </a:r>
            <a:r>
              <a:rPr lang="en-US" dirty="0" err="1" smtClean="0"/>
              <a:t>asynch</a:t>
            </a:r>
            <a:r>
              <a:rPr lang="en-US" dirty="0" smtClean="0"/>
              <a:t> dumps (with RPs).</a:t>
            </a:r>
          </a:p>
          <a:p>
            <a:pPr lvl="1"/>
            <a:r>
              <a:rPr lang="en-US" dirty="0" smtClean="0"/>
              <a:t>All loss maps OK (B. </a:t>
            </a:r>
            <a:r>
              <a:rPr lang="en-US" dirty="0" err="1" smtClean="0"/>
              <a:t>Salvachua</a:t>
            </a:r>
            <a:r>
              <a:rPr lang="en-US" dirty="0" smtClean="0"/>
              <a:t>), but the </a:t>
            </a:r>
            <a:r>
              <a:rPr lang="en-US" dirty="0" smtClean="0">
                <a:solidFill>
                  <a:srgbClr val="FF0000"/>
                </a:solidFill>
              </a:rPr>
              <a:t>off-p cleaning for B1 (Lead) was observed to be worse than in the opposite configuration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Asynch</a:t>
            </a:r>
            <a:r>
              <a:rPr lang="en-US" dirty="0" smtClean="0"/>
              <a:t> dump OK, but abort gap monitor (BSRA) info missing.</a:t>
            </a:r>
          </a:p>
          <a:p>
            <a:r>
              <a:rPr lang="en-US" dirty="0" smtClean="0"/>
              <a:t>14:30 BSRA switched back on – it had shut down automatically after seeing too much beam (some time ago) – not a nice feature since no alarm…</a:t>
            </a:r>
          </a:p>
          <a:p>
            <a:r>
              <a:rPr lang="en-US" dirty="0" err="1" smtClean="0"/>
              <a:t>Cryo</a:t>
            </a:r>
            <a:r>
              <a:rPr lang="en-US" dirty="0" smtClean="0"/>
              <a:t> worries with temperature in arc S56.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2/3/2013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93197&amp;type=png&amp;fname=2012092808131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2/3/2013</a:t>
            </a:fld>
            <a:endParaRPr lang="en-US" dirty="0"/>
          </a:p>
        </p:txBody>
      </p:sp>
      <p:pic>
        <p:nvPicPr>
          <p:cNvPr id="2050" name="Picture 2" descr="http://elogbook.cern.ch/eLogbook/attach_reader?attach_id=13321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90" y="1268700"/>
            <a:ext cx="7056980" cy="534162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905"/>
            <a:ext cx="8229600" cy="1727955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16:00 Filling for 338 bunches / beam.</a:t>
            </a:r>
          </a:p>
          <a:p>
            <a:r>
              <a:rPr lang="en-US" dirty="0" smtClean="0"/>
              <a:t>18:00 Beam dumped during the cogging, in the phase where the beams are brought to the common frequency.</a:t>
            </a:r>
          </a:p>
          <a:p>
            <a:pPr lvl="1"/>
            <a:r>
              <a:rPr lang="en-US" dirty="0" smtClean="0"/>
              <a:t>Monitor in cell 9, on the 20 s RS. 1.3 s RS has margin.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1750" y="5157240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1.3s 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20610"/>
            <a:ext cx="8229600" cy="5111750"/>
          </a:xfrm>
        </p:spPr>
        <p:txBody>
          <a:bodyPr/>
          <a:lstStyle/>
          <a:p>
            <a:r>
              <a:rPr lang="en-US" dirty="0" smtClean="0"/>
              <a:t>A check of the losses on the previous low intensity fills shows that this effect was already present in the morning, but not detected due to the low beam intensity.</a:t>
            </a:r>
          </a:p>
          <a:p>
            <a:r>
              <a:rPr lang="en-US" dirty="0" smtClean="0"/>
              <a:t>We therefore decided:</a:t>
            </a:r>
          </a:p>
          <a:p>
            <a:pPr lvl="1"/>
            <a:r>
              <a:rPr lang="en-US" dirty="0" smtClean="0"/>
              <a:t>Perform a fill with 96b to be able to get through and then scale losses to 338 b,</a:t>
            </a:r>
          </a:p>
          <a:p>
            <a:pPr lvl="1"/>
            <a:r>
              <a:rPr lang="en-US" dirty="0" smtClean="0"/>
              <a:t>Re-center the common frequency down by 6 Hz (pushes ions less inwards).</a:t>
            </a:r>
          </a:p>
          <a:p>
            <a:r>
              <a:rPr lang="en-US" dirty="0" smtClean="0"/>
              <a:t>19:15 Filling.</a:t>
            </a:r>
          </a:p>
          <a:p>
            <a:r>
              <a:rPr lang="en-US" dirty="0" smtClean="0"/>
              <a:t>20:15 Cogging OK, but BLMs up to ~40% </a:t>
            </a:r>
            <a:r>
              <a:rPr lang="en-US" dirty="0" smtClean="0">
                <a:sym typeface="Wingdings" pitchFamily="2" charset="2"/>
              </a:rPr>
              <a:t> need a some margin for 338p (but not too much).</a:t>
            </a:r>
          </a:p>
          <a:p>
            <a:r>
              <a:rPr lang="en-US" dirty="0" smtClean="0">
                <a:sym typeface="Wingdings" pitchFamily="2" charset="2"/>
              </a:rPr>
              <a:t>20:30 Towards end of squeeze (~ 1m) again losses, but also on Q11R7 – BLM threshold already increased by 3 !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Losses on Q11R7 too high for 338 b/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2/3/2013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 on Q11R7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2/3/2013</a:t>
            </a:fld>
            <a:endParaRPr lang="en-US" dirty="0"/>
          </a:p>
        </p:txBody>
      </p:sp>
      <p:pic>
        <p:nvPicPr>
          <p:cNvPr id="20482" name="Picture 2" descr="http://elogbook.cern.ch/eLogbook/attach_reader?attach_id=13321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1039344"/>
            <a:ext cx="6768940" cy="538988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809880" y="263689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83377" y="295688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67596" y="3748990"/>
            <a:ext cx="54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60309" y="3789050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Beta*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at TCPs – H plane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2/3/2013</a:t>
            </a:fld>
            <a:endParaRPr lang="en-US" dirty="0"/>
          </a:p>
        </p:txBody>
      </p:sp>
      <p:pic>
        <p:nvPicPr>
          <p:cNvPr id="22530" name="Picture 2" descr="http://elogbook.cern.ch/eLogbook/attach_reader?attach_id=13321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836640"/>
            <a:ext cx="7867650" cy="549592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04974" y="2812860"/>
            <a:ext cx="476765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B1: within +20 / - 40 um (+ spike @ 4 m)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at TCPs – V plane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2/3/2013</a:t>
            </a:fld>
            <a:endParaRPr lang="en-US" dirty="0"/>
          </a:p>
        </p:txBody>
      </p:sp>
      <p:pic>
        <p:nvPicPr>
          <p:cNvPr id="23554" name="Picture 2" descr="http://elogbook.cern.ch/eLogbook/attach_reader?attach_id=13321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980660"/>
            <a:ext cx="7867650" cy="549592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71500" y="2708900"/>
            <a:ext cx="238398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B1: within +- 20 um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elogbook.cern.ch/eLogbook/attach_reader?attach_id=13321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450" y="1052670"/>
            <a:ext cx="7867650" cy="54959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at TCPs in IR3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2/3/2013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6147" y="2780910"/>
            <a:ext cx="288091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B1: within +10 / - 80 um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511175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20:40 Stable beams fill 3416.</a:t>
            </a:r>
          </a:p>
          <a:p>
            <a:r>
              <a:rPr lang="en-US" dirty="0" smtClean="0">
                <a:sym typeface="Wingdings" pitchFamily="2" charset="2"/>
              </a:rPr>
              <a:t>22:00 Dump.</a:t>
            </a:r>
          </a:p>
          <a:p>
            <a:r>
              <a:rPr lang="en-US" dirty="0" smtClean="0">
                <a:sym typeface="Wingdings" pitchFamily="2" charset="2"/>
              </a:rPr>
              <a:t>In agreement with </a:t>
            </a:r>
            <a:r>
              <a:rPr lang="en-US" dirty="0" err="1" smtClean="0">
                <a:sym typeface="Wingdings" pitchFamily="2" charset="2"/>
              </a:rPr>
              <a:t>Rudiger</a:t>
            </a:r>
            <a:r>
              <a:rPr lang="en-US" dirty="0" smtClean="0">
                <a:sym typeface="Wingdings" pitchFamily="2" charset="2"/>
              </a:rPr>
              <a:t>, increase of BLM MF from 0.1 to 0.2 for the monitors:</a:t>
            </a:r>
          </a:p>
          <a:p>
            <a:pPr lvl="1"/>
            <a:r>
              <a:rPr lang="en-US" dirty="0" smtClean="0"/>
              <a:t>BLMEI.09R7.B1E23_MBA </a:t>
            </a:r>
          </a:p>
          <a:p>
            <a:pPr lvl="1"/>
            <a:r>
              <a:rPr lang="en-US" dirty="0" smtClean="0"/>
              <a:t>BLMEI.09R7.B1E30_MBA </a:t>
            </a:r>
          </a:p>
          <a:p>
            <a:pPr lvl="1"/>
            <a:r>
              <a:rPr lang="en-US" dirty="0" smtClean="0"/>
              <a:t>BLMEI.09R7.B1E21_MBB</a:t>
            </a:r>
          </a:p>
          <a:p>
            <a:r>
              <a:rPr lang="en-US" dirty="0" smtClean="0"/>
              <a:t>New filling scheme with 192 </a:t>
            </a:r>
            <a:r>
              <a:rPr lang="en-US" dirty="0" err="1" smtClean="0"/>
              <a:t>Pb</a:t>
            </a:r>
            <a:r>
              <a:rPr lang="en-US" dirty="0" smtClean="0"/>
              <a:t> bunches. </a:t>
            </a:r>
          </a:p>
          <a:p>
            <a:pPr lvl="1"/>
            <a:r>
              <a:rPr lang="en-US" dirty="0" smtClean="0"/>
              <a:t>200ns_192Pb_216p_9inj24bpi</a:t>
            </a:r>
          </a:p>
          <a:p>
            <a:r>
              <a:rPr lang="en-US" dirty="0" smtClean="0"/>
              <a:t>We shift the common frequency at 4 </a:t>
            </a:r>
            <a:r>
              <a:rPr lang="en-US" dirty="0" err="1" smtClean="0"/>
              <a:t>TeV</a:t>
            </a:r>
            <a:r>
              <a:rPr lang="en-US" dirty="0" smtClean="0"/>
              <a:t> another 4 Hz to help a bit the </a:t>
            </a:r>
            <a:r>
              <a:rPr lang="en-US" dirty="0" err="1" smtClean="0"/>
              <a:t>Pb</a:t>
            </a:r>
            <a:r>
              <a:rPr lang="en-US" dirty="0" smtClean="0"/>
              <a:t> beam during cogging.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2/3/2013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 - Sunday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err="1" smtClean="0"/>
              <a:t>Pb</a:t>
            </a:r>
            <a:r>
              <a:rPr lang="en-US" dirty="0" smtClean="0"/>
              <a:t> intensity low and erratic, </a:t>
            </a:r>
            <a:r>
              <a:rPr lang="en-US" dirty="0" err="1" smtClean="0"/>
              <a:t>Django</a:t>
            </a:r>
            <a:r>
              <a:rPr lang="en-US" dirty="0" smtClean="0"/>
              <a:t> coming in to check LEIR. Issue solved by manual reset of LEIR damper.</a:t>
            </a:r>
          </a:p>
          <a:p>
            <a:r>
              <a:rPr lang="en-US" dirty="0" smtClean="0"/>
              <a:t>06:00 Ions back… Filling 192b.</a:t>
            </a:r>
          </a:p>
          <a:p>
            <a:r>
              <a:rPr lang="en-US" dirty="0" smtClean="0"/>
              <a:t>During cogging and squeeze, losses at ~60% of dump threshold on the 20s RS. 35% of threshold on Q11R7 BLM.</a:t>
            </a:r>
          </a:p>
          <a:p>
            <a:r>
              <a:rPr lang="en-US" dirty="0" smtClean="0"/>
              <a:t>07:30 Stable beams fill 3520, 7E-24 cm-2s-1.</a:t>
            </a:r>
          </a:p>
          <a:p>
            <a:r>
              <a:rPr lang="en-US" dirty="0" smtClean="0"/>
              <a:t>Another issue: we have now offset the beams </a:t>
            </a:r>
            <a:r>
              <a:rPr lang="en-US" dirty="0" err="1" smtClean="0"/>
              <a:t>radialy</a:t>
            </a:r>
            <a:r>
              <a:rPr lang="en-US" dirty="0" smtClean="0"/>
              <a:t> to help the ions, but this means:</a:t>
            </a:r>
          </a:p>
          <a:p>
            <a:pPr lvl="1"/>
            <a:r>
              <a:rPr lang="en-US" dirty="0" smtClean="0"/>
              <a:t>The absolute energy offset is larger for p, lower for Lead.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he beta-beat corrections for the end of squeeze are not really good …</a:t>
            </a:r>
          </a:p>
          <a:p>
            <a:pPr lvl="1"/>
            <a:r>
              <a:rPr lang="en-US" dirty="0" smtClean="0"/>
              <a:t>Ideally should always cogging a the centered </a:t>
            </a:r>
            <a:r>
              <a:rPr lang="en-US" dirty="0" err="1" smtClean="0"/>
              <a:t>fRF</a:t>
            </a:r>
            <a:r>
              <a:rPr lang="en-US" smtClean="0"/>
              <a:t>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2/3/2013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49260</TotalTime>
  <Words>545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Saturday</vt:lpstr>
      <vt:lpstr>Saturday</vt:lpstr>
      <vt:lpstr>Saturday</vt:lpstr>
      <vt:lpstr>Losses on Q11R7</vt:lpstr>
      <vt:lpstr>Orbit at TCPs – H plane</vt:lpstr>
      <vt:lpstr>Orbit at TCPs – V plane</vt:lpstr>
      <vt:lpstr>Orbit at TCPs in IR3</vt:lpstr>
      <vt:lpstr>Saturday</vt:lpstr>
      <vt:lpstr>Night - Sunday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4456</cp:revision>
  <dcterms:created xsi:type="dcterms:W3CDTF">2010-07-26T05:43:59Z</dcterms:created>
  <dcterms:modified xsi:type="dcterms:W3CDTF">2013-02-03T07:25:06Z</dcterms:modified>
</cp:coreProperties>
</file>