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  <p:sldMasterId id="2147483819" r:id="rId2"/>
    <p:sldMasterId id="2147483831" r:id="rId3"/>
  </p:sldMasterIdLst>
  <p:notesMasterIdLst>
    <p:notesMasterId r:id="rId25"/>
  </p:notesMasterIdLst>
  <p:handoutMasterIdLst>
    <p:handoutMasterId r:id="rId26"/>
  </p:handoutMasterIdLst>
  <p:sldIdLst>
    <p:sldId id="573" r:id="rId4"/>
    <p:sldId id="581" r:id="rId5"/>
    <p:sldId id="582" r:id="rId6"/>
    <p:sldId id="593" r:id="rId7"/>
    <p:sldId id="583" r:id="rId8"/>
    <p:sldId id="588" r:id="rId9"/>
    <p:sldId id="577" r:id="rId10"/>
    <p:sldId id="578" r:id="rId11"/>
    <p:sldId id="579" r:id="rId12"/>
    <p:sldId id="580" r:id="rId13"/>
    <p:sldId id="589" r:id="rId14"/>
    <p:sldId id="575" r:id="rId15"/>
    <p:sldId id="576" r:id="rId16"/>
    <p:sldId id="585" r:id="rId17"/>
    <p:sldId id="586" r:id="rId18"/>
    <p:sldId id="587" r:id="rId19"/>
    <p:sldId id="574" r:id="rId20"/>
    <p:sldId id="571" r:id="rId21"/>
    <p:sldId id="591" r:id="rId22"/>
    <p:sldId id="592" r:id="rId23"/>
    <p:sldId id="590" r:id="rId2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3399"/>
    <a:srgbClr val="006600"/>
    <a:srgbClr val="FF9999"/>
    <a:srgbClr val="FFCC66"/>
    <a:srgbClr val="B82300"/>
    <a:srgbClr val="FE8002"/>
    <a:srgbClr val="FD5C03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4" autoAdjust="0"/>
    <p:restoredTop sz="94524" autoAdjust="0"/>
  </p:normalViewPr>
  <p:slideViewPr>
    <p:cSldViewPr snapToObjects="1">
      <p:cViewPr>
        <p:scale>
          <a:sx n="60" d="100"/>
          <a:sy n="60" d="100"/>
        </p:scale>
        <p:origin x="-250" y="-427"/>
      </p:cViewPr>
      <p:guideLst>
        <p:guide orient="horz" pos="4319"/>
        <p:guide pos="5738"/>
      </p:guideLst>
    </p:cSldViewPr>
  </p:slideViewPr>
  <p:outlineViewPr>
    <p:cViewPr>
      <p:scale>
        <a:sx n="33" d="100"/>
        <a:sy n="33" d="100"/>
      </p:scale>
      <p:origin x="0" y="124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1/21/2013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4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21.1.13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4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21.1.13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3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21.1.13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7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21.1.13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2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21.1.13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5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21.1.13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0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21.1.13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3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>
                <a:solidFill>
                  <a:srgbClr val="000000"/>
                </a:solidFill>
              </a:rPr>
              <a:pPr/>
              <a:t>1/21/2013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LHC 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6323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20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3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28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83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08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72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17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11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0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2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5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1/21/2013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LHC 8:30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05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21.1.13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6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21.1.13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2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21.1.13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21.1.13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9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2013-01-21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8:30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C2ADD-9A54-4BE0-A42D-A1662FF20571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21.1.13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C9B8C9-170F-4485-893F-DCEF7E47903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43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/>
            <a:r>
              <a:rPr lang="en-US" smtClean="0">
                <a:solidFill>
                  <a:srgbClr val="00007D"/>
                </a:solidFill>
                <a:latin typeface="Arial" charset="0"/>
              </a:rPr>
              <a:t>LHC 8:30 meeting</a:t>
            </a:r>
            <a:endParaRPr lang="en-US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>
                <a:solidFill>
                  <a:srgbClr val="00007D"/>
                </a:solidFill>
                <a:latin typeface="Arial" charset="0"/>
              </a:rPr>
              <a:pPr/>
              <a:t>1/21/2013</a:t>
            </a:fld>
            <a:endParaRPr lang="en-US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latin typeface="Arial" charset="0"/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30018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Coordination: </a:t>
            </a:r>
            <a:r>
              <a:rPr lang="en-US" sz="2000" dirty="0" smtClean="0"/>
              <a:t>G</a:t>
            </a:r>
            <a:r>
              <a:rPr lang="en-US" sz="2000" dirty="0"/>
              <a:t>. Arduini, E.B. </a:t>
            </a:r>
            <a:r>
              <a:rPr lang="en-US" sz="2000" dirty="0" smtClean="0"/>
              <a:t>Holzer, J. Jowett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LHC Progress Week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21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bande-01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916" y="6330940"/>
            <a:ext cx="843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Calibri"/>
              </a:rPr>
              <a:t>A. Suraci			CCC - 8:30 Meeting		          January 17</a:t>
            </a:r>
            <a:r>
              <a:rPr lang="en-GB" sz="1800" b="1" baseline="30000" dirty="0" smtClean="0">
                <a:solidFill>
                  <a:prstClr val="white"/>
                </a:solidFill>
                <a:latin typeface="Calibri"/>
              </a:rPr>
              <a:t>th</a:t>
            </a:r>
            <a:r>
              <a:rPr lang="en-GB" sz="1800" b="1" dirty="0" smtClean="0">
                <a:solidFill>
                  <a:prstClr val="white"/>
                </a:solidFill>
                <a:latin typeface="Calibri"/>
              </a:rPr>
              <a:t>  2013</a:t>
            </a:r>
            <a:endParaRPr lang="en-GB" sz="1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1623" y="548680"/>
            <a:ext cx="78174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prstClr val="black"/>
                </a:solidFill>
                <a:latin typeface="Calibri"/>
              </a:rPr>
              <a:t>Wednesday 16</a:t>
            </a:r>
            <a:r>
              <a:rPr lang="en-US" sz="1800" u="sng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1800" u="sng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In order to avoid Full stop of our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Cryo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plant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-&gt; Many devices have been taken in manual mode, interlocks blocked,…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Cryo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Maintain conditions  recovered”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u="sng" baseline="300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~ 13:00: start releasing devices in Auto mode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-&gt; during , we lost our QURCA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(machine that allows to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cooldown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/maintain  S34 @ 1.9K)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9432" y="15007"/>
            <a:ext cx="536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Problems encountered at P4: 2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episode 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2420888"/>
            <a:ext cx="391793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100" u="sng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~ 13:15: fast recovery started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Not an easy one because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Reconnection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at low pressure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Hydraulic instabilities at the inlet of CC1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prstClr val="black"/>
                </a:solidFill>
                <a:latin typeface="Calibri"/>
              </a:rPr>
              <a:t>Thursday 17</a:t>
            </a:r>
            <a:r>
              <a:rPr lang="en-US" sz="1800" u="sng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1800" u="sng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~ 06:00: Finally back on track 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448" t="20722" r="7379" b="5271"/>
          <a:stretch/>
        </p:blipFill>
        <p:spPr bwMode="auto">
          <a:xfrm>
            <a:off x="3745557" y="2420888"/>
            <a:ext cx="536294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172400" y="2420888"/>
            <a:ext cx="72008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1" name="Picture 10" descr="can-stock-photo_csp2285152.jpg"/>
          <p:cNvPicPr>
            <a:picLocks noChangeAspect="1"/>
          </p:cNvPicPr>
          <p:nvPr/>
        </p:nvPicPr>
        <p:blipFill>
          <a:blip r:embed="rId4" cstate="print"/>
          <a:srcRect b="10499"/>
          <a:stretch>
            <a:fillRect/>
          </a:stretch>
        </p:blipFill>
        <p:spPr>
          <a:xfrm>
            <a:off x="2844121" y="2588757"/>
            <a:ext cx="387735" cy="360040"/>
          </a:xfrm>
          <a:prstGeom prst="rect">
            <a:avLst/>
          </a:prstGeom>
        </p:spPr>
      </p:pic>
      <p:pic>
        <p:nvPicPr>
          <p:cNvPr id="12" name="Picture 11" descr="k17928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7876" y="3068960"/>
            <a:ext cx="353980" cy="35398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32040" y="4725144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Issue of the problem with the </a:t>
            </a:r>
            <a:r>
              <a:rPr lang="en-US" sz="2400" dirty="0" err="1" smtClean="0"/>
              <a:t>cryo</a:t>
            </a:r>
            <a:r>
              <a:rPr lang="en-US" sz="2400" dirty="0" smtClean="0"/>
              <a:t> network switch is being followed up by TIOC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1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Verified </a:t>
            </a:r>
            <a:r>
              <a:rPr lang="en-US" dirty="0"/>
              <a:t>that SPS and TL stable without the ‘Stable Filter</a:t>
            </a:r>
            <a:r>
              <a:rPr lang="en-US" dirty="0" smtClean="0"/>
              <a:t>’ which were lost during the power glitch on Tuesday </a:t>
            </a:r>
            <a:r>
              <a:rPr lang="en-US" dirty="0" smtClean="0">
                <a:sym typeface="Wingdings" pitchFamily="2" charset="2"/>
              </a:rPr>
              <a:t> will run in this condition for the rest of the run</a:t>
            </a:r>
          </a:p>
          <a:p>
            <a:endParaRPr lang="en-US" dirty="0">
              <a:sym typeface="Wingdings" pitchFamily="2" charset="2"/>
            </a:endParaRPr>
          </a:p>
          <a:p>
            <a:endParaRPr lang="en-GB" dirty="0"/>
          </a:p>
          <a:p>
            <a:r>
              <a:rPr lang="en-US" dirty="0" err="1"/>
              <a:t>Pb</a:t>
            </a:r>
            <a:r>
              <a:rPr lang="en-US" dirty="0"/>
              <a:t> ion source </a:t>
            </a:r>
            <a:r>
              <a:rPr lang="en-US" dirty="0" smtClean="0"/>
              <a:t>refilled Tuesday during </a:t>
            </a:r>
            <a:r>
              <a:rPr lang="en-US" dirty="0"/>
              <a:t>power glitch recovery </a:t>
            </a:r>
            <a:endParaRPr lang="en-US" dirty="0" smtClean="0"/>
          </a:p>
          <a:p>
            <a:pPr lvl="1"/>
            <a:r>
              <a:rPr lang="en-US" dirty="0" smtClean="0"/>
              <a:t>Hope </a:t>
            </a:r>
            <a:r>
              <a:rPr lang="en-US" dirty="0"/>
              <a:t>to be able to make in to the end of the run with one refill </a:t>
            </a:r>
          </a:p>
          <a:p>
            <a:pPr lvl="1"/>
            <a:r>
              <a:rPr lang="en-US" dirty="0"/>
              <a:t>At the limit as this refill was moved ahead in time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Reduced long blow-up for protons during the ramp</a:t>
            </a:r>
          </a:p>
          <a:p>
            <a:endParaRPr lang="en-US" dirty="0"/>
          </a:p>
          <a:p>
            <a:endParaRPr lang="en-GB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23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Cogging - Philippe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Worked straight away without any problem</a:t>
            </a:r>
          </a:p>
          <a:p>
            <a:r>
              <a:rPr lang="en-US" dirty="0" smtClean="0"/>
              <a:t>No losses on p beam</a:t>
            </a:r>
          </a:p>
          <a:p>
            <a:r>
              <a:rPr lang="en-US" dirty="0" smtClean="0"/>
              <a:t>~2% loss on </a:t>
            </a:r>
            <a:r>
              <a:rPr lang="en-US" dirty="0" err="1" smtClean="0"/>
              <a:t>Pb</a:t>
            </a:r>
            <a:r>
              <a:rPr lang="en-US" dirty="0" smtClean="0"/>
              <a:t> beam (13 bunches)</a:t>
            </a:r>
          </a:p>
          <a:p>
            <a:pPr lvl="1"/>
            <a:r>
              <a:rPr lang="en-US" sz="2000" dirty="0" smtClean="0"/>
              <a:t>No indication of </a:t>
            </a:r>
            <a:r>
              <a:rPr lang="en-US" sz="2000" dirty="0" err="1" smtClean="0"/>
              <a:t>debunching</a:t>
            </a:r>
            <a:r>
              <a:rPr lang="en-US" sz="2000" dirty="0" smtClean="0"/>
              <a:t> – but DCBCT rather noisy for a conclusion</a:t>
            </a:r>
          </a:p>
          <a:p>
            <a:pPr marL="342900" lvl="1" indent="0">
              <a:buNone/>
            </a:pPr>
            <a:endParaRPr lang="en-GB" sz="2000" dirty="0"/>
          </a:p>
        </p:txBody>
      </p:sp>
      <p:pic>
        <p:nvPicPr>
          <p:cNvPr id="1026" name="Picture 2" descr="C:\Users\eholzer\AppData\Local\Microsoft\Windows\Temporary Internet Files\Content.Outlook\5D7OTM0T\Rephasing_P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2801206"/>
            <a:ext cx="7812360" cy="35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6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4355970" y="2390118"/>
            <a:ext cx="3312460" cy="327916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683460" y="2348850"/>
            <a:ext cx="3456480" cy="336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variations in the squeeze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 dirty="0">
              <a:solidFill>
                <a:srgbClr val="00007D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7884460" y="2531154"/>
            <a:ext cx="18548" cy="281137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942148" y="2908991"/>
            <a:ext cx="98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100 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m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6136" y="2543222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7D"/>
                </a:solidFill>
                <a:latin typeface="Arial" charset="0"/>
              </a:rPr>
              <a:t>B1</a:t>
            </a:r>
            <a:endParaRPr lang="en-US" sz="2000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240" y="2492870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B2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692620"/>
            <a:ext cx="8229600" cy="1728240"/>
          </a:xfrm>
        </p:spPr>
        <p:txBody>
          <a:bodyPr/>
          <a:lstStyle/>
          <a:p>
            <a:r>
              <a:rPr lang="en-US" dirty="0" smtClean="0"/>
              <a:t>RMS orbit change (inner part of LSS excluded) along the squeeze. One dominant spike left between 4m and 3m.</a:t>
            </a:r>
          </a:p>
          <a:p>
            <a:pPr lvl="1"/>
            <a:r>
              <a:rPr lang="en-US" dirty="0" smtClean="0"/>
              <a:t>Leave attempts to cure until test ramp for ALICE polarity inversion.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8701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J. Wenninger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959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change in IR7 during squeeze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1090120" y="980660"/>
            <a:ext cx="5943600" cy="228155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520" y="3645030"/>
            <a:ext cx="5943600" cy="24714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64361" y="112468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7D"/>
                </a:solidFill>
                <a:latin typeface="Arial" charset="0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1574" y="371704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280" y="8701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J. Wenninger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114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5668" y="1496079"/>
            <a:ext cx="3456480" cy="325437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99490" y="1470809"/>
            <a:ext cx="3456480" cy="3254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variation during collision BP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1/21/2013</a:t>
            </a:fld>
            <a:endParaRPr lang="en-US" dirty="0">
              <a:solidFill>
                <a:srgbClr val="00007D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8081942" y="1582013"/>
            <a:ext cx="18548" cy="281137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942148" y="2070144"/>
            <a:ext cx="98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100 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m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1084" y="1582013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7D"/>
                </a:solidFill>
                <a:latin typeface="Arial" charset="0"/>
              </a:rPr>
              <a:t>B1</a:t>
            </a:r>
            <a:endParaRPr lang="en-US" sz="2000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3544" y="1613963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B2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692620"/>
            <a:ext cx="8229600" cy="1728240"/>
          </a:xfrm>
        </p:spPr>
        <p:txBody>
          <a:bodyPr/>
          <a:lstStyle/>
          <a:p>
            <a:r>
              <a:rPr lang="en-US" dirty="0" smtClean="0"/>
              <a:t>Ok – no worries.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403560" y="2276840"/>
            <a:ext cx="122417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CC0066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004060" y="2276840"/>
            <a:ext cx="1209848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CC0066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239783" y="1751290"/>
            <a:ext cx="155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CC0066"/>
                </a:solidFill>
                <a:latin typeface="Arial" charset="0"/>
              </a:rPr>
              <a:t>ALICE Xing change</a:t>
            </a:r>
            <a:endParaRPr lang="en-GB" sz="1200" b="1" dirty="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8030" y="1684247"/>
            <a:ext cx="155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CC0066"/>
                </a:solidFill>
                <a:latin typeface="Arial" charset="0"/>
              </a:rPr>
              <a:t>ALICE Xing change</a:t>
            </a:r>
            <a:endParaRPr lang="en-GB" sz="1200" b="1" dirty="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280" y="8701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J. Wenninger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312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No good BPM reading with p intensities of ~3-4 E10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will be a problem when we want to increase proton intensities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Still ‘flickering’ orbit readings – missing BPM data (after SW update)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IQC/</a:t>
            </a:r>
            <a:r>
              <a:rPr lang="en-US" dirty="0" err="1" smtClean="0">
                <a:solidFill>
                  <a:schemeClr val="tx1"/>
                </a:solidFill>
              </a:rPr>
              <a:t>InjSequencer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often detect beam has been injected while in reality it has not, mostly at first </a:t>
            </a:r>
            <a:r>
              <a:rPr lang="en-US" dirty="0" smtClean="0">
                <a:solidFill>
                  <a:schemeClr val="tx1"/>
                </a:solidFill>
              </a:rPr>
              <a:t>injection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Correct sequence for programmed dump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0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request:</a:t>
            </a:r>
          </a:p>
          <a:p>
            <a:pPr lvl="1"/>
            <a:r>
              <a:rPr lang="en-US" sz="2000" dirty="0" err="1" smtClean="0"/>
              <a:t>LHCb</a:t>
            </a:r>
            <a:r>
              <a:rPr lang="en-US" sz="2000" dirty="0" smtClean="0"/>
              <a:t> for </a:t>
            </a:r>
            <a:r>
              <a:rPr lang="en-US" sz="2000" dirty="0" err="1" smtClean="0"/>
              <a:t>Muon</a:t>
            </a:r>
            <a:r>
              <a:rPr lang="en-US" sz="2000" dirty="0" smtClean="0"/>
              <a:t> Station – needed for data taking; ~3 hours; RP needed</a:t>
            </a:r>
          </a:p>
          <a:p>
            <a:pPr lvl="1"/>
            <a:r>
              <a:rPr lang="en-US" sz="2000" dirty="0" smtClean="0"/>
              <a:t>TI </a:t>
            </a:r>
            <a:r>
              <a:rPr lang="en-US" sz="2000" dirty="0" err="1" smtClean="0"/>
              <a:t>capteur</a:t>
            </a:r>
            <a:r>
              <a:rPr lang="en-US" sz="2000" dirty="0" smtClean="0"/>
              <a:t> det. </a:t>
            </a:r>
            <a:r>
              <a:rPr lang="en-US" sz="2000" dirty="0" err="1" smtClean="0"/>
              <a:t>Feu</a:t>
            </a:r>
            <a:r>
              <a:rPr lang="en-US" sz="2000" dirty="0" smtClean="0"/>
              <a:t>; RE 58; RP needed; 2h anytime</a:t>
            </a:r>
          </a:p>
          <a:p>
            <a:endParaRPr lang="en-US" sz="1200" dirty="0"/>
          </a:p>
          <a:p>
            <a:r>
              <a:rPr lang="en-US" dirty="0">
                <a:solidFill>
                  <a:schemeClr val="tx1"/>
                </a:solidFill>
              </a:rPr>
              <a:t>MPP OK for RP insertion required</a:t>
            </a:r>
          </a:p>
          <a:p>
            <a:pPr marL="342900" lvl="1" indent="0">
              <a:buNone/>
            </a:pPr>
            <a:endParaRPr lang="en-US" sz="2000" dirty="0" smtClean="0"/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1800" dirty="0">
                <a:solidFill>
                  <a:schemeClr val="tx1"/>
                </a:solidFill>
              </a:rPr>
              <a:t>For the time being the gain of the damper is not gated as well as the BBQ reading</a:t>
            </a:r>
          </a:p>
          <a:p>
            <a:r>
              <a:rPr lang="en-US" sz="1800" dirty="0">
                <a:solidFill>
                  <a:schemeClr val="tx1"/>
                </a:solidFill>
              </a:rPr>
              <a:t>Extraction conditions and transfer line trajectory for ions to be checked</a:t>
            </a:r>
          </a:p>
          <a:p>
            <a:r>
              <a:rPr lang="en-US" sz="1800" dirty="0">
                <a:solidFill>
                  <a:schemeClr val="tx1"/>
                </a:solidFill>
              </a:rPr>
              <a:t>Margin for 1 cavity trip for RF HW interlock (1 hour during ramp down) could be re-introduced</a:t>
            </a:r>
          </a:p>
          <a:p>
            <a:r>
              <a:rPr lang="en-US" sz="1800" dirty="0">
                <a:solidFill>
                  <a:schemeClr val="tx1"/>
                </a:solidFill>
              </a:rPr>
              <a:t>Damper setting optimization</a:t>
            </a:r>
          </a:p>
          <a:p>
            <a:endParaRPr lang="en-US" sz="2400" dirty="0" smtClean="0"/>
          </a:p>
          <a:p>
            <a:r>
              <a:rPr lang="en-US" sz="2400" dirty="0" smtClean="0"/>
              <a:t>Coordination </a:t>
            </a:r>
            <a:r>
              <a:rPr lang="en-US" sz="2400" dirty="0"/>
              <a:t>Week 4: Mike and Jan</a:t>
            </a:r>
            <a:endParaRPr lang="en-GB" sz="2400" dirty="0"/>
          </a:p>
          <a:p>
            <a:pPr lvl="1"/>
            <a:endParaRPr lang="en-US" sz="2000" dirty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4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6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2:50 </a:t>
            </a:r>
            <a:r>
              <a:rPr lang="en-US" dirty="0" smtClean="0"/>
              <a:t>– 10:20 3 </a:t>
            </a:r>
            <a:r>
              <a:rPr lang="en-US" dirty="0"/>
              <a:t>fills for off-momentum loss </a:t>
            </a:r>
            <a:r>
              <a:rPr lang="en-US" dirty="0" smtClean="0"/>
              <a:t>maps and </a:t>
            </a:r>
            <a:r>
              <a:rPr lang="en-US" dirty="0" err="1" smtClean="0"/>
              <a:t>asynch</a:t>
            </a:r>
            <a:r>
              <a:rPr lang="en-US" dirty="0" smtClean="0"/>
              <a:t>. dump</a:t>
            </a:r>
            <a:endParaRPr lang="en-US" dirty="0"/>
          </a:p>
          <a:p>
            <a:r>
              <a:rPr lang="en-US" dirty="0" smtClean="0"/>
              <a:t>10:50 - 12:45 </a:t>
            </a:r>
            <a:r>
              <a:rPr lang="en-US" dirty="0" err="1" smtClean="0"/>
              <a:t>asynch</a:t>
            </a:r>
            <a:r>
              <a:rPr lang="en-US" dirty="0" smtClean="0"/>
              <a:t>. dump test and B2 loss maps at injection</a:t>
            </a:r>
          </a:p>
          <a:p>
            <a:endParaRPr lang="en-US" dirty="0" smtClean="0"/>
          </a:p>
          <a:p>
            <a:r>
              <a:rPr lang="en-US" dirty="0" smtClean="0"/>
              <a:t>12:45 start to fill for </a:t>
            </a:r>
            <a:r>
              <a:rPr lang="en-US" dirty="0" err="1" smtClean="0"/>
              <a:t>p,Pb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stable beams</a:t>
            </a:r>
          </a:p>
          <a:p>
            <a:pPr marL="0" indent="0">
              <a:buNone/>
            </a:pPr>
            <a:endParaRPr lang="en-US" b="1" dirty="0">
              <a:solidFill>
                <a:srgbClr val="CC0099"/>
              </a:solidFill>
            </a:endParaRPr>
          </a:p>
          <a:p>
            <a:r>
              <a:rPr lang="en-US" b="1" dirty="0" smtClean="0">
                <a:solidFill>
                  <a:srgbClr val="CC0099"/>
                </a:solidFill>
              </a:rPr>
              <a:t>15:08 stable beam </a:t>
            </a:r>
            <a:br>
              <a:rPr lang="en-US" b="1" dirty="0" smtClean="0">
                <a:solidFill>
                  <a:srgbClr val="CC0099"/>
                </a:solidFill>
              </a:rPr>
            </a:br>
            <a:r>
              <a:rPr lang="en-US" b="1" dirty="0" err="1" smtClean="0">
                <a:solidFill>
                  <a:srgbClr val="CC0099"/>
                </a:solidFill>
              </a:rPr>
              <a:t>p,Pb</a:t>
            </a:r>
            <a:r>
              <a:rPr lang="en-US" b="1" dirty="0" smtClean="0">
                <a:solidFill>
                  <a:srgbClr val="CC0099"/>
                </a:solidFill>
              </a:rPr>
              <a:t> fill 3474, </a:t>
            </a:r>
            <a:r>
              <a:rPr lang="en-US" dirty="0" smtClean="0">
                <a:solidFill>
                  <a:srgbClr val="CC0099"/>
                </a:solidFill>
              </a:rPr>
              <a:t>1.5 hours</a:t>
            </a:r>
          </a:p>
          <a:p>
            <a:r>
              <a:rPr lang="en-US" dirty="0" smtClean="0"/>
              <a:t>13 bunches/beam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A. Boccardi fixed BSRA, and re-calibrated it</a:t>
            </a:r>
          </a:p>
          <a:p>
            <a:r>
              <a:rPr lang="en-US" dirty="0" smtClean="0"/>
              <a:t>Verified that the abort gap cleaning is working</a:t>
            </a:r>
          </a:p>
          <a:p>
            <a:r>
              <a:rPr lang="en-US" dirty="0" smtClean="0"/>
              <a:t>Dumped beam 2 in order to do </a:t>
            </a:r>
            <a:r>
              <a:rPr lang="en-US" dirty="0" smtClean="0">
                <a:solidFill>
                  <a:srgbClr val="0000FF"/>
                </a:solidFill>
              </a:rPr>
              <a:t>loss maps with B1 only</a:t>
            </a:r>
          </a:p>
          <a:p>
            <a:pPr lvl="1"/>
            <a:r>
              <a:rPr lang="en-US" dirty="0" smtClean="0"/>
              <a:t>B1H, B1V and negative off-momentum loss maps in collision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all validated by collimation team 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OK for increasing intensity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21.1.2013</a:t>
            </a:r>
            <a:endParaRPr lang="en-GB" dirty="0"/>
          </a:p>
        </p:txBody>
      </p:sp>
      <p:pic>
        <p:nvPicPr>
          <p:cNvPr id="2050" name="Picture 2" descr="C:\Users\eholzer\AppData\Local\Temp\luminositi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5"/>
          <a:stretch/>
        </p:blipFill>
        <p:spPr bwMode="auto">
          <a:xfrm>
            <a:off x="4139952" y="1556792"/>
            <a:ext cx="4836493" cy="27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43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muon</a:t>
            </a:r>
            <a:r>
              <a:rPr lang="en-GB" dirty="0"/>
              <a:t> hitting the end cap </a:t>
            </a:r>
            <a:r>
              <a:rPr lang="en-GB" dirty="0" err="1"/>
              <a:t>muon</a:t>
            </a:r>
            <a:r>
              <a:rPr lang="en-GB" dirty="0"/>
              <a:t> chambers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</a:t>
            </a:r>
            <a:r>
              <a:rPr lang="en-US" dirty="0" err="1" smtClean="0"/>
              <a:t>p,Pb</a:t>
            </a:r>
            <a:r>
              <a:rPr lang="en-US" dirty="0" smtClean="0"/>
              <a:t> event</a:t>
            </a:r>
            <a:endParaRPr lang="en-GB" dirty="0"/>
          </a:p>
        </p:txBody>
      </p:sp>
      <p:pic>
        <p:nvPicPr>
          <p:cNvPr id="5122" name="Picture 2" descr="0aaca998-5349-49c4-badc-27324598eb5d@c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4469"/>
            <a:ext cx="4859195" cy="515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5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</a:t>
            </a:r>
            <a:endParaRPr lang="en-GB" dirty="0"/>
          </a:p>
        </p:txBody>
      </p:sp>
      <p:pic>
        <p:nvPicPr>
          <p:cNvPr id="1026" name="Picture 2" descr="C:\Users\eholzer\AppData\Local\Temp\20130121035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6581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holzer\AppData\Local\Temp\2013012103511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b="73517"/>
          <a:stretch/>
        </p:blipFill>
        <p:spPr bwMode="auto">
          <a:xfrm>
            <a:off x="673688" y="901080"/>
            <a:ext cx="779662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7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19:10 – 20:12 Problem with RF synchronization </a:t>
            </a:r>
            <a:br>
              <a:rPr lang="en-US" dirty="0" smtClean="0"/>
            </a:br>
            <a:r>
              <a:rPr lang="en-US" dirty="0" smtClean="0"/>
              <a:t>between SPS and LHC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workaround used</a:t>
            </a:r>
            <a:endParaRPr lang="en-US" dirty="0" smtClean="0"/>
          </a:p>
          <a:p>
            <a:endParaRPr lang="en-US" dirty="0">
              <a:solidFill>
                <a:srgbClr val="CC0099"/>
              </a:solidFill>
            </a:endParaRPr>
          </a:p>
          <a:p>
            <a:r>
              <a:rPr lang="en-US" dirty="0" smtClean="0">
                <a:solidFill>
                  <a:srgbClr val="CC0099"/>
                </a:solidFill>
              </a:rPr>
              <a:t>21:00 Trains of </a:t>
            </a:r>
            <a:br>
              <a:rPr lang="en-US" dirty="0" smtClean="0">
                <a:solidFill>
                  <a:srgbClr val="CC0099"/>
                </a:solidFill>
              </a:rPr>
            </a:br>
            <a:r>
              <a:rPr lang="en-US" dirty="0" smtClean="0">
                <a:solidFill>
                  <a:srgbClr val="CC0099"/>
                </a:solidFill>
              </a:rPr>
              <a:t>p and </a:t>
            </a:r>
            <a:r>
              <a:rPr lang="en-US" dirty="0" err="1" smtClean="0">
                <a:solidFill>
                  <a:srgbClr val="CC0099"/>
                </a:solidFill>
              </a:rPr>
              <a:t>Pb</a:t>
            </a:r>
            <a:r>
              <a:rPr lang="en-US" dirty="0" smtClean="0">
                <a:solidFill>
                  <a:srgbClr val="CC0099"/>
                </a:solidFill>
              </a:rPr>
              <a:t> in the LHC</a:t>
            </a:r>
          </a:p>
          <a:p>
            <a:endParaRPr lang="en-US" dirty="0">
              <a:solidFill>
                <a:srgbClr val="CC0099"/>
              </a:solidFill>
            </a:endParaRPr>
          </a:p>
          <a:p>
            <a:endParaRPr lang="en-US" dirty="0" smtClean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C0099"/>
              </a:solidFill>
            </a:endParaRPr>
          </a:p>
          <a:p>
            <a:endParaRPr lang="en-US" dirty="0">
              <a:solidFill>
                <a:srgbClr val="CC0099"/>
              </a:solidFill>
            </a:endParaRPr>
          </a:p>
          <a:p>
            <a:endParaRPr lang="en-US" dirty="0" smtClean="0">
              <a:solidFill>
                <a:srgbClr val="CC0099"/>
              </a:solidFill>
            </a:endParaRPr>
          </a:p>
          <a:p>
            <a:r>
              <a:rPr lang="en-US" dirty="0" smtClean="0"/>
              <a:t>21:22 beam dump by SIS during the ramp: </a:t>
            </a:r>
            <a:r>
              <a:rPr lang="en-GB" dirty="0"/>
              <a:t>Missing BPM data (24% missing for 1 </a:t>
            </a:r>
            <a:r>
              <a:rPr lang="en-GB" dirty="0" smtClean="0"/>
              <a:t>minute) for B2</a:t>
            </a:r>
          </a:p>
          <a:p>
            <a:r>
              <a:rPr lang="en-US" dirty="0" smtClean="0"/>
              <a:t>1:47 – 4:07 </a:t>
            </a:r>
            <a:r>
              <a:rPr lang="en-US" b="1" dirty="0" smtClean="0">
                <a:solidFill>
                  <a:srgbClr val="CC0099"/>
                </a:solidFill>
              </a:rPr>
              <a:t>stable beams </a:t>
            </a:r>
            <a:r>
              <a:rPr lang="en-US" dirty="0" smtClean="0"/>
              <a:t>Fill 3478, </a:t>
            </a:r>
            <a:r>
              <a:rPr lang="en-US" dirty="0" smtClean="0">
                <a:solidFill>
                  <a:srgbClr val="CC0099"/>
                </a:solidFill>
              </a:rPr>
              <a:t>trains of 96 p and 120 </a:t>
            </a:r>
            <a:r>
              <a:rPr lang="en-US" dirty="0" err="1" smtClean="0">
                <a:solidFill>
                  <a:srgbClr val="CC0099"/>
                </a:solidFill>
              </a:rPr>
              <a:t>Pb</a:t>
            </a:r>
            <a:r>
              <a:rPr lang="en-US" dirty="0" smtClean="0">
                <a:solidFill>
                  <a:srgbClr val="CC0099"/>
                </a:solidFill>
              </a:rPr>
              <a:t> bunches (</a:t>
            </a:r>
            <a:r>
              <a:rPr lang="en-GB" dirty="0" smtClean="0"/>
              <a:t>200ns_96p_120Pb_4inj24bpi) – 2:20 h stable beams</a:t>
            </a:r>
            <a:endParaRPr lang="en-US" dirty="0" smtClean="0">
              <a:solidFill>
                <a:srgbClr val="CC0099"/>
              </a:solidFill>
            </a:endParaRPr>
          </a:p>
          <a:p>
            <a:pPr lvl="1"/>
            <a:r>
              <a:rPr lang="en-US" dirty="0" smtClean="0"/>
              <a:t>Leveling for ALICE MB data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Evening and Night</a:t>
            </a:r>
            <a:endParaRPr lang="en-GB" dirty="0"/>
          </a:p>
        </p:txBody>
      </p:sp>
      <p:pic>
        <p:nvPicPr>
          <p:cNvPr id="3074" name="Picture 2" descr="C:\Users\eholzer\AppData\Local\Temp\201301202106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r="20645" b="6653"/>
          <a:stretch/>
        </p:blipFill>
        <p:spPr bwMode="auto">
          <a:xfrm>
            <a:off x="4283968" y="1272076"/>
            <a:ext cx="4388714" cy="30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holzer\AppData\Local\Temp\201301202118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78110"/>
            <a:ext cx="2520280" cy="9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4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5:20 injecting for fill 3479 338 bunches/beam 200ns_338p_338Pb_15inj24bp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Morning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61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From </a:t>
            </a:r>
            <a:r>
              <a:rPr lang="pt-BR" b="0" dirty="0">
                <a:solidFill>
                  <a:schemeClr val="tx1"/>
                </a:solidFill>
              </a:rPr>
              <a:t>Belen </a:t>
            </a:r>
            <a:r>
              <a:rPr lang="pt-BR" b="0" dirty="0" smtClean="0">
                <a:solidFill>
                  <a:schemeClr val="tx1"/>
                </a:solidFill>
              </a:rPr>
              <a:t>Salvachua Ferrando</a:t>
            </a:r>
            <a:endParaRPr lang="en-GB" b="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7611"/>
            <a:ext cx="8906179" cy="587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18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protection validated OK (Jan, Belen, Stefano)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maps for Collimation validation</a:t>
            </a:r>
            <a:endParaRPr lang="en-GB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586955"/>
              </p:ext>
            </p:extLst>
          </p:nvPr>
        </p:nvGraphicFramePr>
        <p:xfrm>
          <a:off x="228600" y="2026384"/>
          <a:ext cx="8686416" cy="269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36"/>
                <a:gridCol w="1447736"/>
                <a:gridCol w="1447736"/>
                <a:gridCol w="1008304"/>
                <a:gridCol w="1728192"/>
                <a:gridCol w="1606712"/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Injection (Inj.</a:t>
                      </a:r>
                      <a:r>
                        <a:rPr lang="en-US" sz="1600" baseline="0" dirty="0" smtClean="0"/>
                        <a:t> Prot. IN)</a:t>
                      </a:r>
                      <a:endParaRPr lang="en-GB" sz="1600" dirty="0" smtClean="0"/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Injection (Inj.</a:t>
                      </a:r>
                      <a:r>
                        <a:rPr lang="en-US" sz="1600" baseline="0" dirty="0" smtClean="0"/>
                        <a:t> Prot. OUT)</a:t>
                      </a:r>
                      <a:endParaRPr lang="en-GB" sz="1600" dirty="0"/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Flat-top</a:t>
                      </a:r>
                      <a:endParaRPr lang="en-GB" sz="1600" dirty="0"/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Squeezed, separated</a:t>
                      </a:r>
                      <a:endParaRPr lang="en-GB" sz="1600" dirty="0"/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Squeezed Collision with RP IN</a:t>
                      </a:r>
                      <a:endParaRPr lang="en-GB" sz="1600" dirty="0"/>
                    </a:p>
                  </a:txBody>
                  <a:tcPr marL="94783" marR="9478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Betatronic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-H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  <a:endParaRPr lang="en-GB" sz="1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  <a:endParaRPr lang="en-GB" sz="1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Betatronic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-V</a:t>
                      </a:r>
                      <a:endParaRPr lang="en-GB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</a:tr>
              <a:tr h="392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Neg. off-mom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(+500Hz)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(+500Hz)</a:t>
                      </a:r>
                      <a:endParaRPr lang="en-GB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Pos. off-mom</a:t>
                      </a:r>
                      <a:endParaRPr lang="en-GB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(-500Hz)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Asynch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dump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  <a:endParaRPr lang="en-GB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DONE</a:t>
                      </a:r>
                      <a:endParaRPr lang="en-GB" sz="14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4783" marR="9478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8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221080"/>
              </p:ext>
            </p:extLst>
          </p:nvPr>
        </p:nvGraphicFramePr>
        <p:xfrm>
          <a:off x="251520" y="170264"/>
          <a:ext cx="8640960" cy="635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6552728"/>
                <a:gridCol w="93610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 14/1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Fixing issues at injection (BPM </a:t>
                      </a:r>
                      <a:r>
                        <a:rPr lang="en-US" dirty="0" err="1" smtClean="0"/>
                        <a:t>rephasing</a:t>
                      </a:r>
                      <a:r>
                        <a:rPr lang="en-US" dirty="0" smtClean="0"/>
                        <a:t>, OFC controller)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 14/1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 for ALICE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Mon 14/1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beam from SPS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2:20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</a:t>
                      </a:r>
                      <a:r>
                        <a:rPr lang="en-US" baseline="0" dirty="0" smtClean="0"/>
                        <a:t> 15/1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glitch,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short on 18 kV cable in </a:t>
                      </a:r>
                      <a:r>
                        <a:rPr lang="en-US" dirty="0" err="1" smtClean="0"/>
                        <a:t>Meyrin</a:t>
                      </a:r>
                      <a:r>
                        <a:rPr lang="en-US" dirty="0" smtClean="0"/>
                        <a:t>. All sectors tripped. </a:t>
                      </a:r>
                      <a:r>
                        <a:rPr lang="en-US" dirty="0" err="1" smtClean="0"/>
                        <a:t>Cryo</a:t>
                      </a:r>
                      <a:r>
                        <a:rPr lang="en-US" dirty="0" smtClean="0"/>
                        <a:t> lost</a:t>
                      </a:r>
                      <a:r>
                        <a:rPr lang="en-US" baseline="0" dirty="0" smtClean="0"/>
                        <a:t> P18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Tue</a:t>
                      </a:r>
                      <a:r>
                        <a:rPr lang="en-US" baseline="0" dirty="0" smtClean="0"/>
                        <a:t> 15/1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TDI movement</a:t>
                      </a:r>
                      <a:r>
                        <a:rPr lang="en-US" baseline="0" dirty="0" smtClean="0"/>
                        <a:t> (remote reset needs to be executed after a power cut) and </a:t>
                      </a:r>
                      <a:r>
                        <a:rPr lang="en-US" baseline="0" dirty="0" err="1" smtClean="0"/>
                        <a:t>undulator</a:t>
                      </a:r>
                      <a:r>
                        <a:rPr lang="en-US" baseline="0" dirty="0" smtClean="0"/>
                        <a:t> quench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1:40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 - Wed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BIW (Beam Imminent Warning) sirens point5</a:t>
                      </a:r>
                    </a:p>
                    <a:p>
                      <a:r>
                        <a:rPr lang="en-US" dirty="0" smtClean="0"/>
                        <a:t>+access in the shadow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 - Thu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IT</a:t>
                      </a:r>
                      <a:r>
                        <a:rPr lang="en-US" baseline="0" dirty="0" smtClean="0"/>
                        <a:t> switch leads to </a:t>
                      </a:r>
                      <a:r>
                        <a:rPr lang="en-US" baseline="0" dirty="0" err="1" smtClean="0"/>
                        <a:t>cryo</a:t>
                      </a:r>
                      <a:r>
                        <a:rPr lang="en-US" baseline="0" dirty="0" smtClean="0"/>
                        <a:t> loss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25:45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 17/1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 with injectors, </a:t>
                      </a:r>
                      <a:r>
                        <a:rPr lang="en-US" dirty="0" err="1" smtClean="0"/>
                        <a:t>chroma</a:t>
                      </a:r>
                      <a:r>
                        <a:rPr lang="en-US" dirty="0" smtClean="0"/>
                        <a:t> and orbit</a:t>
                      </a:r>
                      <a:r>
                        <a:rPr lang="en-US" baseline="0" dirty="0" smtClean="0"/>
                        <a:t> measurement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 18/1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Trip of RSF1.A56B2 during pre-cycle, access to repair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 19/1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MKB LBDS</a:t>
                      </a:r>
                      <a:r>
                        <a:rPr lang="en-US" baseline="0" dirty="0" smtClean="0"/>
                        <a:t> problem, access for PLC exchange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 19/1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</a:t>
                      </a:r>
                      <a:r>
                        <a:rPr lang="en-US" baseline="0" dirty="0" smtClean="0"/>
                        <a:t> problems (RF timing signal disabled, wrong bucket)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 20/1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 synchronization between SPS and LHC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99"/>
                          </a:solidFill>
                        </a:rPr>
                        <a:t>Total: 68 hours or 41%</a:t>
                      </a:r>
                      <a:endParaRPr lang="en-GB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Mayor Issues and Downtimes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8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780610"/>
              </p:ext>
            </p:extLst>
          </p:nvPr>
        </p:nvGraphicFramePr>
        <p:xfrm>
          <a:off x="395536" y="134119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6264696"/>
                <a:gridCol w="116247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 -</a:t>
                      </a:r>
                      <a:r>
                        <a:rPr lang="en-US" baseline="0" dirty="0" smtClean="0"/>
                        <a:t> Tue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optics with experiment bumps on-momentum during squeeze and collision beam process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off-momentum optics at beta*=0.8m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Collimator alignment, loss maps and squeeze set-up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IR2 aperture measurement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CC0099"/>
                          </a:solidFill>
                        </a:rPr>
                        <a:t>p,Pb</a:t>
                      </a:r>
                      <a:r>
                        <a:rPr lang="en-US" baseline="0" dirty="0" smtClean="0">
                          <a:solidFill>
                            <a:srgbClr val="CC0099"/>
                          </a:solidFill>
                        </a:rPr>
                        <a:t> through all the cycle and </a:t>
                      </a:r>
                      <a:r>
                        <a:rPr lang="en-US" b="1" baseline="0" dirty="0" smtClean="0">
                          <a:solidFill>
                            <a:srgbClr val="CC0099"/>
                          </a:solidFill>
                        </a:rPr>
                        <a:t>collisions in all IPs</a:t>
                      </a:r>
                      <a:endParaRPr lang="en-GB" b="1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TCT alignment and loss maps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maps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RP alignment,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loss maps, </a:t>
                      </a:r>
                      <a:r>
                        <a:rPr lang="en-US" dirty="0" err="1" smtClean="0"/>
                        <a:t>asynch</a:t>
                      </a:r>
                      <a:r>
                        <a:rPr lang="en-US" dirty="0" smtClean="0"/>
                        <a:t>. dumps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maps and </a:t>
                      </a:r>
                      <a:r>
                        <a:rPr lang="en-US" dirty="0" err="1" smtClean="0"/>
                        <a:t>asynch</a:t>
                      </a:r>
                      <a:r>
                        <a:rPr lang="en-US" dirty="0" smtClean="0"/>
                        <a:t>. dumps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12:45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rgbClr val="CC0099"/>
                          </a:solidFill>
                        </a:rPr>
                        <a:t>p,Pb</a:t>
                      </a:r>
                      <a:r>
                        <a:rPr lang="en-US" baseline="0" dirty="0" smtClean="0">
                          <a:solidFill>
                            <a:srgbClr val="CC0099"/>
                          </a:solidFill>
                        </a:rPr>
                        <a:t> to stable beams </a:t>
                      </a:r>
                      <a:r>
                        <a:rPr lang="en-US" baseline="0" dirty="0" smtClean="0"/>
                        <a:t>and loss maps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Trains of p and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23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bande-01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916" y="6330940"/>
            <a:ext cx="843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Calibri"/>
              </a:rPr>
              <a:t>A. Suraci			CCC - 8:30 Meeting		          January 17</a:t>
            </a:r>
            <a:r>
              <a:rPr lang="en-GB" sz="1800" b="1" baseline="30000" dirty="0" smtClean="0">
                <a:solidFill>
                  <a:prstClr val="white"/>
                </a:solidFill>
                <a:latin typeface="Calibri"/>
              </a:rPr>
              <a:t>th</a:t>
            </a:r>
            <a:r>
              <a:rPr lang="en-GB" sz="1800" b="1" dirty="0" smtClean="0">
                <a:solidFill>
                  <a:prstClr val="white"/>
                </a:solidFill>
                <a:latin typeface="Calibri"/>
              </a:rPr>
              <a:t>  2013</a:t>
            </a:r>
            <a:endParaRPr lang="en-GB" sz="1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" b="3340"/>
          <a:stretch/>
        </p:blipFill>
        <p:spPr bwMode="auto">
          <a:xfrm>
            <a:off x="4950676" y="2624340"/>
            <a:ext cx="4172686" cy="29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710" y="404664"/>
            <a:ext cx="9116214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prstClr val="black"/>
                </a:solidFill>
                <a:latin typeface="Calibri"/>
              </a:rPr>
              <a:t>Tuesday 15</a:t>
            </a:r>
            <a:r>
              <a:rPr lang="en-US" sz="1800" u="sng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1800" u="sng" dirty="0" smtClean="0">
                <a:solidFill>
                  <a:prstClr val="black"/>
                </a:solidFill>
                <a:latin typeface="Calibri"/>
              </a:rPr>
              <a:t> :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Stable Cryogenics conditions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u="sng" baseline="300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~ 17:00: start of having erratic losses of communication between QUI-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QURCx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, RM,QSRB, QURA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~ 21:00: call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NetOp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that sends a piquet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Firstline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to check the switch S2475-R-IP14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~ 23:30: Difficulties to localized the problematic switch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because not possible to make a diagnostic remotely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	-&gt; Decision to postpone it for next day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Cryo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Maintain was OK 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prstClr val="black"/>
                </a:solidFill>
                <a:latin typeface="Calibri"/>
              </a:rPr>
              <a:t>Wednesday 16</a:t>
            </a:r>
            <a:r>
              <a:rPr lang="en-US" sz="1800" u="sng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1800" u="sng" dirty="0" smtClean="0">
                <a:solidFill>
                  <a:prstClr val="black"/>
                </a:solidFill>
                <a:latin typeface="Calibri"/>
              </a:rPr>
              <a:t> :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communication became worse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u="sng" baseline="300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~04:00: com. totally lost -&gt;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cryo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op block interlocks..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~06:00: call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NetOp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for intervention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~10:30: ready on site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With help of expert switch is localized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Even with the switch changed, problem still present?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-&gt; further investigations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~ 12:00:  every that looks fine,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we decide to stop the intervention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First diagnostic from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NetOP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problem could have been related to a number 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VME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access processes that 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wrongly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started with 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an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automatic 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script(killed this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morning ~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11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:00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432" y="15007"/>
            <a:ext cx="530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roblems encountered at P4: 1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st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episode 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04248" y="4653136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931</Words>
  <Application>Microsoft Office PowerPoint</Application>
  <PresentationFormat>On-screen Show (4:3)</PresentationFormat>
  <Paragraphs>260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Office Theme</vt:lpstr>
      <vt:lpstr>Pixel</vt:lpstr>
      <vt:lpstr>LHC Progress Week 3</vt:lpstr>
      <vt:lpstr>Sunday 21.1.2013</vt:lpstr>
      <vt:lpstr>Sunday Evening and Night</vt:lpstr>
      <vt:lpstr>Monday Morning</vt:lpstr>
      <vt:lpstr>From Belen Salvachua Ferrando</vt:lpstr>
      <vt:lpstr>Loss maps for Collimation validation</vt:lpstr>
      <vt:lpstr>Mayor Issues and Downtimes</vt:lpstr>
      <vt:lpstr>Beam Commissioning</vt:lpstr>
      <vt:lpstr>PowerPoint Presentation</vt:lpstr>
      <vt:lpstr>PowerPoint Presentation</vt:lpstr>
      <vt:lpstr>PowerPoint Presentation</vt:lpstr>
      <vt:lpstr>Varia</vt:lpstr>
      <vt:lpstr>Cogging - Philippe</vt:lpstr>
      <vt:lpstr>Orbit variations in the squeeze</vt:lpstr>
      <vt:lpstr>Orbit change in IR7 during squeeze</vt:lpstr>
      <vt:lpstr>Orbit variation during collision BP</vt:lpstr>
      <vt:lpstr>Open Issues</vt:lpstr>
      <vt:lpstr>PowerPoint Presentation</vt:lpstr>
      <vt:lpstr>PowerPoint Presentation</vt:lpstr>
      <vt:lpstr>CMS p,Pb event</vt:lpstr>
      <vt:lpstr>Luminosity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2013-01-21T08:23:28Z</dcterms:modified>
</cp:coreProperties>
</file>