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84" r:id="rId1"/>
  </p:sldMasterIdLst>
  <p:notesMasterIdLst>
    <p:notesMasterId r:id="rId7"/>
  </p:notesMasterIdLst>
  <p:handoutMasterIdLst>
    <p:handoutMasterId r:id="rId8"/>
  </p:handoutMasterIdLst>
  <p:sldIdLst>
    <p:sldId id="567" r:id="rId2"/>
    <p:sldId id="572" r:id="rId3"/>
    <p:sldId id="568" r:id="rId4"/>
    <p:sldId id="570" r:id="rId5"/>
    <p:sldId id="571" r:id="rId6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003399"/>
    <a:srgbClr val="006600"/>
    <a:srgbClr val="0000FF"/>
    <a:srgbClr val="FF9999"/>
    <a:srgbClr val="FFCC66"/>
    <a:srgbClr val="B82300"/>
    <a:srgbClr val="FE8002"/>
    <a:srgbClr val="FD5C03"/>
    <a:srgbClr val="8C8C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4" autoAdjust="0"/>
    <p:restoredTop sz="94524" autoAdjust="0"/>
  </p:normalViewPr>
  <p:slideViewPr>
    <p:cSldViewPr snapToObjects="1">
      <p:cViewPr>
        <p:scale>
          <a:sx n="60" d="100"/>
          <a:sy n="60" d="100"/>
        </p:scale>
        <p:origin x="-58" y="-154"/>
      </p:cViewPr>
      <p:guideLst>
        <p:guide orient="horz" pos="4319"/>
        <p:guide pos="5738"/>
      </p:guideLst>
    </p:cSldViewPr>
  </p:slideViewPr>
  <p:outlineViewPr>
    <p:cViewPr>
      <p:scale>
        <a:sx n="33" d="100"/>
        <a:sy n="33" d="100"/>
      </p:scale>
      <p:origin x="0" y="1241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26CFEE5-E694-4D75-B600-43F31FF6BBFA}" type="datetimeFigureOut">
              <a:rPr lang="en-US"/>
              <a:pPr>
                <a:defRPr/>
              </a:pPr>
              <a:t>1/20/2013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8BD28E1-838A-4D4B-811C-2658FD1F64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643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fld id="{47B2CF9C-0117-4802-A492-4949F13F6F2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26359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2"/>
          <p:cNvSpPr txBox="1">
            <a:spLocks noChangeArrowheads="1"/>
          </p:cNvSpPr>
          <p:nvPr userDrawn="1"/>
        </p:nvSpPr>
        <p:spPr bwMode="auto">
          <a:xfrm>
            <a:off x="8039100" y="6507163"/>
            <a:ext cx="1054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97089497-6043-4A13-B4D8-5E09838C7E08}" type="slidenum">
              <a:rPr lang="en-US" sz="1600"/>
              <a:pPr algn="r">
                <a:spcBef>
                  <a:spcPct val="50000"/>
                </a:spcBef>
                <a:defRPr/>
              </a:pPr>
              <a:t>‹#›</a:t>
            </a:fld>
            <a:endParaRPr lang="en-US" sz="1600" dirty="0"/>
          </a:p>
        </p:txBody>
      </p:sp>
      <p:sp>
        <p:nvSpPr>
          <p:cNvPr id="8" name="Line 21"/>
          <p:cNvSpPr>
            <a:spLocks noChangeShapeType="1"/>
          </p:cNvSpPr>
          <p:nvPr userDrawn="1"/>
        </p:nvSpPr>
        <p:spPr bwMode="auto">
          <a:xfrm>
            <a:off x="468313" y="6499225"/>
            <a:ext cx="82296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662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52550" y="3505200"/>
            <a:ext cx="6400800" cy="23241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 lvl="1">
              <a:defRPr/>
            </a:lvl2pPr>
            <a:lvl3pPr lvl="2">
              <a:defRPr/>
            </a:lvl3pPr>
            <a:lvl4pPr lvl="3">
              <a:defRPr/>
            </a:lvl4pPr>
            <a:lvl5pPr lvl="4">
              <a:defRPr/>
            </a:lvl5pPr>
          </a:lstStyle>
          <a:p>
            <a:r>
              <a:rPr lang="de-CH"/>
              <a:t>Text Level 1 20 Pt. </a:t>
            </a:r>
          </a:p>
          <a:p>
            <a:pPr lvl="1"/>
            <a:r>
              <a:rPr lang="de-CH"/>
              <a:t>Text Level 2 18 Pt.</a:t>
            </a:r>
          </a:p>
          <a:p>
            <a:pPr lvl="2"/>
            <a:r>
              <a:rPr lang="de-CH"/>
              <a:t>Text Level 3 16 Pt.</a:t>
            </a:r>
          </a:p>
          <a:p>
            <a:pPr lvl="3"/>
            <a:r>
              <a:rPr lang="de-CH"/>
              <a:t>Text Level 4 14 Pt.</a:t>
            </a:r>
          </a:p>
          <a:p>
            <a:pPr lvl="4"/>
            <a:r>
              <a:rPr lang="de-CH"/>
              <a:t>Text Level 5 14 Pt.</a:t>
            </a:r>
            <a:endParaRPr lang="en-US"/>
          </a:p>
        </p:txBody>
      </p:sp>
      <p:sp>
        <p:nvSpPr>
          <p:cNvPr id="26624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20193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srgbClr val="00007D"/>
                </a:solidFill>
              </a:rPr>
              <a:t>LHC 8:30 meeting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  <a:prstGeom prst="rect">
            <a:avLst/>
          </a:prstGeom>
        </p:spPr>
        <p:txBody>
          <a:bodyPr/>
          <a:lstStyle/>
          <a:p>
            <a:fld id="{03DA86B3-7CAA-4832-AFD6-354CBE3B41A6}" type="datetime1">
              <a:rPr lang="en-US" smtClean="0">
                <a:solidFill>
                  <a:srgbClr val="00007D"/>
                </a:solidFill>
              </a:rPr>
              <a:pPr/>
              <a:t>1/20/2013</a:t>
            </a:fld>
            <a:endParaRPr lang="en-US" dirty="0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94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785813"/>
            <a:ext cx="8229600" cy="563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dirty="0" smtClean="0"/>
              <a:t>Text Level 1 20 </a:t>
            </a:r>
            <a:r>
              <a:rPr lang="de-CH" dirty="0" err="1" smtClean="0"/>
              <a:t>Pt</a:t>
            </a:r>
            <a:r>
              <a:rPr lang="de-CH" dirty="0" smtClean="0"/>
              <a:t>. </a:t>
            </a:r>
          </a:p>
          <a:p>
            <a:pPr lvl="1"/>
            <a:r>
              <a:rPr lang="de-CH" dirty="0" smtClean="0"/>
              <a:t>Text Level 2 18 </a:t>
            </a:r>
            <a:r>
              <a:rPr lang="de-CH" dirty="0" err="1" smtClean="0"/>
              <a:t>Pt</a:t>
            </a:r>
            <a:r>
              <a:rPr lang="de-CH" dirty="0" smtClean="0"/>
              <a:t>.</a:t>
            </a:r>
          </a:p>
          <a:p>
            <a:pPr lvl="2"/>
            <a:r>
              <a:rPr lang="de-CH" dirty="0" smtClean="0"/>
              <a:t>Text Level 3 16 </a:t>
            </a:r>
            <a:r>
              <a:rPr lang="de-CH" dirty="0" err="1" smtClean="0"/>
              <a:t>Pt</a:t>
            </a:r>
            <a:r>
              <a:rPr lang="de-CH" dirty="0" smtClean="0"/>
              <a:t>.</a:t>
            </a:r>
          </a:p>
          <a:p>
            <a:pPr lvl="3"/>
            <a:r>
              <a:rPr lang="de-CH" dirty="0" smtClean="0"/>
              <a:t>Text Level 4 14 </a:t>
            </a:r>
            <a:r>
              <a:rPr lang="de-CH" dirty="0" err="1" smtClean="0"/>
              <a:t>Pt</a:t>
            </a:r>
            <a:r>
              <a:rPr lang="de-CH" dirty="0" smtClean="0"/>
              <a:t>.</a:t>
            </a:r>
          </a:p>
          <a:p>
            <a:pPr lvl="4"/>
            <a:r>
              <a:rPr lang="de-CH" dirty="0" smtClean="0"/>
              <a:t>Text Level 5 14 </a:t>
            </a:r>
            <a:r>
              <a:rPr lang="de-CH" dirty="0" err="1" smtClean="0"/>
              <a:t>Pt</a:t>
            </a:r>
            <a:r>
              <a:rPr lang="de-CH" dirty="0" smtClean="0"/>
              <a:t>.</a:t>
            </a:r>
            <a:endParaRPr lang="en-US" dirty="0" smtClean="0"/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2209800" y="6556375"/>
            <a:ext cx="464820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300" dirty="0" smtClean="0"/>
              <a:t>2013-01-20</a:t>
            </a:r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381000" y="6542088"/>
            <a:ext cx="3386138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300" dirty="0" smtClean="0"/>
              <a:t>9:00</a:t>
            </a:r>
            <a:r>
              <a:rPr lang="en-US" sz="1300" baseline="0" dirty="0" smtClean="0"/>
              <a:t> meeting</a:t>
            </a:r>
            <a:endParaRPr lang="en-US" sz="1300" dirty="0"/>
          </a:p>
        </p:txBody>
      </p:sp>
      <p:sp>
        <p:nvSpPr>
          <p:cNvPr id="1042" name="Text Box 18"/>
          <p:cNvSpPr txBox="1">
            <a:spLocks noChangeArrowheads="1"/>
          </p:cNvSpPr>
          <p:nvPr/>
        </p:nvSpPr>
        <p:spPr bwMode="auto">
          <a:xfrm>
            <a:off x="5727700" y="6542088"/>
            <a:ext cx="26670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300" dirty="0" smtClean="0"/>
              <a:t>EBH</a:t>
            </a:r>
            <a:endParaRPr lang="en-US" sz="1300" dirty="0"/>
          </a:p>
        </p:txBody>
      </p:sp>
      <p:sp>
        <p:nvSpPr>
          <p:cNvPr id="1030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463550" y="79375"/>
            <a:ext cx="8218488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5" name="Line 21"/>
          <p:cNvSpPr>
            <a:spLocks noChangeShapeType="1"/>
          </p:cNvSpPr>
          <p:nvPr/>
        </p:nvSpPr>
        <p:spPr bwMode="auto">
          <a:xfrm>
            <a:off x="468313" y="6499225"/>
            <a:ext cx="82296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46" name="Text Box 22"/>
          <p:cNvSpPr txBox="1">
            <a:spLocks noChangeArrowheads="1"/>
          </p:cNvSpPr>
          <p:nvPr userDrawn="1"/>
        </p:nvSpPr>
        <p:spPr bwMode="auto">
          <a:xfrm>
            <a:off x="8039100" y="6507163"/>
            <a:ext cx="1054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D9D0EF41-8BD5-4BA3-B152-07B4757AE79F}" type="slidenum">
              <a:rPr lang="en-US" sz="1600"/>
              <a:pPr algn="r">
                <a:spcBef>
                  <a:spcPct val="50000"/>
                </a:spcBef>
                <a:defRPr/>
              </a:pPr>
              <a:t>‹#›</a:t>
            </a:fld>
            <a:endParaRPr lang="en-US" sz="1600" dirty="0"/>
          </a:p>
        </p:txBody>
      </p:sp>
      <p:sp>
        <p:nvSpPr>
          <p:cNvPr id="1047" name="Line 23"/>
          <p:cNvSpPr>
            <a:spLocks noChangeShapeType="1"/>
          </p:cNvSpPr>
          <p:nvPr userDrawn="1"/>
        </p:nvSpPr>
        <p:spPr bwMode="auto">
          <a:xfrm>
            <a:off x="458788" y="714375"/>
            <a:ext cx="82296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4" r:id="rId2"/>
    <p:sldLayoutId id="2147483815" r:id="rId3"/>
    <p:sldLayoutId id="2147483816" r:id="rId4"/>
    <p:sldLayoutId id="2147483818" r:id="rId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003399"/>
          </a:solidFill>
          <a:latin typeface="+mn-lt"/>
          <a:ea typeface="+mn-ea"/>
          <a:cs typeface="+mn-cs"/>
        </a:defRPr>
      </a:lvl1pPr>
      <a:lvl2pPr marL="565150" indent="-2222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906463" indent="-2222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249363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16017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5pPr>
      <a:lvl6pPr marL="20589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6pPr>
      <a:lvl7pPr marL="25161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7pPr>
      <a:lvl8pPr marL="29733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8pPr>
      <a:lvl9pPr marL="34305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8:40 – 9:30 access for MKB (dilution kicker) LBDS B2 – PLC exchange</a:t>
            </a:r>
          </a:p>
          <a:p>
            <a:r>
              <a:rPr lang="en-US" dirty="0" smtClean="0"/>
              <a:t>Pre-cycle</a:t>
            </a:r>
          </a:p>
          <a:p>
            <a:r>
              <a:rPr lang="en-US" dirty="0" smtClean="0"/>
              <a:t>11:17 – 12:50 RF problem with ion injection (re-phasing), due to a disabled timing</a:t>
            </a:r>
          </a:p>
          <a:p>
            <a:r>
              <a:rPr lang="en-US" dirty="0" smtClean="0"/>
              <a:t>Ions injected in wrong bucket</a:t>
            </a:r>
          </a:p>
          <a:p>
            <a:r>
              <a:rPr lang="en-US" dirty="0" smtClean="0"/>
              <a:t>13:22 ion injection OK </a:t>
            </a:r>
          </a:p>
          <a:p>
            <a:r>
              <a:rPr lang="en-US" dirty="0" smtClean="0"/>
              <a:t>Injection, ramp squeeze and collide; some TCT interlock limits needed correction</a:t>
            </a:r>
          </a:p>
          <a:p>
            <a:r>
              <a:rPr lang="en-US" dirty="0" smtClean="0"/>
              <a:t>16:56 start set-up of vertical roman pots</a:t>
            </a:r>
          </a:p>
          <a:p>
            <a:r>
              <a:rPr lang="en-US" dirty="0" smtClean="0"/>
              <a:t>18:07 ALFA pots at 13 sigma</a:t>
            </a:r>
          </a:p>
          <a:p>
            <a:r>
              <a:rPr lang="en-US" dirty="0" smtClean="0"/>
              <a:t>18:20 TOTEM pots at 13 sigma</a:t>
            </a:r>
          </a:p>
          <a:p>
            <a:r>
              <a:rPr lang="en-US" dirty="0" smtClean="0"/>
              <a:t>18:45	start loss maps </a:t>
            </a:r>
          </a:p>
          <a:p>
            <a:pPr lvl="1"/>
            <a:r>
              <a:rPr lang="en-US" dirty="0" smtClean="0"/>
              <a:t>B1H, B1V, B2H, B2V, and negative off-momentum (+500 Hz)</a:t>
            </a:r>
          </a:p>
          <a:p>
            <a:r>
              <a:rPr lang="en-US" dirty="0" smtClean="0"/>
              <a:t>19:17 BLM dump by off-momentum loss map</a:t>
            </a:r>
            <a:endParaRPr lang="en-US" dirty="0"/>
          </a:p>
          <a:p>
            <a:pPr lvl="1"/>
            <a:endParaRPr lang="en-US" b="1" dirty="0">
              <a:solidFill>
                <a:schemeClr val="accent2"/>
              </a:solidFill>
            </a:endParaRP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 19.1.2013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5243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Dry-run and correction of the sequence for driving RPs to physics settings</a:t>
            </a:r>
          </a:p>
          <a:p>
            <a:r>
              <a:rPr lang="en-US" dirty="0" smtClean="0"/>
              <a:t>21:45 start injecting</a:t>
            </a:r>
          </a:p>
          <a:p>
            <a:r>
              <a:rPr lang="en-US" dirty="0" smtClean="0"/>
              <a:t>23:30 betatron loss maps at flat top after cogging</a:t>
            </a:r>
          </a:p>
          <a:p>
            <a:r>
              <a:rPr lang="en-US" dirty="0" smtClean="0"/>
              <a:t>0:06 betatron loss maps squeezed and separated</a:t>
            </a:r>
          </a:p>
          <a:p>
            <a:r>
              <a:rPr lang="en-US" dirty="0" smtClean="0"/>
              <a:t>0:30 collisions and all experiments optimized, moving in RP</a:t>
            </a:r>
          </a:p>
          <a:p>
            <a:r>
              <a:rPr lang="en-US" dirty="0" smtClean="0"/>
              <a:t>Fixing a problem with the abort gap monitor</a:t>
            </a:r>
          </a:p>
          <a:p>
            <a:r>
              <a:rPr lang="en-US" dirty="0" smtClean="0"/>
              <a:t>1:49 asynchronous dump in collision with RPs in</a:t>
            </a:r>
          </a:p>
          <a:p>
            <a:r>
              <a:rPr lang="en-US" dirty="0" smtClean="0"/>
              <a:t>2:50 start injection</a:t>
            </a:r>
          </a:p>
          <a:p>
            <a:r>
              <a:rPr lang="en-US" dirty="0" smtClean="0"/>
              <a:t>4:54 positive off-momentum loss map in collision with RP in (dump by BLMs)</a:t>
            </a:r>
          </a:p>
          <a:p>
            <a:r>
              <a:rPr lang="en-US" dirty="0" smtClean="0"/>
              <a:t>5:50 </a:t>
            </a:r>
            <a:r>
              <a:rPr lang="en-US" dirty="0"/>
              <a:t>start </a:t>
            </a:r>
            <a:r>
              <a:rPr lang="en-US" dirty="0" smtClean="0"/>
              <a:t>injection</a:t>
            </a:r>
          </a:p>
          <a:p>
            <a:r>
              <a:rPr lang="en-US" dirty="0" smtClean="0"/>
              <a:t>7:20 cogging done after squeeze (had been forgotten before) </a:t>
            </a:r>
            <a:r>
              <a:rPr lang="en-US" dirty="0" smtClean="0">
                <a:sym typeface="Wingdings" pitchFamily="2" charset="2"/>
              </a:rPr>
              <a:t> BLM at 38% of </a:t>
            </a:r>
            <a:r>
              <a:rPr lang="en-US" smtClean="0">
                <a:sym typeface="Wingdings" pitchFamily="2" charset="2"/>
              </a:rPr>
              <a:t>dump threshold</a:t>
            </a:r>
            <a:endParaRPr lang="en-US" dirty="0" smtClean="0"/>
          </a:p>
          <a:p>
            <a:r>
              <a:rPr lang="en-US" dirty="0" smtClean="0"/>
              <a:t>7:33 negative off-momentum loss map squeezed separated</a:t>
            </a:r>
            <a:endParaRPr lang="en-US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 Night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2632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Loss maps for Collimation validation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1064731" y="5105400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dirty="0" err="1">
                <a:solidFill>
                  <a:srgbClr val="000000"/>
                </a:solidFill>
                <a:latin typeface="Lucida Sans Unicode"/>
              </a:rPr>
              <a:t>t</a:t>
            </a:r>
            <a:r>
              <a:rPr lang="en-US" dirty="0" err="1" smtClean="0">
                <a:solidFill>
                  <a:srgbClr val="000000"/>
                </a:solidFill>
                <a:latin typeface="Lucida Sans Unicode"/>
              </a:rPr>
              <a:t>bd</a:t>
            </a:r>
            <a:r>
              <a:rPr lang="en-US" dirty="0" smtClean="0">
                <a:solidFill>
                  <a:srgbClr val="000000"/>
                </a:solidFill>
                <a:latin typeface="Lucida Sans Unicode"/>
              </a:rPr>
              <a:t>=to be done</a:t>
            </a:r>
            <a:endParaRPr lang="en-GB" dirty="0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5877363"/>
              </p:ext>
            </p:extLst>
          </p:nvPr>
        </p:nvGraphicFramePr>
        <p:xfrm>
          <a:off x="228600" y="1613768"/>
          <a:ext cx="8686416" cy="284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736"/>
                <a:gridCol w="1447736"/>
                <a:gridCol w="1447736"/>
                <a:gridCol w="1008304"/>
                <a:gridCol w="1728192"/>
                <a:gridCol w="1606712"/>
              </a:tblGrid>
              <a:tr h="370840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Injection (Inj.</a:t>
                      </a:r>
                      <a:r>
                        <a:rPr lang="en-US" sz="1600" baseline="0" dirty="0" smtClean="0"/>
                        <a:t> Prot. IN)</a:t>
                      </a:r>
                      <a:endParaRPr lang="en-GB" sz="1600" dirty="0" smtClean="0"/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Injection (Inj.</a:t>
                      </a:r>
                      <a:r>
                        <a:rPr lang="en-US" sz="1600" baseline="0" dirty="0" smtClean="0"/>
                        <a:t> Prot. OUT)</a:t>
                      </a:r>
                      <a:endParaRPr lang="en-GB" sz="1600" dirty="0"/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Flat-top</a:t>
                      </a:r>
                      <a:endParaRPr lang="en-GB" sz="1600" dirty="0"/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Squeezed, separated</a:t>
                      </a:r>
                      <a:endParaRPr lang="en-GB" sz="1600" dirty="0"/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Squeezed Collision with RP IN</a:t>
                      </a:r>
                      <a:endParaRPr lang="en-GB" sz="1600" dirty="0"/>
                    </a:p>
                  </a:txBody>
                  <a:tcPr marL="94783" marR="9478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chemeClr val="tx2"/>
                          </a:solidFill>
                        </a:rPr>
                        <a:t>Betatronic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-H</a:t>
                      </a:r>
                      <a:endParaRPr lang="en-GB" sz="1600" dirty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B1</a:t>
                      </a:r>
                      <a:r>
                        <a:rPr lang="en-US" sz="1400" baseline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DONE</a:t>
                      </a:r>
                      <a:endParaRPr lang="en-GB" sz="140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B1</a:t>
                      </a:r>
                      <a:r>
                        <a:rPr lang="en-US" sz="1400" baseline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DONE</a:t>
                      </a:r>
                      <a:endParaRPr lang="en-GB" sz="140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DONE</a:t>
                      </a:r>
                      <a:endParaRPr lang="en-GB" sz="1400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DONE</a:t>
                      </a:r>
                      <a:endParaRPr lang="en-GB" sz="1400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DONE</a:t>
                      </a:r>
                      <a:endParaRPr lang="en-US" sz="1400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4783" marR="94783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>
                          <a:solidFill>
                            <a:schemeClr val="tx2"/>
                          </a:solidFill>
                        </a:rPr>
                        <a:t>Betatronic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-V</a:t>
                      </a:r>
                      <a:endParaRPr lang="en-GB" sz="1600" dirty="0" smtClean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B1</a:t>
                      </a:r>
                      <a:r>
                        <a:rPr lang="en-US" sz="1400" baseline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DONE</a:t>
                      </a:r>
                      <a:endParaRPr lang="en-GB" sz="140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B1</a:t>
                      </a:r>
                      <a:r>
                        <a:rPr lang="en-US" sz="1400" baseline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DONE</a:t>
                      </a:r>
                      <a:endParaRPr lang="en-GB" sz="140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DONE</a:t>
                      </a: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DONE</a:t>
                      </a: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DONE</a:t>
                      </a:r>
                      <a:endParaRPr lang="en-US" sz="1400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4783" marR="94783"/>
                </a:tc>
              </a:tr>
              <a:tr h="3924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Neg. off-mom</a:t>
                      </a:r>
                      <a:endParaRPr lang="en-GB" sz="1600" dirty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B1</a:t>
                      </a:r>
                      <a:r>
                        <a:rPr lang="en-US" sz="1400" baseline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DONE</a:t>
                      </a:r>
                      <a:endParaRPr lang="en-GB" sz="140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--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--</a:t>
                      </a:r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DONE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(+500Hz)</a:t>
                      </a:r>
                      <a:endParaRPr lang="en-GB" sz="12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DONE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(+500Hz)</a:t>
                      </a:r>
                      <a:endParaRPr lang="en-GB" sz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4783" marR="94783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Pos. off-mom</a:t>
                      </a:r>
                      <a:endParaRPr lang="en-GB" sz="1600" dirty="0" smtClean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B1</a:t>
                      </a:r>
                      <a:r>
                        <a:rPr lang="en-US" sz="1400" baseline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DONE</a:t>
                      </a:r>
                      <a:endParaRPr lang="en-GB" sz="140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--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--</a:t>
                      </a:r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--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DONE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(-500Hz)</a:t>
                      </a:r>
                      <a:endParaRPr lang="en-GB" sz="12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4783" marR="9478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chemeClr val="tx2"/>
                          </a:solidFill>
                        </a:rPr>
                        <a:t>Asynch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 dump</a:t>
                      </a:r>
                      <a:endParaRPr lang="en-GB" sz="1600" dirty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B1</a:t>
                      </a:r>
                      <a:r>
                        <a:rPr lang="en-US" sz="1400" baseline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DONE – validated OK</a:t>
                      </a:r>
                      <a:endParaRPr lang="en-GB" sz="140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--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--</a:t>
                      </a:r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tbd</a:t>
                      </a:r>
                      <a:endParaRPr lang="en-GB" sz="14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DONE</a:t>
                      </a:r>
                      <a:endParaRPr lang="en-US" sz="1400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4783" marR="9478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629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Loss maps:</a:t>
            </a:r>
          </a:p>
          <a:p>
            <a:pPr lvl="1"/>
            <a:r>
              <a:rPr lang="en-US" sz="2000" dirty="0" smtClean="0"/>
              <a:t>Asynchronous </a:t>
            </a:r>
            <a:r>
              <a:rPr lang="en-US" sz="2000" dirty="0"/>
              <a:t>dump squeezed separated (1 ramp). Roman pots out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/>
              <a:t>Complete injection loss maps (</a:t>
            </a:r>
            <a:r>
              <a:rPr lang="en-US" sz="2000" dirty="0" smtClean="0"/>
              <a:t>betatron, </a:t>
            </a:r>
            <a:r>
              <a:rPr lang="en-US" sz="2000" dirty="0"/>
              <a:t>positive and negative off momentum, </a:t>
            </a:r>
            <a:r>
              <a:rPr lang="en-US" sz="2000" dirty="0" err="1"/>
              <a:t>asynch</a:t>
            </a:r>
            <a:r>
              <a:rPr lang="en-US" sz="2000" dirty="0"/>
              <a:t> dump) </a:t>
            </a:r>
            <a:r>
              <a:rPr lang="en-US" sz="2000" dirty="0" smtClean="0"/>
              <a:t>(~2-3 </a:t>
            </a:r>
            <a:r>
              <a:rPr lang="en-US" sz="2000" dirty="0"/>
              <a:t>hours</a:t>
            </a:r>
            <a:r>
              <a:rPr lang="en-US" sz="2000" dirty="0" smtClean="0"/>
              <a:t>).</a:t>
            </a:r>
          </a:p>
          <a:p>
            <a:pPr lvl="1"/>
            <a:endParaRPr lang="en-US" sz="2000" dirty="0"/>
          </a:p>
          <a:p>
            <a:r>
              <a:rPr lang="en-US" dirty="0" smtClean="0"/>
              <a:t>If OK from MPP:</a:t>
            </a:r>
            <a:endParaRPr lang="en-US" dirty="0"/>
          </a:p>
          <a:p>
            <a:pPr lvl="1"/>
            <a:r>
              <a:rPr lang="en-US" sz="2000" dirty="0" smtClean="0"/>
              <a:t>STABLE BEAMS Single_13b_8_8_8_pPb (1 hour of STABLE BEAMS)</a:t>
            </a:r>
            <a:endParaRPr lang="en-US" sz="2000" dirty="0"/>
          </a:p>
          <a:p>
            <a:pPr lvl="1"/>
            <a:r>
              <a:rPr lang="en-GB" sz="2000" dirty="0" smtClean="0"/>
              <a:t>Then: Injection of trains of p and </a:t>
            </a:r>
            <a:r>
              <a:rPr lang="en-GB" sz="2000" dirty="0" err="1" smtClean="0"/>
              <a:t>Pb</a:t>
            </a:r>
            <a:r>
              <a:rPr lang="en-GB" sz="2000" dirty="0" smtClean="0"/>
              <a:t> for the intermediate filling scheme: </a:t>
            </a:r>
            <a:r>
              <a:rPr lang="en-GB" sz="2000" smtClean="0"/>
              <a:t>200ns_96p_120Pb_4inj24bpi </a:t>
            </a:r>
            <a:r>
              <a:rPr lang="en-GB" sz="2000" smtClean="0"/>
              <a:t>(2 </a:t>
            </a:r>
            <a:r>
              <a:rPr lang="en-GB" sz="2000" dirty="0" smtClean="0"/>
              <a:t>hours of STABLE BEAMS)</a:t>
            </a:r>
          </a:p>
          <a:p>
            <a:pPr lvl="1"/>
            <a:endParaRPr lang="en-US" sz="2000" dirty="0" smtClean="0"/>
          </a:p>
          <a:p>
            <a:r>
              <a:rPr lang="en-US" dirty="0" smtClean="0"/>
              <a:t>No Roman pot insertion in STABLE BEAMS before Monday.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9416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For the time being the gain of the damper is not gated as well as the BBQ reading</a:t>
            </a:r>
          </a:p>
          <a:p>
            <a:r>
              <a:rPr lang="en-US" sz="2400" dirty="0" smtClean="0"/>
              <a:t>Extraction conditions and transfer line trajectory for ions to be checked</a:t>
            </a:r>
          </a:p>
          <a:p>
            <a:r>
              <a:rPr lang="en-US" sz="2400" dirty="0" smtClean="0"/>
              <a:t>Margin for </a:t>
            </a:r>
            <a:r>
              <a:rPr lang="en-US" sz="2400" dirty="0"/>
              <a:t>1 cavity trip for RF HW interlock (1 hour during ramp down</a:t>
            </a:r>
            <a:r>
              <a:rPr lang="en-US" sz="2400" dirty="0" smtClean="0"/>
              <a:t>) could be re-introduced</a:t>
            </a:r>
          </a:p>
          <a:p>
            <a:r>
              <a:rPr lang="en-US" sz="2400" dirty="0" smtClean="0"/>
              <a:t>Damper </a:t>
            </a:r>
            <a:r>
              <a:rPr lang="en-US" sz="2400" smtClean="0"/>
              <a:t>setting optimization</a:t>
            </a:r>
            <a:endParaRPr lang="en-US" sz="2400" dirty="0"/>
          </a:p>
          <a:p>
            <a:endParaRPr lang="en-US" sz="24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374010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405</Words>
  <Application>Microsoft Office PowerPoint</Application>
  <PresentationFormat>On-screen Show (4:3)</PresentationFormat>
  <Paragraphs>78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Saturday 19.1.2013</vt:lpstr>
      <vt:lpstr>Saturday Night</vt:lpstr>
      <vt:lpstr>Loss maps for Collimation validation</vt:lpstr>
      <vt:lpstr>Plans</vt:lpstr>
      <vt:lpstr>Pending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2011-10-06T20:11:26Z</dcterms:created>
  <dcterms:modified xsi:type="dcterms:W3CDTF">2013-01-20T08:10:08Z</dcterms:modified>
</cp:coreProperties>
</file>