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1"/>
  </p:notesMasterIdLst>
  <p:sldIdLst>
    <p:sldId id="1252" r:id="rId2"/>
    <p:sldId id="1279" r:id="rId3"/>
    <p:sldId id="1269" r:id="rId4"/>
    <p:sldId id="1289" r:id="rId5"/>
    <p:sldId id="1290" r:id="rId6"/>
    <p:sldId id="1275" r:id="rId7"/>
    <p:sldId id="1287" r:id="rId8"/>
    <p:sldId id="1288" r:id="rId9"/>
    <p:sldId id="1274" r:id="rId1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a:srgbClr val="FF3300"/>
    <a:srgbClr val="66FF33"/>
    <a:srgbClr val="008000"/>
    <a:srgbClr val="FFFFCC"/>
    <a:srgbClr val="FF00FF"/>
    <a:srgbClr val="FF9900"/>
    <a:srgbClr val="CC99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706" autoAdjust="0"/>
  </p:normalViewPr>
  <p:slideViewPr>
    <p:cSldViewPr>
      <p:cViewPr>
        <p:scale>
          <a:sx n="100" d="100"/>
          <a:sy n="100" d="100"/>
        </p:scale>
        <p:origin x="-122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73F8370B-6F57-4401-95EA-28879AC24D6F}" type="datetime1">
              <a:rPr lang="en-GB" smtClean="0"/>
              <a:t>19/01/2013</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DA24C-F7EE-43AF-A37D-C47AC250CAB3}" type="datetime1">
              <a:rPr lang="en-GB" smtClean="0"/>
              <a:t>19/01/2013</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A6DFBA-7FC6-4B92-8C42-EE700A393F00}" type="datetime1">
              <a:rPr lang="en-GB" smtClean="0"/>
              <a:t>19/01/2013</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80C2FBE-3CE9-4CF6-8B31-9B4073C46DC2}" type="datetime1">
              <a:rPr lang="en-GB" smtClean="0"/>
              <a:t>19/01/2013</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6F4F0355-5CF8-4619-8137-DEDB21574BFA}" type="datetime1">
              <a:rPr lang="en-GB" smtClean="0"/>
              <a:t>19/01/2013</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Fri 18/1</a:t>
            </a:r>
            <a:endParaRPr lang="en-GB" dirty="0"/>
          </a:p>
        </p:txBody>
      </p:sp>
      <p:sp>
        <p:nvSpPr>
          <p:cNvPr id="11" name="Content Placeholder 10"/>
          <p:cNvSpPr>
            <a:spLocks noGrp="1"/>
          </p:cNvSpPr>
          <p:nvPr>
            <p:ph sz="half" idx="2"/>
          </p:nvPr>
        </p:nvSpPr>
        <p:spPr>
          <a:xfrm>
            <a:off x="304800" y="990600"/>
            <a:ext cx="8458200" cy="1477963"/>
          </a:xfrm>
        </p:spPr>
        <p:txBody>
          <a:bodyPr/>
          <a:lstStyle/>
          <a:p>
            <a:r>
              <a:rPr lang="en-US" sz="2000" dirty="0" smtClean="0"/>
              <a:t>09:20 Beams colliding in all IPs</a:t>
            </a:r>
          </a:p>
          <a:p>
            <a:r>
              <a:rPr lang="en-US" sz="2000" dirty="0" smtClean="0"/>
              <a:t>Trims consistent with those found during </a:t>
            </a:r>
            <a:r>
              <a:rPr lang="en-US" sz="2000" dirty="0" err="1" smtClean="0"/>
              <a:t>pPb</a:t>
            </a:r>
            <a:r>
              <a:rPr lang="en-US" sz="2000" dirty="0" smtClean="0"/>
              <a:t> pilot run</a:t>
            </a:r>
          </a:p>
          <a:p>
            <a:r>
              <a:rPr lang="en-US" sz="2000" dirty="0" smtClean="0"/>
              <a:t>09:30 – 10:24:</a:t>
            </a:r>
          </a:p>
          <a:p>
            <a:pPr lvl="1"/>
            <a:r>
              <a:rPr lang="en-US" sz="1600" dirty="0" smtClean="0"/>
              <a:t>Orbit optimization</a:t>
            </a:r>
          </a:p>
          <a:p>
            <a:pPr lvl="1"/>
            <a:r>
              <a:rPr lang="en-US" sz="1600" dirty="0" smtClean="0"/>
              <a:t>FBCT re-phasing</a:t>
            </a:r>
          </a:p>
          <a:p>
            <a:pPr lvl="1"/>
            <a:r>
              <a:rPr lang="en-US" sz="1600" dirty="0"/>
              <a:t>Collimator alignment check for </a:t>
            </a:r>
            <a:r>
              <a:rPr lang="en-US" sz="1600" dirty="0" smtClean="0"/>
              <a:t>TCSG.6L7.B2 (offset within tolerance)</a:t>
            </a:r>
            <a:endParaRPr lang="en-US" sz="1600" dirty="0"/>
          </a:p>
          <a:p>
            <a:r>
              <a:rPr lang="en-US" sz="2000" dirty="0" smtClean="0"/>
              <a:t>10:28: Trip of RSF1.A56B2 during the pre-cycle</a:t>
            </a:r>
          </a:p>
          <a:p>
            <a:r>
              <a:rPr lang="en-US" sz="2000" dirty="0" smtClean="0"/>
              <a:t>Implemented new SW for orbit acquisition front end to avoid problems observed with OFB in the last few days</a:t>
            </a:r>
          </a:p>
          <a:p>
            <a:r>
              <a:rPr lang="en-US" sz="2000" dirty="0" smtClean="0"/>
              <a:t>Investigations on RSF1.A56B2 trip by QPS and EPC expert. Finally access required</a:t>
            </a:r>
          </a:p>
          <a:p>
            <a:r>
              <a:rPr lang="en-US" sz="2000" dirty="0" smtClean="0"/>
              <a:t>13:30-14:50 Access for EPC experts. Found </a:t>
            </a:r>
            <a:r>
              <a:rPr lang="en-US" sz="2000" dirty="0"/>
              <a:t>a cable with a bad contact on </a:t>
            </a:r>
            <a:r>
              <a:rPr lang="en-US" sz="2000" dirty="0" smtClean="0"/>
              <a:t>current </a:t>
            </a:r>
            <a:r>
              <a:rPr lang="en-US" sz="2000" dirty="0"/>
              <a:t>measurement system</a:t>
            </a:r>
            <a:r>
              <a:rPr lang="en-US" sz="2000" dirty="0" smtClean="0"/>
              <a:t>.</a:t>
            </a:r>
          </a:p>
          <a:p>
            <a:r>
              <a:rPr lang="en-US" sz="2000" dirty="0" smtClean="0"/>
              <a:t>15:30 Starting to inject</a:t>
            </a:r>
          </a:p>
          <a:p>
            <a:r>
              <a:rPr lang="en-US" sz="2000" dirty="0" smtClean="0"/>
              <a:t>Taking some time to optimize procedures</a:t>
            </a:r>
          </a:p>
          <a:p>
            <a:r>
              <a:rPr lang="en-US" sz="2000" dirty="0" smtClean="0"/>
              <a:t>17:30 Finally machine full</a:t>
            </a:r>
            <a:r>
              <a:rPr lang="en-US" sz="2000" dirty="0"/>
              <a:t/>
            </a:r>
            <a:br>
              <a:rPr lang="en-US" sz="2000" dirty="0"/>
            </a:br>
            <a:endParaRPr lang="en-GB" sz="2000" dirty="0"/>
          </a:p>
        </p:txBody>
      </p:sp>
      <p:sp>
        <p:nvSpPr>
          <p:cNvPr id="5" name="Date Placeholder 4"/>
          <p:cNvSpPr>
            <a:spLocks noGrp="1"/>
          </p:cNvSpPr>
          <p:nvPr>
            <p:ph type="dt" sz="half" idx="10"/>
          </p:nvPr>
        </p:nvSpPr>
        <p:spPr/>
        <p:txBody>
          <a:bodyPr/>
          <a:lstStyle/>
          <a:p>
            <a:fld id="{45A37326-66E6-40EF-A523-1F6840058A0A}" type="datetime1">
              <a:rPr lang="en-GB" smtClean="0"/>
              <a:t>19/01/2013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1</a:t>
            </a:fld>
            <a:endParaRPr lang="en-GB"/>
          </a:p>
        </p:txBody>
      </p:sp>
    </p:spTree>
    <p:extLst>
      <p:ext uri="{BB962C8B-B14F-4D97-AF65-F5344CB8AC3E}">
        <p14:creationId xmlns:p14="http://schemas.microsoft.com/office/powerpoint/2010/main" val="4265441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Fri 18/1</a:t>
            </a:r>
            <a:endParaRPr lang="en-GB" dirty="0"/>
          </a:p>
        </p:txBody>
      </p:sp>
      <p:sp>
        <p:nvSpPr>
          <p:cNvPr id="9" name="Content Placeholder 8"/>
          <p:cNvSpPr>
            <a:spLocks noGrp="1"/>
          </p:cNvSpPr>
          <p:nvPr>
            <p:ph idx="1"/>
          </p:nvPr>
        </p:nvSpPr>
        <p:spPr/>
        <p:txBody>
          <a:bodyPr/>
          <a:lstStyle/>
          <a:p>
            <a:r>
              <a:rPr lang="en-US" sz="2000" dirty="0" err="1" smtClean="0"/>
              <a:t>Emittance</a:t>
            </a:r>
            <a:r>
              <a:rPr lang="en-US" sz="2000" dirty="0" smtClean="0"/>
              <a:t> at injection</a:t>
            </a:r>
            <a:endParaRPr lang="en-US" sz="2000" dirty="0"/>
          </a:p>
        </p:txBody>
      </p:sp>
      <p:sp>
        <p:nvSpPr>
          <p:cNvPr id="5" name="Date Placeholder 4"/>
          <p:cNvSpPr>
            <a:spLocks noGrp="1"/>
          </p:cNvSpPr>
          <p:nvPr>
            <p:ph type="dt" sz="half" idx="10"/>
          </p:nvPr>
        </p:nvSpPr>
        <p:spPr/>
        <p:txBody>
          <a:bodyPr/>
          <a:lstStyle/>
          <a:p>
            <a:fld id="{D5012CE3-2B47-4759-88A1-1D59EF89783A}" type="datetime1">
              <a:rPr lang="en-GB" smtClean="0"/>
              <a:t>19/01/2013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2</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3" y="1690688"/>
            <a:ext cx="3900488"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3352800" y="2133600"/>
            <a:ext cx="990600" cy="22859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B1V</a:t>
            </a:r>
            <a:endParaRPr lang="en-US" sz="1400" b="1" dirty="0">
              <a:solidFill>
                <a:srgbClr val="FFFF00"/>
              </a:solidFill>
            </a:endParaRPr>
          </a:p>
        </p:txBody>
      </p:sp>
      <p:pic>
        <p:nvPicPr>
          <p:cNvPr id="1028" name="Picture 4" descr="http://elogbook.cern.ch/eLogbook/attach_reader?attach_id=1327431"/>
          <p:cNvPicPr>
            <a:picLocks noChangeAspect="1" noChangeArrowheads="1"/>
          </p:cNvPicPr>
          <p:nvPr/>
        </p:nvPicPr>
        <p:blipFill rotWithShape="1">
          <a:blip r:embed="rId3">
            <a:extLst>
              <a:ext uri="{28A0092B-C50C-407E-A947-70E740481C1C}">
                <a14:useLocalDpi xmlns:a14="http://schemas.microsoft.com/office/drawing/2010/main" val="0"/>
              </a:ext>
            </a:extLst>
          </a:blip>
          <a:srcRect l="28270" t="44129" r="8614" b="24364"/>
          <a:stretch/>
        </p:blipFill>
        <p:spPr bwMode="auto">
          <a:xfrm>
            <a:off x="4800600" y="1793077"/>
            <a:ext cx="3838534" cy="153353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467600" y="2133600"/>
            <a:ext cx="990600" cy="22859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B1H</a:t>
            </a:r>
            <a:endParaRPr lang="en-US" sz="1400" b="1" dirty="0">
              <a:solidFill>
                <a:srgbClr val="FFFF00"/>
              </a:solidFill>
            </a:endParaRPr>
          </a:p>
        </p:txBody>
      </p:sp>
      <p:pic>
        <p:nvPicPr>
          <p:cNvPr id="1030" name="Picture 6" descr="http://elogbook.cern.ch/eLogbook/attach_reader?attach_id=1327437"/>
          <p:cNvPicPr>
            <a:picLocks noChangeAspect="1" noChangeArrowheads="1"/>
          </p:cNvPicPr>
          <p:nvPr/>
        </p:nvPicPr>
        <p:blipFill rotWithShape="1">
          <a:blip r:embed="rId4">
            <a:extLst>
              <a:ext uri="{28A0092B-C50C-407E-A947-70E740481C1C}">
                <a14:useLocalDpi xmlns:a14="http://schemas.microsoft.com/office/drawing/2010/main" val="0"/>
              </a:ext>
            </a:extLst>
          </a:blip>
          <a:srcRect l="28035" t="44349" r="8456" b="24560"/>
          <a:stretch/>
        </p:blipFill>
        <p:spPr bwMode="auto">
          <a:xfrm>
            <a:off x="709565" y="3733800"/>
            <a:ext cx="3862435" cy="151328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3147965" y="4086223"/>
            <a:ext cx="1347835" cy="37564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B2V</a:t>
            </a:r>
            <a:r>
              <a:rPr lang="en-US" sz="1400" b="1" dirty="0">
                <a:solidFill>
                  <a:srgbClr val="FFFF00"/>
                </a:solidFill>
              </a:rPr>
              <a:t>x</a:t>
            </a:r>
            <a:r>
              <a:rPr lang="en-US" sz="1400" b="1" dirty="0" smtClean="0">
                <a:solidFill>
                  <a:srgbClr val="FFFF00"/>
                </a:solidFill>
              </a:rPr>
              <a:t>208/82</a:t>
            </a:r>
          </a:p>
        </p:txBody>
      </p:sp>
      <p:pic>
        <p:nvPicPr>
          <p:cNvPr id="1032" name="Picture 8" descr="http://elogbook.cern.ch/eLogbook/attach_reader?attach_id=1327438"/>
          <p:cNvPicPr>
            <a:picLocks noChangeAspect="1" noChangeArrowheads="1"/>
          </p:cNvPicPr>
          <p:nvPr/>
        </p:nvPicPr>
        <p:blipFill rotWithShape="1">
          <a:blip r:embed="rId5">
            <a:extLst>
              <a:ext uri="{28A0092B-C50C-407E-A947-70E740481C1C}">
                <a14:useLocalDpi xmlns:a14="http://schemas.microsoft.com/office/drawing/2010/main" val="0"/>
              </a:ext>
            </a:extLst>
          </a:blip>
          <a:srcRect l="28073" t="43869" r="8628" b="24331"/>
          <a:stretch/>
        </p:blipFill>
        <p:spPr bwMode="auto">
          <a:xfrm>
            <a:off x="4781550" y="3657600"/>
            <a:ext cx="3849663" cy="154779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7186565" y="4038600"/>
            <a:ext cx="1347835" cy="37564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B2Hx208/82</a:t>
            </a:r>
          </a:p>
        </p:txBody>
      </p:sp>
    </p:spTree>
    <p:extLst>
      <p:ext uri="{BB962C8B-B14F-4D97-AF65-F5344CB8AC3E}">
        <p14:creationId xmlns:p14="http://schemas.microsoft.com/office/powerpoint/2010/main" val="129101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Fri 18/1</a:t>
            </a:r>
            <a:endParaRPr lang="en-GB" dirty="0"/>
          </a:p>
        </p:txBody>
      </p:sp>
      <p:sp>
        <p:nvSpPr>
          <p:cNvPr id="11" name="Content Placeholder 10"/>
          <p:cNvSpPr>
            <a:spLocks noGrp="1"/>
          </p:cNvSpPr>
          <p:nvPr>
            <p:ph idx="1"/>
          </p:nvPr>
        </p:nvSpPr>
        <p:spPr/>
        <p:txBody>
          <a:bodyPr/>
          <a:lstStyle/>
          <a:p>
            <a:r>
              <a:rPr lang="en-US" sz="2000" dirty="0" smtClean="0"/>
              <a:t>18:30-19:20. </a:t>
            </a:r>
            <a:r>
              <a:rPr lang="en-US" sz="2000" dirty="0" err="1" smtClean="0"/>
              <a:t>Betratronic</a:t>
            </a:r>
            <a:r>
              <a:rPr lang="en-US" sz="2000" dirty="0" smtClean="0"/>
              <a:t> loss maps at flat-top after cogging</a:t>
            </a:r>
          </a:p>
          <a:p>
            <a:r>
              <a:rPr lang="en-US" sz="2000" dirty="0" smtClean="0"/>
              <a:t>19:40-23:00 TCT alignment and corresponding </a:t>
            </a:r>
            <a:r>
              <a:rPr lang="en-US" sz="2000" dirty="0" err="1" smtClean="0"/>
              <a:t>betatronic</a:t>
            </a:r>
            <a:r>
              <a:rPr lang="en-US" sz="2000" dirty="0" smtClean="0"/>
              <a:t> loss maps at the end of the squeeze (separated)</a:t>
            </a:r>
          </a:p>
          <a:p>
            <a:r>
              <a:rPr lang="en-US" sz="2000" dirty="0" smtClean="0"/>
              <a:t>23:00-23:50 Go in collision everywhere:</a:t>
            </a:r>
          </a:p>
          <a:p>
            <a:pPr lvl="1"/>
            <a:r>
              <a:rPr lang="en-US" sz="1600" dirty="0" smtClean="0"/>
              <a:t>Optimization.</a:t>
            </a:r>
            <a:r>
              <a:rPr lang="en-US" sz="1600" dirty="0"/>
              <a:t> </a:t>
            </a:r>
            <a:r>
              <a:rPr lang="en-US" sz="1600" dirty="0" smtClean="0"/>
              <a:t>Data </a:t>
            </a:r>
            <a:r>
              <a:rPr lang="en-US" sz="1600" dirty="0"/>
              <a:t>missing for </a:t>
            </a:r>
            <a:r>
              <a:rPr lang="en-US" sz="1600" dirty="0" err="1"/>
              <a:t>Lumi</a:t>
            </a:r>
            <a:r>
              <a:rPr lang="en-US" sz="1600" dirty="0"/>
              <a:t> scan </a:t>
            </a:r>
            <a:r>
              <a:rPr lang="en-US" sz="1600" dirty="0" smtClean="0"/>
              <a:t>application from ALICE. Had to do it manually.</a:t>
            </a:r>
          </a:p>
          <a:p>
            <a:pPr lvl="1"/>
            <a:r>
              <a:rPr lang="en-US" sz="1600" dirty="0" smtClean="0"/>
              <a:t>Problem fixed later by ALICE</a:t>
            </a:r>
          </a:p>
          <a:p>
            <a:r>
              <a:rPr lang="en-US" sz="2000" dirty="0" smtClean="0"/>
              <a:t>23:50-01:25  TCT alignment and </a:t>
            </a:r>
            <a:r>
              <a:rPr lang="en-US" sz="2000" dirty="0" err="1" smtClean="0"/>
              <a:t>Betatronic</a:t>
            </a:r>
            <a:r>
              <a:rPr lang="en-US" sz="2000" dirty="0" smtClean="0"/>
              <a:t> loss maps in collision</a:t>
            </a:r>
            <a:r>
              <a:rPr lang="en-US" sz="1400" dirty="0"/>
              <a:t/>
            </a:r>
            <a:br>
              <a:rPr lang="en-US" sz="1400" dirty="0"/>
            </a:br>
            <a:endParaRPr lang="en-US" sz="1400" dirty="0" smtClean="0"/>
          </a:p>
          <a:p>
            <a:endParaRPr lang="en-US" sz="2000" dirty="0"/>
          </a:p>
          <a:p>
            <a:endParaRPr lang="en-US" sz="2000" dirty="0" smtClean="0"/>
          </a:p>
        </p:txBody>
      </p:sp>
      <p:sp>
        <p:nvSpPr>
          <p:cNvPr id="7" name="Date Placeholder 6"/>
          <p:cNvSpPr>
            <a:spLocks noGrp="1"/>
          </p:cNvSpPr>
          <p:nvPr>
            <p:ph type="dt" sz="half" idx="10"/>
          </p:nvPr>
        </p:nvSpPr>
        <p:spPr/>
        <p:txBody>
          <a:bodyPr/>
          <a:lstStyle/>
          <a:p>
            <a:fld id="{51E8BA75-FEA5-4E45-B6D9-B368684CDEE8}" type="datetime1">
              <a:rPr lang="en-GB" smtClean="0"/>
              <a:t>19/01/2013</a:t>
            </a:fld>
            <a:endParaRPr lang="en-US"/>
          </a:p>
        </p:txBody>
      </p:sp>
      <p:sp>
        <p:nvSpPr>
          <p:cNvPr id="8" name="Footer Placeholder 7"/>
          <p:cNvSpPr>
            <a:spLocks noGrp="1"/>
          </p:cNvSpPr>
          <p:nvPr>
            <p:ph type="ftr" sz="quarter" idx="11"/>
          </p:nvPr>
        </p:nvSpPr>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3</a:t>
            </a:fld>
            <a:endParaRPr lang="en-US"/>
          </a:p>
        </p:txBody>
      </p:sp>
    </p:spTree>
    <p:extLst>
      <p:ext uri="{BB962C8B-B14F-4D97-AF65-F5344CB8AC3E}">
        <p14:creationId xmlns:p14="http://schemas.microsoft.com/office/powerpoint/2010/main" val="1200976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Collimator alignment (</a:t>
            </a:r>
            <a:r>
              <a:rPr lang="en-US" dirty="0"/>
              <a:t>BS,DM,GV,LL,SR</a:t>
            </a:r>
            <a:r>
              <a:rPr lang="en-US" dirty="0" smtClean="0"/>
              <a:t>) </a:t>
            </a:r>
            <a:endParaRPr lang="en-GB" dirty="0"/>
          </a:p>
        </p:txBody>
      </p:sp>
      <p:sp>
        <p:nvSpPr>
          <p:cNvPr id="3" name="Content Placeholder 2"/>
          <p:cNvSpPr>
            <a:spLocks noGrp="1"/>
          </p:cNvSpPr>
          <p:nvPr>
            <p:ph idx="1"/>
          </p:nvPr>
        </p:nvSpPr>
        <p:spPr/>
        <p:txBody>
          <a:bodyPr/>
          <a:lstStyle/>
          <a:p>
            <a:r>
              <a:rPr lang="en-US" sz="1600" dirty="0" smtClean="0"/>
              <a:t>Loss </a:t>
            </a:r>
            <a:r>
              <a:rPr lang="en-US" sz="1600" dirty="0"/>
              <a:t>maps at FLAT TOP, after cogging. For protons, the cleaning in DS of IR7 ok but need to </a:t>
            </a:r>
            <a:r>
              <a:rPr lang="en-US" sz="1600" dirty="0" err="1"/>
              <a:t>analyse</a:t>
            </a:r>
            <a:r>
              <a:rPr lang="en-US" sz="1600" dirty="0"/>
              <a:t> offline the losses in IR3. For IONs the </a:t>
            </a:r>
            <a:r>
              <a:rPr lang="en-US" sz="1600" dirty="0" smtClean="0"/>
              <a:t>cleaning </a:t>
            </a:r>
            <a:r>
              <a:rPr lang="en-US" sz="1600" dirty="0"/>
              <a:t>in DS IR7 is worse than for protons (as expected). </a:t>
            </a:r>
            <a:endParaRPr lang="en-US" sz="1600" dirty="0" smtClean="0"/>
          </a:p>
          <a:p>
            <a:endParaRPr lang="en-US" sz="1600" dirty="0"/>
          </a:p>
          <a:p>
            <a:r>
              <a:rPr lang="en-US" sz="1600" dirty="0" smtClean="0"/>
              <a:t>We </a:t>
            </a:r>
            <a:r>
              <a:rPr lang="en-US" sz="1600" dirty="0"/>
              <a:t>then went to SQUEEZE and aligned TCTs after squeeze and did loss maps after the alignment. 16 TCTs were aligned in </a:t>
            </a:r>
            <a:r>
              <a:rPr lang="en-US" sz="1600" dirty="0" smtClean="0"/>
              <a:t>1 hour</a:t>
            </a:r>
            <a:r>
              <a:rPr lang="en-US" sz="1600" dirty="0"/>
              <a:t>, the parallel alignment procedure with ions worked as well as the alignment with protons. When we did loss maps we saw higher losses at IP2 and IP8 than for the 2012 proton operation, this could be explained by the new beta* at those IPs and by the fact that TCTs at IP2 are at </a:t>
            </a:r>
            <a:r>
              <a:rPr lang="en-US" sz="1600" dirty="0" smtClean="0"/>
              <a:t>10 </a:t>
            </a:r>
            <a:r>
              <a:rPr lang="en-US" sz="1600" dirty="0" err="1" smtClean="0"/>
              <a:t>sigmas</a:t>
            </a:r>
            <a:r>
              <a:rPr lang="en-US" sz="1600" dirty="0" smtClean="0"/>
              <a:t> </a:t>
            </a:r>
            <a:r>
              <a:rPr lang="en-US" sz="1600" dirty="0"/>
              <a:t>instead of </a:t>
            </a:r>
            <a:r>
              <a:rPr lang="en-US" sz="1600" dirty="0" smtClean="0"/>
              <a:t>12 </a:t>
            </a:r>
            <a:r>
              <a:rPr lang="en-US" sz="1600" dirty="0" err="1" smtClean="0"/>
              <a:t>sigmas</a:t>
            </a:r>
            <a:r>
              <a:rPr lang="en-US" sz="1600" dirty="0"/>
              <a:t>. However, in order to discard the possibility of any off-center collimators we re-checked the alignment of TCTV and TCTH at IP2. The center was within </a:t>
            </a:r>
            <a:r>
              <a:rPr lang="en-US" sz="1600" dirty="0" smtClean="0"/>
              <a:t>50 um </a:t>
            </a:r>
            <a:r>
              <a:rPr lang="en-US" sz="1600" dirty="0"/>
              <a:t>for the TCTV and </a:t>
            </a:r>
            <a:r>
              <a:rPr lang="en-US" sz="1600" dirty="0" err="1"/>
              <a:t>wihtin</a:t>
            </a:r>
            <a:r>
              <a:rPr lang="en-US" sz="1600" dirty="0"/>
              <a:t> </a:t>
            </a:r>
            <a:r>
              <a:rPr lang="en-US" sz="1600" dirty="0" smtClean="0"/>
              <a:t>10 um </a:t>
            </a:r>
            <a:r>
              <a:rPr lang="en-US" sz="1600" dirty="0"/>
              <a:t>for the TCTH, so we are confident that the alignment is correct. Detailed analysis of the loss maps will be made offline. </a:t>
            </a:r>
            <a:endParaRPr lang="en-US" sz="1600" dirty="0" smtClean="0"/>
          </a:p>
          <a:p>
            <a:endParaRPr lang="en-US" sz="1600" dirty="0"/>
          </a:p>
          <a:p>
            <a:r>
              <a:rPr lang="en-US" sz="1600" dirty="0" smtClean="0"/>
              <a:t>We </a:t>
            </a:r>
            <a:r>
              <a:rPr lang="en-US" sz="1600" dirty="0"/>
              <a:t>then went to COLLISION and aligned the TCTs and loss maps after alignment. The alignment took again 1 hour and then we proceeded with loss maps. First look indicated that the TCT's losses are ok. </a:t>
            </a:r>
            <a:br>
              <a:rPr lang="en-US" sz="1600" dirty="0"/>
            </a:br>
            <a:r>
              <a:rPr lang="en-US" sz="1600" dirty="0"/>
              <a:t/>
            </a:r>
            <a:br>
              <a:rPr lang="en-US" sz="1600" dirty="0"/>
            </a:br>
            <a:endParaRPr lang="en-GB" dirty="0"/>
          </a:p>
        </p:txBody>
      </p:sp>
      <p:sp>
        <p:nvSpPr>
          <p:cNvPr id="4" name="Date Placeholder 3"/>
          <p:cNvSpPr>
            <a:spLocks noGrp="1"/>
          </p:cNvSpPr>
          <p:nvPr>
            <p:ph type="dt" sz="half" idx="10"/>
          </p:nvPr>
        </p:nvSpPr>
        <p:spPr/>
        <p:txBody>
          <a:bodyPr/>
          <a:lstStyle/>
          <a:p>
            <a:fld id="{A80C2FBE-3CE9-4CF6-8B31-9B4073C46DC2}" type="datetime1">
              <a:rPr lang="en-GB" smtClean="0"/>
              <a:t>19/01/2013</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4</a:t>
            </a:fld>
            <a:endParaRPr lang="en-GB"/>
          </a:p>
        </p:txBody>
      </p:sp>
    </p:spTree>
    <p:extLst>
      <p:ext uri="{BB962C8B-B14F-4D97-AF65-F5344CB8AC3E}">
        <p14:creationId xmlns:p14="http://schemas.microsoft.com/office/powerpoint/2010/main" val="409346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19/1</a:t>
            </a:r>
            <a:endParaRPr lang="en-GB" dirty="0"/>
          </a:p>
        </p:txBody>
      </p:sp>
      <p:sp>
        <p:nvSpPr>
          <p:cNvPr id="3" name="Content Placeholder 2"/>
          <p:cNvSpPr>
            <a:spLocks noGrp="1"/>
          </p:cNvSpPr>
          <p:nvPr>
            <p:ph idx="1"/>
          </p:nvPr>
        </p:nvSpPr>
        <p:spPr/>
        <p:txBody>
          <a:bodyPr/>
          <a:lstStyle/>
          <a:p>
            <a:r>
              <a:rPr lang="en-US" sz="2000" dirty="0" smtClean="0"/>
              <a:t>01:30: Started roman pot alignment in collision</a:t>
            </a:r>
          </a:p>
          <a:p>
            <a:r>
              <a:rPr lang="en-US" sz="2000" dirty="0" smtClean="0"/>
              <a:t>02:40: </a:t>
            </a:r>
            <a:r>
              <a:rPr lang="en-US" sz="2000" dirty="0"/>
              <a:t>Beams dumped by wrong step in ALFA RP movement during alignment </a:t>
            </a:r>
            <a:r>
              <a:rPr lang="en-US" sz="2000" dirty="0" smtClean="0"/>
              <a:t>(BLMs)</a:t>
            </a:r>
          </a:p>
          <a:p>
            <a:r>
              <a:rPr lang="en-US" sz="2000" dirty="0" smtClean="0"/>
              <a:t>03:51 Start injection – No ion beam from SPS. Continue with B1.</a:t>
            </a:r>
          </a:p>
          <a:p>
            <a:r>
              <a:rPr lang="en-US" sz="2000" dirty="0" smtClean="0"/>
              <a:t>04:30-07:30 Loss maps at injection with B1:</a:t>
            </a:r>
          </a:p>
          <a:p>
            <a:pPr lvl="1"/>
            <a:r>
              <a:rPr lang="en-US" sz="1800" dirty="0" smtClean="0"/>
              <a:t>Issues with the signal (too low with resonance crossing)</a:t>
            </a:r>
            <a:endParaRPr lang="en-US" sz="1800" dirty="0"/>
          </a:p>
          <a:p>
            <a:pPr lvl="1"/>
            <a:r>
              <a:rPr lang="en-US" sz="1800" dirty="0" smtClean="0"/>
              <a:t>Vertical blow-up not working. Fixed rapidly by expert</a:t>
            </a:r>
          </a:p>
          <a:p>
            <a:r>
              <a:rPr lang="en-US" sz="2000" dirty="0" smtClean="0"/>
              <a:t>06:00 Ion beam available but problem with Beam Dump B2 </a:t>
            </a:r>
            <a:r>
              <a:rPr lang="en-US" sz="2000" dirty="0" smtClean="0">
                <a:sym typeface="Wingdings" pitchFamily="2" charset="2"/>
              </a:rPr>
              <a:t> Called expert  Access required to restart </a:t>
            </a:r>
            <a:r>
              <a:rPr lang="en-US" sz="2000" dirty="0" smtClean="0">
                <a:sym typeface="Wingdings" pitchFamily="2" charset="2"/>
              </a:rPr>
              <a:t>PLC</a:t>
            </a:r>
          </a:p>
          <a:p>
            <a:r>
              <a:rPr lang="en-US" sz="2000" dirty="0" smtClean="0">
                <a:sym typeface="Wingdings" pitchFamily="2" charset="2"/>
              </a:rPr>
              <a:t>07:37 Completed loss maps at injection with B1. Prepare access.</a:t>
            </a:r>
          </a:p>
          <a:p>
            <a:r>
              <a:rPr lang="en-US" sz="2000" dirty="0" smtClean="0">
                <a:sym typeface="Wingdings" pitchFamily="2" charset="2"/>
              </a:rPr>
              <a:t>08:40 Access</a:t>
            </a:r>
            <a:endParaRPr lang="en-US" sz="2000" dirty="0" smtClean="0"/>
          </a:p>
        </p:txBody>
      </p:sp>
      <p:sp>
        <p:nvSpPr>
          <p:cNvPr id="4" name="Date Placeholder 3"/>
          <p:cNvSpPr>
            <a:spLocks noGrp="1"/>
          </p:cNvSpPr>
          <p:nvPr>
            <p:ph type="dt" sz="half" idx="10"/>
          </p:nvPr>
        </p:nvSpPr>
        <p:spPr/>
        <p:txBody>
          <a:bodyPr/>
          <a:lstStyle/>
          <a:p>
            <a:fld id="{A80C2FBE-3CE9-4CF6-8B31-9B4073C46DC2}" type="datetime1">
              <a:rPr lang="en-GB" smtClean="0"/>
              <a:t>19/01/2013</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5</a:t>
            </a:fld>
            <a:endParaRPr lang="en-GB"/>
          </a:p>
        </p:txBody>
      </p:sp>
    </p:spTree>
    <p:extLst>
      <p:ext uri="{BB962C8B-B14F-4D97-AF65-F5344CB8AC3E}">
        <p14:creationId xmlns:p14="http://schemas.microsoft.com/office/powerpoint/2010/main" val="83406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Validation</a:t>
            </a:r>
            <a:endParaRPr lang="en-GB"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971165787"/>
              </p:ext>
            </p:extLst>
          </p:nvPr>
        </p:nvGraphicFramePr>
        <p:xfrm>
          <a:off x="228600" y="990600"/>
          <a:ext cx="8686416" cy="2607320"/>
        </p:xfrm>
        <a:graphic>
          <a:graphicData uri="http://schemas.openxmlformats.org/drawingml/2006/table">
            <a:tbl>
              <a:tblPr firstRow="1" bandRow="1">
                <a:tableStyleId>{5C22544A-7EE6-4342-B048-85BDC9FD1C3A}</a:tableStyleId>
              </a:tblPr>
              <a:tblGrid>
                <a:gridCol w="1447736"/>
                <a:gridCol w="1447736"/>
                <a:gridCol w="1447736"/>
                <a:gridCol w="1447736"/>
                <a:gridCol w="1447736"/>
                <a:gridCol w="1447736"/>
              </a:tblGrid>
              <a:tr h="370840">
                <a:tc>
                  <a:txBody>
                    <a:bodyPr/>
                    <a:lstStyle/>
                    <a:p>
                      <a:endParaRPr lang="en-GB" sz="1400" dirty="0"/>
                    </a:p>
                  </a:txBody>
                  <a:tcPr marL="94783" marR="9478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Injection (Inj.</a:t>
                      </a:r>
                      <a:r>
                        <a:rPr lang="en-US" sz="1400" baseline="0" dirty="0" smtClean="0"/>
                        <a:t> Prot. IN)</a:t>
                      </a:r>
                      <a:endParaRPr lang="en-GB" sz="1400" dirty="0" smtClean="0"/>
                    </a:p>
                  </a:txBody>
                  <a:tcPr marL="94783" marR="94783"/>
                </a:tc>
                <a:tc>
                  <a:txBody>
                    <a:bodyPr/>
                    <a:lstStyle/>
                    <a:p>
                      <a:r>
                        <a:rPr lang="en-US" sz="1400" dirty="0" smtClean="0"/>
                        <a:t>Injection (Inj.</a:t>
                      </a:r>
                      <a:r>
                        <a:rPr lang="en-US" sz="1400" baseline="0" dirty="0" smtClean="0"/>
                        <a:t> Prot. OUT)</a:t>
                      </a:r>
                      <a:endParaRPr lang="en-GB" sz="1400" dirty="0"/>
                    </a:p>
                  </a:txBody>
                  <a:tcPr marL="94783" marR="94783"/>
                </a:tc>
                <a:tc>
                  <a:txBody>
                    <a:bodyPr/>
                    <a:lstStyle/>
                    <a:p>
                      <a:r>
                        <a:rPr lang="en-US" sz="1400" dirty="0" smtClean="0"/>
                        <a:t>Flat-top</a:t>
                      </a:r>
                      <a:endParaRPr lang="en-GB" sz="1400" dirty="0"/>
                    </a:p>
                  </a:txBody>
                  <a:tcPr marL="94783" marR="94783"/>
                </a:tc>
                <a:tc>
                  <a:txBody>
                    <a:bodyPr/>
                    <a:lstStyle/>
                    <a:p>
                      <a:r>
                        <a:rPr lang="en-US" sz="1400" dirty="0" smtClean="0"/>
                        <a:t>Squeezed, separated</a:t>
                      </a:r>
                      <a:endParaRPr lang="en-GB" sz="1400" dirty="0"/>
                    </a:p>
                  </a:txBody>
                  <a:tcPr marL="94783" marR="94783"/>
                </a:tc>
                <a:tc>
                  <a:txBody>
                    <a:bodyPr/>
                    <a:lstStyle/>
                    <a:p>
                      <a:r>
                        <a:rPr lang="en-US" sz="1400" dirty="0" smtClean="0"/>
                        <a:t>Squeezed Collision with RP IN</a:t>
                      </a:r>
                      <a:endParaRPr lang="en-GB" sz="1400" dirty="0"/>
                    </a:p>
                  </a:txBody>
                  <a:tcPr marL="94783" marR="94783"/>
                </a:tc>
              </a:tr>
              <a:tr h="370840">
                <a:tc>
                  <a:txBody>
                    <a:bodyPr/>
                    <a:lstStyle/>
                    <a:p>
                      <a:r>
                        <a:rPr lang="en-US" sz="1400" dirty="0" err="1" smtClean="0">
                          <a:solidFill>
                            <a:schemeClr val="tx2"/>
                          </a:solidFill>
                        </a:rPr>
                        <a:t>Betatronic</a:t>
                      </a:r>
                      <a:r>
                        <a:rPr lang="en-US" sz="1400" dirty="0" smtClean="0">
                          <a:solidFill>
                            <a:schemeClr val="tx2"/>
                          </a:solidFill>
                        </a:rPr>
                        <a:t>-H</a:t>
                      </a:r>
                      <a:endParaRPr lang="en-GB" sz="1400" dirty="0">
                        <a:solidFill>
                          <a:schemeClr val="tx2"/>
                        </a:solidFill>
                      </a:endParaRPr>
                    </a:p>
                  </a:txBody>
                  <a:tcPr marL="94783" marR="94783"/>
                </a:tc>
                <a:tc>
                  <a:txBody>
                    <a:bodyPr/>
                    <a:lstStyle/>
                    <a:p>
                      <a:pPr algn="ctr"/>
                      <a:r>
                        <a:rPr lang="en-US" sz="1400" dirty="0" smtClean="0">
                          <a:solidFill>
                            <a:srgbClr val="FFC000"/>
                          </a:solidFill>
                          <a:effectLst>
                            <a:outerShdw blurRad="38100" dist="38100" dir="2700000" algn="tl">
                              <a:srgbClr val="000000">
                                <a:alpha val="43137"/>
                              </a:srgbClr>
                            </a:outerShdw>
                          </a:effectLst>
                        </a:rPr>
                        <a:t>B1</a:t>
                      </a:r>
                      <a:r>
                        <a:rPr lang="en-US" sz="1400" baseline="0" dirty="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rgbClr val="FFC000"/>
                          </a:solidFill>
                          <a:effectLst>
                            <a:outerShdw blurRad="38100" dist="38100" dir="2700000" algn="tl">
                              <a:srgbClr val="000000">
                                <a:alpha val="43137"/>
                              </a:srgbClr>
                            </a:outerShdw>
                          </a:effectLst>
                        </a:rPr>
                        <a:t>B1</a:t>
                      </a:r>
                      <a:r>
                        <a:rPr lang="en-US" sz="1400" baseline="0" dirty="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rgbClr val="00B050"/>
                          </a:solidFill>
                          <a:effectLst>
                            <a:outerShdw blurRad="38100" dist="38100" dir="2700000" algn="tl">
                              <a:srgbClr val="000000">
                                <a:alpha val="43137"/>
                              </a:srgbClr>
                            </a:outerShdw>
                          </a:effectLst>
                        </a:rPr>
                        <a:t>DONE</a:t>
                      </a:r>
                      <a:endParaRPr lang="en-GB" sz="1400" dirty="0">
                        <a:solidFill>
                          <a:srgbClr val="00B05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rgbClr val="00B050"/>
                          </a:solidFill>
                          <a:effectLst>
                            <a:outerShdw blurRad="38100" dist="38100" dir="2700000" algn="tl">
                              <a:srgbClr val="000000">
                                <a:alpha val="43137"/>
                              </a:srgbClr>
                            </a:outerShdw>
                          </a:effectLst>
                        </a:rPr>
                        <a:t>DONE</a:t>
                      </a:r>
                      <a:endParaRPr lang="en-GB" sz="1400" dirty="0">
                        <a:solidFill>
                          <a:srgbClr val="00B05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solidFill>
                            <a:schemeClr val="tx2"/>
                          </a:solidFill>
                        </a:rPr>
                        <a:t>Betatronic</a:t>
                      </a:r>
                      <a:r>
                        <a:rPr lang="en-US" sz="1400" dirty="0" smtClean="0">
                          <a:solidFill>
                            <a:schemeClr val="tx2"/>
                          </a:solidFill>
                        </a:rPr>
                        <a:t>-V</a:t>
                      </a:r>
                      <a:endParaRPr lang="en-GB" sz="1400" dirty="0" smtClean="0">
                        <a:solidFill>
                          <a:schemeClr val="tx2"/>
                        </a:solidFill>
                      </a:endParaRPr>
                    </a:p>
                  </a:txBody>
                  <a:tcPr marL="94783" marR="94783"/>
                </a:tc>
                <a:tc>
                  <a:txBody>
                    <a:bodyPr/>
                    <a:lstStyle/>
                    <a:p>
                      <a:pPr algn="ctr"/>
                      <a:r>
                        <a:rPr lang="en-US" sz="1400" dirty="0" smtClean="0">
                          <a:solidFill>
                            <a:srgbClr val="FFC000"/>
                          </a:solidFill>
                          <a:effectLst>
                            <a:outerShdw blurRad="38100" dist="38100" dir="2700000" algn="tl">
                              <a:srgbClr val="000000">
                                <a:alpha val="43137"/>
                              </a:srgbClr>
                            </a:outerShdw>
                          </a:effectLst>
                        </a:rPr>
                        <a:t>B1</a:t>
                      </a:r>
                      <a:r>
                        <a:rPr lang="en-US" sz="1400" baseline="0" dirty="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rgbClr val="FFC000"/>
                          </a:solidFill>
                          <a:effectLst>
                            <a:outerShdw blurRad="38100" dist="38100" dir="2700000" algn="tl">
                              <a:srgbClr val="000000">
                                <a:alpha val="43137"/>
                              </a:srgbClr>
                            </a:outerShdw>
                          </a:effectLst>
                        </a:rPr>
                        <a:t>B1</a:t>
                      </a:r>
                      <a:r>
                        <a:rPr lang="en-US" sz="1400" baseline="0" dirty="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rgbClr val="00B050"/>
                          </a:solidFill>
                          <a:effectLst>
                            <a:outerShdw blurRad="38100" dist="38100" dir="2700000" algn="tl">
                              <a:srgbClr val="000000">
                                <a:alpha val="43137"/>
                              </a:srgbClr>
                            </a:outerShdw>
                          </a:effectLst>
                        </a:rPr>
                        <a:t>DONE</a:t>
                      </a:r>
                    </a:p>
                  </a:txBody>
                  <a:tcPr marL="94783" marR="94783"/>
                </a:tc>
                <a:tc>
                  <a:txBody>
                    <a:bodyPr/>
                    <a:lstStyle/>
                    <a:p>
                      <a:pPr algn="ctr"/>
                      <a:r>
                        <a:rPr lang="en-US" sz="1400" dirty="0" smtClean="0">
                          <a:solidFill>
                            <a:srgbClr val="00B050"/>
                          </a:solidFill>
                          <a:effectLst>
                            <a:outerShdw blurRad="38100" dist="38100" dir="2700000" algn="tl">
                              <a:srgbClr val="000000">
                                <a:alpha val="43137"/>
                              </a:srgbClr>
                            </a:outerShdw>
                          </a:effectLst>
                        </a:rPr>
                        <a:t>DONE</a:t>
                      </a: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r>
              <a:tr h="392440">
                <a:tc>
                  <a:txBody>
                    <a:bodyPr/>
                    <a:lstStyle/>
                    <a:p>
                      <a:r>
                        <a:rPr lang="en-US" sz="1400" dirty="0" smtClean="0">
                          <a:solidFill>
                            <a:schemeClr val="tx2"/>
                          </a:solidFill>
                        </a:rPr>
                        <a:t>Neg. off-mom</a:t>
                      </a:r>
                      <a:endParaRPr lang="en-GB" sz="1400" dirty="0">
                        <a:solidFill>
                          <a:schemeClr val="tx2"/>
                        </a:solidFill>
                      </a:endParaRPr>
                    </a:p>
                  </a:txBody>
                  <a:tcPr marL="94783" marR="94783"/>
                </a:tc>
                <a:tc>
                  <a:txBody>
                    <a:bodyPr/>
                    <a:lstStyle/>
                    <a:p>
                      <a:pPr algn="ctr"/>
                      <a:r>
                        <a:rPr lang="en-US" sz="1400" smtClean="0">
                          <a:solidFill>
                            <a:srgbClr val="FFC000"/>
                          </a:solidFill>
                          <a:effectLst>
                            <a:outerShdw blurRad="38100" dist="38100" dir="2700000" algn="tl">
                              <a:srgbClr val="000000">
                                <a:alpha val="43137"/>
                              </a:srgbClr>
                            </a:outerShdw>
                          </a:effectLst>
                        </a:rPr>
                        <a:t>B1</a:t>
                      </a:r>
                      <a:r>
                        <a:rPr lang="en-US" sz="1400" baseline="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chemeClr val="tx1"/>
                          </a:solidFill>
                          <a:effectLst/>
                        </a:rPr>
                        <a:t>--</a:t>
                      </a:r>
                      <a:endParaRPr lang="en-GB" sz="1400" dirty="0">
                        <a:solidFill>
                          <a:schemeClr val="tx1"/>
                        </a:solidFill>
                        <a:effectLst/>
                      </a:endParaRPr>
                    </a:p>
                  </a:txBody>
                  <a:tcPr marL="94783" marR="94783"/>
                </a:tc>
                <a:tc>
                  <a:txBody>
                    <a:bodyPr/>
                    <a:lstStyle/>
                    <a:p>
                      <a:pPr algn="ctr"/>
                      <a:r>
                        <a:rPr lang="en-US" sz="1400" dirty="0" smtClean="0">
                          <a:solidFill>
                            <a:schemeClr val="tx2"/>
                          </a:solidFill>
                        </a:rPr>
                        <a:t>--</a:t>
                      </a:r>
                      <a:endParaRPr lang="en-GB" sz="1400" dirty="0">
                        <a:solidFill>
                          <a:schemeClr val="tx2"/>
                        </a:solidFill>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r>
                        <a:rPr lang="en-US" sz="1400" baseline="0" dirty="0" smtClean="0">
                          <a:solidFill>
                            <a:srgbClr val="FF0000"/>
                          </a:solidFill>
                          <a:effectLst>
                            <a:outerShdw blurRad="38100" dist="38100" dir="2700000" algn="tl">
                              <a:srgbClr val="000000">
                                <a:alpha val="43137"/>
                              </a:srgbClr>
                            </a:outerShdw>
                          </a:effectLst>
                        </a:rPr>
                        <a:t> (+500 Hz)</a:t>
                      </a:r>
                      <a:endParaRPr lang="en-US"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r>
                        <a:rPr lang="en-US" sz="1400" dirty="0" smtClean="0">
                          <a:solidFill>
                            <a:srgbClr val="FF0000"/>
                          </a:solidFill>
                          <a:effectLst>
                            <a:outerShdw blurRad="38100" dist="38100" dir="2700000" algn="tl">
                              <a:srgbClr val="000000">
                                <a:alpha val="43137"/>
                              </a:srgbClr>
                            </a:outerShdw>
                          </a:effectLst>
                        </a:rPr>
                        <a:t> (+500</a:t>
                      </a:r>
                      <a:r>
                        <a:rPr lang="en-US" sz="1400" baseline="0" dirty="0" smtClean="0">
                          <a:solidFill>
                            <a:srgbClr val="FF0000"/>
                          </a:solidFill>
                          <a:effectLst>
                            <a:outerShdw blurRad="38100" dist="38100" dir="2700000" algn="tl">
                              <a:srgbClr val="000000">
                                <a:alpha val="43137"/>
                              </a:srgbClr>
                            </a:outerShdw>
                          </a:effectLst>
                        </a:rPr>
                        <a:t> Hz)</a:t>
                      </a:r>
                      <a:endParaRPr lang="en-GB" sz="1400" dirty="0">
                        <a:solidFill>
                          <a:srgbClr val="FF0000"/>
                        </a:solidFill>
                        <a:effectLst>
                          <a:outerShdw blurRad="38100" dist="38100" dir="2700000" algn="tl">
                            <a:srgbClr val="000000">
                              <a:alpha val="43137"/>
                            </a:srgbClr>
                          </a:outerShdw>
                        </a:effectLst>
                      </a:endParaRPr>
                    </a:p>
                  </a:txBody>
                  <a:tcPr marL="94783" marR="9478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Pos. off-mom</a:t>
                      </a:r>
                      <a:endParaRPr lang="en-GB" sz="1400" dirty="0" smtClean="0">
                        <a:solidFill>
                          <a:schemeClr val="tx2"/>
                        </a:solidFill>
                      </a:endParaRPr>
                    </a:p>
                  </a:txBody>
                  <a:tcPr marL="94783" marR="94783"/>
                </a:tc>
                <a:tc>
                  <a:txBody>
                    <a:bodyPr/>
                    <a:lstStyle/>
                    <a:p>
                      <a:pPr algn="ctr"/>
                      <a:r>
                        <a:rPr lang="en-US" sz="1400" smtClean="0">
                          <a:solidFill>
                            <a:srgbClr val="FFC000"/>
                          </a:solidFill>
                          <a:effectLst>
                            <a:outerShdw blurRad="38100" dist="38100" dir="2700000" algn="tl">
                              <a:srgbClr val="000000">
                                <a:alpha val="43137"/>
                              </a:srgbClr>
                            </a:outerShdw>
                          </a:effectLst>
                        </a:rPr>
                        <a:t>B1</a:t>
                      </a:r>
                      <a:r>
                        <a:rPr lang="en-US" sz="1400" baseline="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chemeClr val="tx1"/>
                          </a:solidFill>
                          <a:effectLst/>
                        </a:rPr>
                        <a:t>--</a:t>
                      </a:r>
                      <a:endParaRPr lang="en-GB" sz="1400" dirty="0">
                        <a:solidFill>
                          <a:schemeClr val="tx1"/>
                        </a:solidFill>
                        <a:effectLst/>
                      </a:endParaRPr>
                    </a:p>
                  </a:txBody>
                  <a:tcPr marL="94783" marR="94783"/>
                </a:tc>
                <a:tc>
                  <a:txBody>
                    <a:bodyPr/>
                    <a:lstStyle/>
                    <a:p>
                      <a:pPr algn="ctr"/>
                      <a:r>
                        <a:rPr lang="en-US" sz="1400" dirty="0" smtClean="0">
                          <a:solidFill>
                            <a:schemeClr val="tx2"/>
                          </a:solidFill>
                        </a:rPr>
                        <a:t>--</a:t>
                      </a:r>
                      <a:endParaRPr lang="en-GB" sz="1400" dirty="0">
                        <a:solidFill>
                          <a:schemeClr val="tx2"/>
                        </a:solidFill>
                      </a:endParaRPr>
                    </a:p>
                  </a:txBody>
                  <a:tcPr marL="94783" marR="94783"/>
                </a:tc>
                <a:tc>
                  <a:txBody>
                    <a:bodyPr/>
                    <a:lstStyle/>
                    <a:p>
                      <a:pPr algn="ctr"/>
                      <a:r>
                        <a:rPr lang="en-US" sz="1400" dirty="0" smtClean="0">
                          <a:solidFill>
                            <a:schemeClr val="tx2"/>
                          </a:solidFill>
                        </a:rPr>
                        <a:t>--</a:t>
                      </a:r>
                      <a:endParaRPr lang="en-US" sz="1400" dirty="0">
                        <a:solidFill>
                          <a:schemeClr val="tx2"/>
                        </a:solidFill>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r>
                        <a:rPr lang="en-US" sz="1400" dirty="0" smtClean="0">
                          <a:solidFill>
                            <a:srgbClr val="FF0000"/>
                          </a:solidFill>
                          <a:effectLst>
                            <a:outerShdw blurRad="38100" dist="38100" dir="2700000" algn="tl">
                              <a:srgbClr val="000000">
                                <a:alpha val="43137"/>
                              </a:srgbClr>
                            </a:outerShdw>
                          </a:effectLst>
                        </a:rPr>
                        <a:t> (-500</a:t>
                      </a:r>
                      <a:r>
                        <a:rPr lang="en-US" sz="1400" baseline="0" dirty="0" smtClean="0">
                          <a:solidFill>
                            <a:srgbClr val="FF0000"/>
                          </a:solidFill>
                          <a:effectLst>
                            <a:outerShdw blurRad="38100" dist="38100" dir="2700000" algn="tl">
                              <a:srgbClr val="000000">
                                <a:alpha val="43137"/>
                              </a:srgbClr>
                            </a:outerShdw>
                          </a:effectLst>
                        </a:rPr>
                        <a:t> Hz)</a:t>
                      </a:r>
                      <a:endParaRPr lang="en-GB" sz="1400" dirty="0">
                        <a:solidFill>
                          <a:srgbClr val="FF0000"/>
                        </a:solidFill>
                        <a:effectLst>
                          <a:outerShdw blurRad="38100" dist="38100" dir="2700000" algn="tl">
                            <a:srgbClr val="000000">
                              <a:alpha val="43137"/>
                            </a:srgbClr>
                          </a:outerShdw>
                        </a:effectLst>
                      </a:endParaRPr>
                    </a:p>
                  </a:txBody>
                  <a:tcPr marL="94783" marR="94783"/>
                </a:tc>
              </a:tr>
              <a:tr h="370840">
                <a:tc>
                  <a:txBody>
                    <a:bodyPr/>
                    <a:lstStyle/>
                    <a:p>
                      <a:r>
                        <a:rPr lang="en-US" sz="1400" dirty="0" err="1" smtClean="0">
                          <a:solidFill>
                            <a:schemeClr val="tx2"/>
                          </a:solidFill>
                        </a:rPr>
                        <a:t>Asynch</a:t>
                      </a:r>
                      <a:r>
                        <a:rPr lang="en-US" sz="1400" dirty="0" smtClean="0">
                          <a:solidFill>
                            <a:schemeClr val="tx2"/>
                          </a:solidFill>
                        </a:rPr>
                        <a:t> dump</a:t>
                      </a:r>
                      <a:endParaRPr lang="en-GB" sz="1400" dirty="0">
                        <a:solidFill>
                          <a:schemeClr val="tx2"/>
                        </a:solidFill>
                      </a:endParaRPr>
                    </a:p>
                  </a:txBody>
                  <a:tcPr marL="94783" marR="94783"/>
                </a:tc>
                <a:tc>
                  <a:txBody>
                    <a:bodyPr/>
                    <a:lstStyle/>
                    <a:p>
                      <a:pPr algn="ctr"/>
                      <a:r>
                        <a:rPr lang="en-US" sz="1400" dirty="0" smtClean="0">
                          <a:solidFill>
                            <a:srgbClr val="FFC000"/>
                          </a:solidFill>
                          <a:effectLst>
                            <a:outerShdw blurRad="38100" dist="38100" dir="2700000" algn="tl">
                              <a:srgbClr val="000000">
                                <a:alpha val="43137"/>
                              </a:srgbClr>
                            </a:outerShdw>
                          </a:effectLst>
                        </a:rPr>
                        <a:t>B1</a:t>
                      </a:r>
                      <a:r>
                        <a:rPr lang="en-US" sz="1400" baseline="0" dirty="0" smtClean="0">
                          <a:solidFill>
                            <a:srgbClr val="FFC000"/>
                          </a:solidFill>
                          <a:effectLst>
                            <a:outerShdw blurRad="38100" dist="38100" dir="2700000" algn="tl">
                              <a:srgbClr val="000000">
                                <a:alpha val="43137"/>
                              </a:srgbClr>
                            </a:outerShdw>
                          </a:effectLst>
                        </a:rPr>
                        <a:t> DONE</a:t>
                      </a:r>
                      <a:endParaRPr lang="en-GB" sz="1400" dirty="0">
                        <a:solidFill>
                          <a:srgbClr val="FFC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chemeClr val="tx1"/>
                          </a:solidFill>
                          <a:effectLst/>
                        </a:rPr>
                        <a:t>--</a:t>
                      </a:r>
                      <a:endParaRPr lang="en-GB" sz="1400" dirty="0">
                        <a:solidFill>
                          <a:schemeClr val="tx1"/>
                        </a:solidFill>
                        <a:effectLst/>
                      </a:endParaRPr>
                    </a:p>
                  </a:txBody>
                  <a:tcPr marL="94783" marR="94783"/>
                </a:tc>
                <a:tc>
                  <a:txBody>
                    <a:bodyPr/>
                    <a:lstStyle/>
                    <a:p>
                      <a:pPr algn="ctr"/>
                      <a:r>
                        <a:rPr lang="en-US" sz="1400" dirty="0" smtClean="0">
                          <a:solidFill>
                            <a:schemeClr val="tx2"/>
                          </a:solidFill>
                        </a:rPr>
                        <a:t>--</a:t>
                      </a:r>
                      <a:endParaRPr lang="en-GB" sz="1400" dirty="0">
                        <a:solidFill>
                          <a:schemeClr val="tx2"/>
                        </a:solidFill>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r>
            </a:tbl>
          </a:graphicData>
        </a:graphic>
      </p:graphicFrame>
      <p:sp>
        <p:nvSpPr>
          <p:cNvPr id="2" name="TextBox 1"/>
          <p:cNvSpPr txBox="1"/>
          <p:nvPr/>
        </p:nvSpPr>
        <p:spPr>
          <a:xfrm>
            <a:off x="1064731" y="5105400"/>
            <a:ext cx="4464496" cy="369332"/>
          </a:xfrm>
          <a:prstGeom prst="rect">
            <a:avLst/>
          </a:prstGeom>
          <a:noFill/>
        </p:spPr>
        <p:txBody>
          <a:bodyPr wrap="square" rtlCol="0">
            <a:spAutoFit/>
          </a:bodyPr>
          <a:lstStyle/>
          <a:p>
            <a:pPr defTabSz="457200">
              <a:buClr>
                <a:srgbClr val="000000"/>
              </a:buClr>
              <a:buSzPct val="100000"/>
              <a:buFont typeface="Times New Roman" pitchFamily="18" charset="0"/>
              <a:buNone/>
            </a:pPr>
            <a:r>
              <a:rPr lang="en-US" dirty="0" err="1">
                <a:solidFill>
                  <a:srgbClr val="000000"/>
                </a:solidFill>
                <a:latin typeface="Lucida Sans Unicode"/>
              </a:rPr>
              <a:t>t</a:t>
            </a:r>
            <a:r>
              <a:rPr lang="en-US" dirty="0" err="1" smtClean="0">
                <a:solidFill>
                  <a:srgbClr val="000000"/>
                </a:solidFill>
                <a:latin typeface="Lucida Sans Unicode"/>
              </a:rPr>
              <a:t>bd</a:t>
            </a:r>
            <a:r>
              <a:rPr lang="en-US" dirty="0" smtClean="0">
                <a:solidFill>
                  <a:srgbClr val="000000"/>
                </a:solidFill>
                <a:latin typeface="Lucida Sans Unicode"/>
              </a:rPr>
              <a:t>=to be done</a:t>
            </a:r>
            <a:endParaRPr lang="en-GB" dirty="0">
              <a:solidFill>
                <a:srgbClr val="000000"/>
              </a:solidFill>
              <a:latin typeface="Lucida Sans Unicode"/>
            </a:endParaRPr>
          </a:p>
        </p:txBody>
      </p:sp>
      <p:sp>
        <p:nvSpPr>
          <p:cNvPr id="3" name="Date Placeholder 2"/>
          <p:cNvSpPr>
            <a:spLocks noGrp="1"/>
          </p:cNvSpPr>
          <p:nvPr>
            <p:ph type="dt" sz="half" idx="10"/>
          </p:nvPr>
        </p:nvSpPr>
        <p:spPr/>
        <p:txBody>
          <a:bodyPr/>
          <a:lstStyle/>
          <a:p>
            <a:fld id="{5F554DFD-E8D6-4253-8E33-7DB65DDC4586}" type="datetime1">
              <a:rPr lang="en-GB" smtClean="0"/>
              <a:t>19/01/2013</a:t>
            </a:fld>
            <a:endParaRPr lang="en-US"/>
          </a:p>
        </p:txBody>
      </p:sp>
      <p:sp>
        <p:nvSpPr>
          <p:cNvPr id="7" name="Footer Placeholder 6"/>
          <p:cNvSpPr>
            <a:spLocks noGrp="1"/>
          </p:cNvSpPr>
          <p:nvPr>
            <p:ph type="ftr" sz="quarter" idx="11"/>
          </p:nvPr>
        </p:nvSpPr>
        <p:spPr/>
        <p:txBody>
          <a:bodyPr/>
          <a:lstStyle/>
          <a:p>
            <a:r>
              <a:rPr lang="en-US" smtClean="0"/>
              <a:t>LHC Morning Meeting - G. Arduini</a:t>
            </a:r>
            <a:endParaRPr lang="en-US"/>
          </a:p>
        </p:txBody>
      </p:sp>
      <p:sp>
        <p:nvSpPr>
          <p:cNvPr id="9" name="Slide Number Placeholder 8"/>
          <p:cNvSpPr>
            <a:spLocks noGrp="1"/>
          </p:cNvSpPr>
          <p:nvPr>
            <p:ph type="sldNum" sz="quarter" idx="12"/>
          </p:nvPr>
        </p:nvSpPr>
        <p:spPr/>
        <p:txBody>
          <a:bodyPr/>
          <a:lstStyle/>
          <a:p>
            <a:fld id="{3221CB8C-ADBD-5C49-B24B-92DBB2EFF825}" type="slidenum">
              <a:rPr lang="en-US" smtClean="0"/>
              <a:pPr/>
              <a:t>6</a:t>
            </a:fld>
            <a:endParaRPr lang="en-US"/>
          </a:p>
        </p:txBody>
      </p:sp>
    </p:spTree>
    <p:extLst>
      <p:ext uri="{BB962C8B-B14F-4D97-AF65-F5344CB8AC3E}">
        <p14:creationId xmlns:p14="http://schemas.microsoft.com/office/powerpoint/2010/main" val="3288159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a:t>
            </a:r>
            <a:endParaRPr lang="en-GB" dirty="0"/>
          </a:p>
        </p:txBody>
      </p:sp>
      <p:sp>
        <p:nvSpPr>
          <p:cNvPr id="3" name="Content Placeholder 2"/>
          <p:cNvSpPr>
            <a:spLocks noGrp="1"/>
          </p:cNvSpPr>
          <p:nvPr>
            <p:ph idx="1"/>
          </p:nvPr>
        </p:nvSpPr>
        <p:spPr/>
        <p:txBody>
          <a:bodyPr/>
          <a:lstStyle/>
          <a:p>
            <a:r>
              <a:rPr lang="en-US" sz="2000" dirty="0" smtClean="0"/>
              <a:t>Loss maps </a:t>
            </a:r>
            <a:r>
              <a:rPr lang="en-US" sz="2000" dirty="0" smtClean="0"/>
              <a:t>(~24 hours remaining)</a:t>
            </a:r>
            <a:r>
              <a:rPr lang="en-US" sz="2000" dirty="0" smtClean="0"/>
              <a:t>:</a:t>
            </a:r>
            <a:endParaRPr lang="en-US" sz="2000" dirty="0" smtClean="0"/>
          </a:p>
          <a:p>
            <a:pPr lvl="1"/>
            <a:r>
              <a:rPr lang="en-US" sz="1600" dirty="0" smtClean="0"/>
              <a:t>Ramp for alignment of roman pots in collision + loss maps </a:t>
            </a:r>
            <a:r>
              <a:rPr lang="en-US" sz="1600" dirty="0" smtClean="0"/>
              <a:t>with RP in (</a:t>
            </a:r>
            <a:r>
              <a:rPr lang="en-US" sz="1600" dirty="0" err="1" smtClean="0"/>
              <a:t>betatronic</a:t>
            </a:r>
            <a:r>
              <a:rPr lang="en-US" sz="1600" dirty="0" smtClean="0"/>
              <a:t> </a:t>
            </a:r>
            <a:r>
              <a:rPr lang="en-US" sz="1600" dirty="0" smtClean="0"/>
              <a:t>and negative off-momentum) </a:t>
            </a:r>
            <a:r>
              <a:rPr lang="en-US" sz="1600" dirty="0" smtClean="0"/>
              <a:t>(~1 </a:t>
            </a:r>
            <a:r>
              <a:rPr lang="en-US" sz="1600" dirty="0" smtClean="0"/>
              <a:t>shift)</a:t>
            </a:r>
          </a:p>
          <a:p>
            <a:pPr lvl="1"/>
            <a:r>
              <a:rPr lang="en-US" sz="1600" dirty="0" smtClean="0"/>
              <a:t>Negative </a:t>
            </a:r>
            <a:r>
              <a:rPr lang="en-US" sz="1600" dirty="0"/>
              <a:t>off momentum squeezed separated (1 ramp). Roman pots out.</a:t>
            </a:r>
            <a:endParaRPr lang="en-GB" sz="1600" dirty="0"/>
          </a:p>
          <a:p>
            <a:pPr lvl="1"/>
            <a:r>
              <a:rPr lang="en-US" sz="1600" dirty="0"/>
              <a:t>Asynchronous dump squeezed separated (1 ramp). Roman pots out.</a:t>
            </a:r>
            <a:endParaRPr lang="en-GB" sz="1600" dirty="0"/>
          </a:p>
          <a:p>
            <a:pPr lvl="1"/>
            <a:r>
              <a:rPr lang="en-US" sz="1600" dirty="0" err="1" smtClean="0"/>
              <a:t>Asynch</a:t>
            </a:r>
            <a:r>
              <a:rPr lang="en-US" sz="1600" dirty="0" smtClean="0"/>
              <a:t> </a:t>
            </a:r>
            <a:r>
              <a:rPr lang="en-US" sz="1600" dirty="0"/>
              <a:t>dump in collision (1 ramp). Roman pots in with sequence.</a:t>
            </a:r>
            <a:endParaRPr lang="en-GB" sz="1600" dirty="0"/>
          </a:p>
          <a:p>
            <a:pPr lvl="1"/>
            <a:r>
              <a:rPr lang="en-US" sz="1600" dirty="0"/>
              <a:t>Positive off-momentum in collision (1 ramp). Roman pots in with sequence</a:t>
            </a:r>
            <a:r>
              <a:rPr lang="en-US" sz="1600" dirty="0" smtClean="0"/>
              <a:t>.</a:t>
            </a:r>
          </a:p>
          <a:p>
            <a:pPr lvl="1"/>
            <a:r>
              <a:rPr lang="en-US" sz="1600" dirty="0"/>
              <a:t>Complete injection loss maps (</a:t>
            </a:r>
            <a:r>
              <a:rPr lang="en-US" sz="1600" dirty="0" err="1"/>
              <a:t>betatronic</a:t>
            </a:r>
            <a:r>
              <a:rPr lang="en-US" sz="1600" dirty="0"/>
              <a:t>, positive and negative off momentum, </a:t>
            </a:r>
            <a:r>
              <a:rPr lang="en-US" sz="1600" dirty="0" err="1"/>
              <a:t>asynch</a:t>
            </a:r>
            <a:r>
              <a:rPr lang="en-US" sz="1600" dirty="0"/>
              <a:t> dump) </a:t>
            </a:r>
            <a:r>
              <a:rPr lang="en-US" sz="1600" dirty="0" smtClean="0"/>
              <a:t>(~2-3 </a:t>
            </a:r>
            <a:r>
              <a:rPr lang="en-US" sz="1600" dirty="0"/>
              <a:t>hours</a:t>
            </a:r>
            <a:r>
              <a:rPr lang="en-US" sz="1600" dirty="0" smtClean="0"/>
              <a:t>).</a:t>
            </a:r>
            <a:endParaRPr lang="en-US" sz="1600" dirty="0" smtClean="0"/>
          </a:p>
          <a:p>
            <a:pPr lvl="1"/>
            <a:endParaRPr lang="en-US" sz="1600" dirty="0"/>
          </a:p>
          <a:p>
            <a:r>
              <a:rPr lang="en-US" sz="2000" dirty="0" smtClean="0"/>
              <a:t>If OK from MPP:</a:t>
            </a:r>
            <a:endParaRPr lang="en-US" sz="1600" dirty="0"/>
          </a:p>
          <a:p>
            <a:pPr lvl="1"/>
            <a:r>
              <a:rPr lang="en-US" sz="1600" dirty="0" smtClean="0"/>
              <a:t>STABLE BEAMS Single_13b_8_8_8_pPb in the morning tomorrow (1 </a:t>
            </a:r>
            <a:r>
              <a:rPr lang="en-US" sz="1600" dirty="0" smtClean="0"/>
              <a:t>hour of STABLE BEAMS)</a:t>
            </a:r>
            <a:endParaRPr lang="en-US" sz="1600" dirty="0"/>
          </a:p>
          <a:p>
            <a:pPr lvl="1"/>
            <a:r>
              <a:rPr lang="en-GB" sz="1600" smtClean="0"/>
              <a:t>Then 200ns_96p_120Pb_4inj24bpi</a:t>
            </a:r>
          </a:p>
          <a:p>
            <a:pPr lvl="1"/>
            <a:endParaRPr lang="en-US" sz="2400" dirty="0" smtClean="0"/>
          </a:p>
          <a:p>
            <a:r>
              <a:rPr lang="en-US" sz="2000" dirty="0" smtClean="0"/>
              <a:t>No Roman pot insertion in STABLE BEAMS before Monday.</a:t>
            </a:r>
            <a:endParaRPr lang="en-GB" sz="2000" dirty="0"/>
          </a:p>
        </p:txBody>
      </p:sp>
      <p:sp>
        <p:nvSpPr>
          <p:cNvPr id="4" name="Date Placeholder 3"/>
          <p:cNvSpPr>
            <a:spLocks noGrp="1"/>
          </p:cNvSpPr>
          <p:nvPr>
            <p:ph type="dt" sz="half" idx="10"/>
          </p:nvPr>
        </p:nvSpPr>
        <p:spPr/>
        <p:txBody>
          <a:bodyPr/>
          <a:lstStyle/>
          <a:p>
            <a:fld id="{A80C2FBE-3CE9-4CF6-8B31-9B4073C46DC2}" type="datetime1">
              <a:rPr lang="en-GB" smtClean="0"/>
              <a:t>19/01/2013</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7</a:t>
            </a:fld>
            <a:endParaRPr lang="en-GB"/>
          </a:p>
        </p:txBody>
      </p:sp>
    </p:spTree>
    <p:extLst>
      <p:ext uri="{BB962C8B-B14F-4D97-AF65-F5344CB8AC3E}">
        <p14:creationId xmlns:p14="http://schemas.microsoft.com/office/powerpoint/2010/main" val="206910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a:t>
            </a:r>
            <a:endParaRPr lang="en-GB" dirty="0"/>
          </a:p>
        </p:txBody>
      </p:sp>
      <p:sp>
        <p:nvSpPr>
          <p:cNvPr id="3" name="Content Placeholder 2"/>
          <p:cNvSpPr>
            <a:spLocks noGrp="1"/>
          </p:cNvSpPr>
          <p:nvPr>
            <p:ph idx="1"/>
          </p:nvPr>
        </p:nvSpPr>
        <p:spPr/>
        <p:txBody>
          <a:bodyPr/>
          <a:lstStyle/>
          <a:p>
            <a:r>
              <a:rPr lang="en-US" sz="2400" dirty="0" smtClean="0"/>
              <a:t>For the time being the gain of the damper is not gated as well as the BBQ reading</a:t>
            </a:r>
          </a:p>
          <a:p>
            <a:r>
              <a:rPr lang="en-US" sz="2400" dirty="0" smtClean="0"/>
              <a:t>Extraction conditions and transfer line trajectory for ions to be checked</a:t>
            </a:r>
          </a:p>
          <a:p>
            <a:r>
              <a:rPr lang="en-US" sz="2400" dirty="0" smtClean="0"/>
              <a:t>Margin for </a:t>
            </a:r>
            <a:r>
              <a:rPr lang="en-US" sz="2400" dirty="0"/>
              <a:t>1 cavity trip for RF HW interlock (1 hour during ramp down</a:t>
            </a:r>
            <a:r>
              <a:rPr lang="en-US" sz="2400" dirty="0" smtClean="0"/>
              <a:t>) could be re-introduced</a:t>
            </a:r>
          </a:p>
          <a:p>
            <a:r>
              <a:rPr lang="en-US" sz="2400" dirty="0" smtClean="0"/>
              <a:t>Damper </a:t>
            </a:r>
            <a:r>
              <a:rPr lang="en-US" sz="2400" smtClean="0"/>
              <a:t>setting optimization</a:t>
            </a:r>
            <a:endParaRPr lang="en-US" sz="2400" dirty="0"/>
          </a:p>
          <a:p>
            <a:endParaRPr lang="en-US" sz="2400" dirty="0" smtClean="0"/>
          </a:p>
          <a:p>
            <a:endParaRPr lang="en-GB" dirty="0"/>
          </a:p>
        </p:txBody>
      </p:sp>
      <p:sp>
        <p:nvSpPr>
          <p:cNvPr id="4" name="Date Placeholder 3"/>
          <p:cNvSpPr>
            <a:spLocks noGrp="1"/>
          </p:cNvSpPr>
          <p:nvPr>
            <p:ph type="dt" sz="half" idx="10"/>
          </p:nvPr>
        </p:nvSpPr>
        <p:spPr/>
        <p:txBody>
          <a:bodyPr/>
          <a:lstStyle/>
          <a:p>
            <a:fld id="{A80C2FBE-3CE9-4CF6-8B31-9B4073C46DC2}" type="datetime1">
              <a:rPr lang="en-GB" smtClean="0"/>
              <a:t>19/01/2013</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8</a:t>
            </a:fld>
            <a:endParaRPr lang="en-GB"/>
          </a:p>
        </p:txBody>
      </p:sp>
    </p:spTree>
    <p:extLst>
      <p:ext uri="{BB962C8B-B14F-4D97-AF65-F5344CB8AC3E}">
        <p14:creationId xmlns:p14="http://schemas.microsoft.com/office/powerpoint/2010/main" val="202442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a:t>
            </a:r>
            <a:endParaRPr lang="en-GB" dirty="0"/>
          </a:p>
        </p:txBody>
      </p:sp>
      <p:sp>
        <p:nvSpPr>
          <p:cNvPr id="3" name="Content Placeholder 2"/>
          <p:cNvSpPr>
            <a:spLocks noGrp="1"/>
          </p:cNvSpPr>
          <p:nvPr>
            <p:ph idx="1"/>
          </p:nvPr>
        </p:nvSpPr>
        <p:spPr/>
        <p:txBody>
          <a:bodyPr/>
          <a:lstStyle/>
          <a:p>
            <a:r>
              <a:rPr lang="en-US" sz="2000" dirty="0" smtClean="0"/>
              <a:t>Accesses (not urgent – during working hours):</a:t>
            </a:r>
          </a:p>
          <a:p>
            <a:pPr lvl="1"/>
            <a:r>
              <a:rPr lang="en-US" sz="1800" dirty="0" smtClean="0"/>
              <a:t>Demineralized water leak search from point 2 to 5. Contact TI.</a:t>
            </a:r>
          </a:p>
          <a:p>
            <a:pPr lvl="1"/>
            <a:r>
              <a:rPr lang="en-US" sz="1800" dirty="0" smtClean="0"/>
              <a:t>Insulation vacuum gauge check in point 4. Contact </a:t>
            </a:r>
            <a:r>
              <a:rPr lang="en-US" sz="1800" dirty="0" err="1" smtClean="0"/>
              <a:t>Cryo</a:t>
            </a:r>
            <a:r>
              <a:rPr lang="en-US" sz="1800" dirty="0" smtClean="0"/>
              <a:t>.</a:t>
            </a:r>
          </a:p>
          <a:p>
            <a:pPr lvl="1"/>
            <a:endParaRPr lang="en-US" sz="1800" dirty="0"/>
          </a:p>
          <a:p>
            <a:r>
              <a:rPr lang="en-US" sz="2000" dirty="0" smtClean="0"/>
              <a:t>From Monday onwards during working hours and during ramp down contact B. Feral (</a:t>
            </a:r>
            <a:r>
              <a:rPr lang="en-GB" sz="2000" dirty="0" smtClean="0"/>
              <a:t>164704) for TIM operation (remote RP survey in sector 45 and 56)</a:t>
            </a:r>
          </a:p>
          <a:p>
            <a:endParaRPr lang="en-US" sz="2000" dirty="0"/>
          </a:p>
          <a:p>
            <a:pPr lvl="1"/>
            <a:endParaRPr lang="en-US" sz="2000" dirty="0" smtClean="0"/>
          </a:p>
        </p:txBody>
      </p:sp>
      <p:sp>
        <p:nvSpPr>
          <p:cNvPr id="4" name="Date Placeholder 3"/>
          <p:cNvSpPr>
            <a:spLocks noGrp="1"/>
          </p:cNvSpPr>
          <p:nvPr>
            <p:ph type="dt" sz="half" idx="10"/>
          </p:nvPr>
        </p:nvSpPr>
        <p:spPr/>
        <p:txBody>
          <a:bodyPr/>
          <a:lstStyle/>
          <a:p>
            <a:fld id="{6A888970-E6FC-4F5E-8877-76E82331B814}" type="datetime1">
              <a:rPr lang="en-GB" smtClean="0"/>
              <a:t>19/01/2013</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9</a:t>
            </a:fld>
            <a:endParaRPr lang="en-GB"/>
          </a:p>
        </p:txBody>
      </p:sp>
    </p:spTree>
    <p:extLst>
      <p:ext uri="{BB962C8B-B14F-4D97-AF65-F5344CB8AC3E}">
        <p14:creationId xmlns:p14="http://schemas.microsoft.com/office/powerpoint/2010/main" val="3361704041"/>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33435</TotalTime>
  <Words>938</Words>
  <Application>Microsoft Office PowerPoint</Application>
  <PresentationFormat>On-screen Show (4:3)</PresentationFormat>
  <Paragraphs>132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LHCpresentations</vt:lpstr>
      <vt:lpstr>Fri 18/1</vt:lpstr>
      <vt:lpstr>Fri 18/1</vt:lpstr>
      <vt:lpstr>Fri 18/1</vt:lpstr>
      <vt:lpstr>Collimator alignment (BS,DM,GV,LL,SR) </vt:lpstr>
      <vt:lpstr>Sat 19/1</vt:lpstr>
      <vt:lpstr>Validation</vt:lpstr>
      <vt:lpstr>Plans</vt:lpstr>
      <vt:lpstr>Pending</vt:lpstr>
      <vt:lpstr>Pending</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2927</cp:revision>
  <cp:lastPrinted>2013-01-18T17:38:27Z</cp:lastPrinted>
  <dcterms:created xsi:type="dcterms:W3CDTF">2010-04-25T23:23:07Z</dcterms:created>
  <dcterms:modified xsi:type="dcterms:W3CDTF">2013-01-19T07:56:54Z</dcterms:modified>
</cp:coreProperties>
</file>