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  <p:sldMasterId id="2147483660" r:id="rId2"/>
  </p:sldMasterIdLst>
  <p:notesMasterIdLst>
    <p:notesMasterId r:id="rId11"/>
  </p:notesMasterIdLst>
  <p:sldIdLst>
    <p:sldId id="995" r:id="rId3"/>
    <p:sldId id="1039" r:id="rId4"/>
    <p:sldId id="1037" r:id="rId5"/>
    <p:sldId id="1040" r:id="rId6"/>
    <p:sldId id="1041" r:id="rId7"/>
    <p:sldId id="1042" r:id="rId8"/>
    <p:sldId id="1044" r:id="rId9"/>
    <p:sldId id="1043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00"/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012" autoAdjust="0"/>
    <p:restoredTop sz="94706" autoAdjust="0"/>
  </p:normalViewPr>
  <p:slideViewPr>
    <p:cSldViewPr>
      <p:cViewPr>
        <p:scale>
          <a:sx n="100" d="100"/>
          <a:sy n="100" d="100"/>
        </p:scale>
        <p:origin x="-105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92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tableStyles" Target="tableStyles.xml"/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1/12/13</a:t>
            </a:fld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1/12/13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>
                <a:solidFill>
                  <a:srgbClr val="00007D"/>
                </a:solidFill>
              </a:rPr>
              <a:pPr/>
              <a:t>1/12/13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Satur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day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Morning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12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-Jan</a:t>
            </a: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Bernhard Holzer,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1900" kern="0" noProof="0" dirty="0" smtClean="0">
                <a:solidFill>
                  <a:schemeClr val="tx2"/>
                </a:solidFill>
                <a:latin typeface="+mn-lt"/>
              </a:rPr>
              <a:t>Jan </a:t>
            </a:r>
            <a:r>
              <a:rPr lang="en-GB" sz="1900" kern="0" noProof="0" dirty="0" err="1" smtClean="0">
                <a:solidFill>
                  <a:schemeClr val="tx2"/>
                </a:solidFill>
                <a:latin typeface="+mn-lt"/>
              </a:rPr>
              <a:t>Uythoven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19200"/>
            <a:ext cx="6240945" cy="52629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...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status Friday 08:30h</a:t>
            </a: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machine cycled, hardware checks ok,</a:t>
            </a:r>
          </a:p>
          <a:p>
            <a:pPr lvl="0"/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short access for replacement of  	</a:t>
            </a:r>
            <a:r>
              <a:rPr lang="en-US" sz="1600" dirty="0" smtClean="0"/>
              <a:t>RCBV12</a:t>
            </a:r>
            <a:r>
              <a:rPr lang="en-US" sz="1600" dirty="0" smtClean="0"/>
              <a:t>.</a:t>
            </a:r>
            <a:r>
              <a:rPr lang="en-US" sz="1600" dirty="0" smtClean="0"/>
              <a:t>L7B2</a:t>
            </a:r>
          </a:p>
          <a:p>
            <a:pPr lvl="0"/>
            <a:r>
              <a:rPr lang="en-US" sz="16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			</a:t>
            </a:r>
            <a:r>
              <a:rPr lang="en-US" sz="1600" dirty="0" smtClean="0"/>
              <a:t>RCBV28.R1B1</a:t>
            </a:r>
            <a:r>
              <a:rPr lang="en-US" sz="16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sz="1600" b="1" i="1" dirty="0" smtClean="0">
              <a:latin typeface="Times New Roman"/>
              <a:cs typeface="Times New Roman"/>
            </a:endParaRPr>
          </a:p>
          <a:p>
            <a:pPr lvl="0"/>
            <a:r>
              <a:rPr lang="en-US" sz="2000" b="1" i="1" dirty="0" smtClean="0">
                <a:latin typeface="Times New Roman"/>
                <a:cs typeface="Times New Roman"/>
              </a:rPr>
              <a:t>    		</a:t>
            </a:r>
            <a:endParaRPr lang="en-US" sz="2000" i="1" dirty="0" smtClean="0">
              <a:latin typeface="Times New Roman"/>
              <a:cs typeface="Times New Roman"/>
            </a:endParaRPr>
          </a:p>
          <a:p>
            <a:pPr lvl="0"/>
            <a:endParaRPr lang="en-US" sz="2000" b="1" i="1" dirty="0" smtClean="0"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10:41h </a:t>
            </a:r>
            <a:r>
              <a:rPr lang="en-US" sz="2000" b="1" i="1" dirty="0" smtClean="0">
                <a:latin typeface="Times New Roman"/>
                <a:cs typeface="Times New Roman"/>
              </a:rPr>
              <a:t>Access finished, preparing for injection </a:t>
            </a:r>
          </a:p>
          <a:p>
            <a:pPr lvl="0"/>
            <a:r>
              <a:rPr lang="en-US" sz="2000" b="1" i="1" dirty="0" smtClean="0">
                <a:latin typeface="Times New Roman"/>
                <a:cs typeface="Times New Roman"/>
              </a:rPr>
              <a:t>	some delay: post mortem not available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	decision: due to availability of experts: 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start with </a:t>
            </a:r>
            <a:r>
              <a:rPr lang="en-GB" sz="2000" b="1" i="1" kern="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Pb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/ </a:t>
            </a:r>
            <a:r>
              <a:rPr lang="en-GB" sz="2000" b="1" i="1" kern="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injection first</a:t>
            </a:r>
            <a:endParaRPr lang="en-US" sz="1600" b="1" i="1" dirty="0" smtClean="0">
              <a:latin typeface="Times New Roman"/>
              <a:cs typeface="Times New Roman"/>
            </a:endParaRPr>
          </a:p>
          <a:p>
            <a:pPr lvl="0"/>
            <a:endParaRPr lang="en-US" sz="2000" b="1" i="1" dirty="0" smtClean="0">
              <a:latin typeface="Times New Roman"/>
              <a:cs typeface="Times New Roman"/>
            </a:endParaRPr>
          </a:p>
          <a:p>
            <a:pPr lvl="0"/>
            <a:endParaRPr lang="en-US" sz="2000" b="1" i="1" dirty="0" smtClean="0">
              <a:latin typeface="Times New Roman"/>
              <a:cs typeface="Times New Roman"/>
            </a:endParaRPr>
          </a:p>
          <a:p>
            <a:pPr lvl="0"/>
            <a:endParaRPr lang="en-GB" sz="8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15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:20h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first ion injection: SPS BQM problem ... </a:t>
            </a: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masked ... but then wrong timing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pPr lvl="0"/>
            <a:r>
              <a:rPr lang="en-US" sz="2000" b="1" i="1" dirty="0" smtClean="0">
                <a:latin typeface="Times New Roman"/>
                <a:cs typeface="Times New Roman"/>
              </a:rPr>
              <a:t>           </a:t>
            </a:r>
            <a:r>
              <a:rPr lang="en-US" sz="2000" b="1" i="1" dirty="0" smtClean="0">
                <a:latin typeface="Times New Roman"/>
                <a:cs typeface="Times New Roman"/>
              </a:rPr>
              <a:t>  </a:t>
            </a:r>
          </a:p>
          <a:p>
            <a:pPr lvl="0"/>
            <a:r>
              <a:rPr lang="en-US" sz="1600" dirty="0" smtClean="0"/>
              <a:t>	</a:t>
            </a:r>
            <a:endParaRPr lang="en-US" sz="1600" b="1" i="1" dirty="0" smtClean="0">
              <a:latin typeface="Times New Roman"/>
              <a:cs typeface="Times New Roman"/>
            </a:endParaRPr>
          </a:p>
          <a:p>
            <a:pPr lvl="0"/>
            <a:endParaRPr lang="en-GB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Morning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685800"/>
            <a:ext cx="6248400" cy="610437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 bwMode="auto">
          <a:xfrm rot="10800000">
            <a:off x="2209800" y="1371600"/>
            <a:ext cx="5181600" cy="685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677960" y="2209800"/>
            <a:ext cx="2466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start with </a:t>
            </a:r>
            <a:r>
              <a:rPr lang="en-US" sz="1600" dirty="0" err="1" smtClean="0"/>
              <a:t>Pb</a:t>
            </a:r>
            <a:r>
              <a:rPr lang="en-US" sz="1600" dirty="0" smtClean="0"/>
              <a:t> injection </a:t>
            </a:r>
          </a:p>
          <a:p>
            <a:r>
              <a:rPr lang="en-US" sz="1600" dirty="0" smtClean="0"/>
              <a:t>first</a:t>
            </a:r>
          </a:p>
          <a:p>
            <a:r>
              <a:rPr lang="en-US" sz="1600" dirty="0" smtClean="0"/>
              <a:t>then back to original plan</a:t>
            </a:r>
            <a:endParaRPr lang="en-US" sz="1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Afternoon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7402303" cy="4062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15: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 </a:t>
            </a:r>
            <a:r>
              <a:rPr lang="en-US" sz="2000" b="1" i="1" dirty="0" smtClean="0">
                <a:latin typeface="Times New Roman"/>
                <a:cs typeface="Times New Roman"/>
              </a:rPr>
              <a:t>first successful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Pb</a:t>
            </a:r>
            <a:r>
              <a:rPr lang="en-US" sz="2000" b="1" i="1" dirty="0" smtClean="0">
                <a:latin typeface="Times New Roman"/>
                <a:cs typeface="Times New Roman"/>
              </a:rPr>
              <a:t> injection ... leads die to BQM </a:t>
            </a:r>
            <a:r>
              <a:rPr lang="en-US" sz="2000" b="1" i="1" dirty="0" smtClean="0">
                <a:latin typeface="Times New Roman"/>
                <a:cs typeface="Times New Roman"/>
              </a:rPr>
              <a:t>problem to 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wrong timing / bucket in LHC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       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... not world record in long beam quality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6700" y="5029200"/>
            <a:ext cx="83675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prepare for a first test-ramp 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/>
              <a:t>Masked </a:t>
            </a:r>
            <a:r>
              <a:rPr lang="en-US" sz="1600" dirty="0" smtClean="0"/>
              <a:t>all BPM, BLM and RF interlocks (loss maps) and collimator </a:t>
            </a:r>
            <a:r>
              <a:rPr lang="en-US" sz="1600" dirty="0" smtClean="0"/>
              <a:t>movements</a:t>
            </a:r>
          </a:p>
          <a:p>
            <a:endParaRPr lang="en-US" sz="1600" dirty="0" smtClean="0"/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:33h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flat top reached with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p-Pb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bunches !! </a:t>
            </a:r>
            <a:endParaRPr lang="en-US" sz="1600" dirty="0" smtClean="0"/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33142" b="975"/>
          <a:stretch>
            <a:fillRect/>
          </a:stretch>
        </p:blipFill>
        <p:spPr>
          <a:xfrm>
            <a:off x="3810000" y="1828800"/>
            <a:ext cx="5156200" cy="20929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9000" y="1905000"/>
            <a:ext cx="39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n-US" baseline="30000" dirty="0" smtClean="0"/>
              <a:t>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2895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baseline="30000" dirty="0" smtClean="0"/>
              <a:t>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4038600"/>
            <a:ext cx="2558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error at injection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228600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40178" y="3059668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Afternoon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7402303" cy="4062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15: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 </a:t>
            </a:r>
            <a:r>
              <a:rPr lang="en-US" sz="2000" b="1" i="1" dirty="0" smtClean="0">
                <a:latin typeface="Times New Roman"/>
                <a:cs typeface="Times New Roman"/>
              </a:rPr>
              <a:t>first successful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Pb</a:t>
            </a:r>
            <a:r>
              <a:rPr lang="en-US" sz="2000" b="1" i="1" dirty="0" smtClean="0">
                <a:latin typeface="Times New Roman"/>
                <a:cs typeface="Times New Roman"/>
              </a:rPr>
              <a:t> injection ... </a:t>
            </a:r>
            <a:r>
              <a:rPr lang="en-US" sz="2000" b="1" i="1" smtClean="0">
                <a:latin typeface="Times New Roman"/>
                <a:cs typeface="Times New Roman"/>
              </a:rPr>
              <a:t>leads due </a:t>
            </a:r>
            <a:r>
              <a:rPr lang="en-US" sz="2000" b="1" i="1" dirty="0" smtClean="0">
                <a:latin typeface="Times New Roman"/>
                <a:cs typeface="Times New Roman"/>
              </a:rPr>
              <a:t>to BQM </a:t>
            </a:r>
            <a:r>
              <a:rPr lang="en-US" sz="2000" b="1" i="1" dirty="0" smtClean="0">
                <a:latin typeface="Times New Roman"/>
                <a:cs typeface="Times New Roman"/>
              </a:rPr>
              <a:t>problem to 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wrong timing / bucket in LHC</a:t>
            </a: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30h </a:t>
            </a:r>
            <a:r>
              <a:rPr lang="en-US" sz="2000" b="1" i="1" dirty="0" smtClean="0">
                <a:latin typeface="Times New Roman"/>
                <a:cs typeface="Times New Roman"/>
              </a:rPr>
              <a:t>	synchrotron light from a single pilot 4TeV 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Pb</a:t>
            </a:r>
            <a:r>
              <a:rPr lang="en-US" sz="2000" b="1" i="1" dirty="0" smtClean="0">
                <a:latin typeface="Times New Roman"/>
                <a:cs typeface="Times New Roman"/>
              </a:rPr>
              <a:t> 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bunch !!!  </a:t>
            </a:r>
            <a:r>
              <a:rPr lang="en-GB" sz="2000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(... in beam 2)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    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17:07h  </a:t>
            </a:r>
            <a:r>
              <a:rPr lang="en-US" sz="2000" b="1" i="1" dirty="0" smtClean="0">
                <a:latin typeface="Times New Roman"/>
                <a:cs typeface="Times New Roman"/>
              </a:rPr>
              <a:t>dump in “flat top” to check the system 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(mainly position of bunch at dump)  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600200"/>
            <a:ext cx="2616200" cy="2514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rcRect t="30450"/>
          <a:stretch>
            <a:fillRect/>
          </a:stretch>
        </p:blipFill>
        <p:spPr>
          <a:xfrm>
            <a:off x="5140672" y="4640939"/>
            <a:ext cx="4003328" cy="221706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Afternoon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8315940" cy="56015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17: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preparing for squeeze 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little problem: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matching quadrupole </a:t>
            </a:r>
            <a:r>
              <a:rPr lang="en-US" sz="1600" dirty="0" smtClean="0"/>
              <a:t>RQTL11</a:t>
            </a:r>
            <a:r>
              <a:rPr lang="en-US" sz="1600" dirty="0" smtClean="0"/>
              <a:t>.</a:t>
            </a:r>
            <a:r>
              <a:rPr lang="en-US" sz="1600" dirty="0" smtClean="0"/>
              <a:t>R2B1 beyond current limit.</a:t>
            </a:r>
          </a:p>
          <a:p>
            <a:r>
              <a:rPr lang="en-US" sz="1600" dirty="0" smtClean="0"/>
              <a:t>	(by ≈ 1A ... limit increased from 350-&gt; 351A) </a:t>
            </a:r>
            <a:r>
              <a:rPr lang="en-GB" sz="16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</a:p>
          <a:p>
            <a:endParaRPr lang="en-GB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17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:40h  change particle type back to </a:t>
            </a:r>
            <a:r>
              <a:rPr lang="en-GB" sz="2000" b="1" i="1" kern="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p-p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operation</a:t>
            </a: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preparing the machine for proton injection / ramp / squeeze </a:t>
            </a: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&amp; optic checks</a:t>
            </a:r>
          </a:p>
          <a:p>
            <a:pPr lvl="0"/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19:50h </a:t>
            </a:r>
            <a:r>
              <a:rPr lang="en-US" sz="1600" dirty="0" smtClean="0"/>
              <a:t>When </a:t>
            </a:r>
            <a:r>
              <a:rPr lang="en-US" sz="1600" dirty="0" smtClean="0"/>
              <a:t>trying to move the TDI to +-8mm,TDI.4L2 right </a:t>
            </a:r>
            <a:r>
              <a:rPr lang="en-US" sz="1600" dirty="0" smtClean="0">
                <a:solidFill>
                  <a:srgbClr val="FF0000"/>
                </a:solidFill>
              </a:rPr>
              <a:t>jaw got stuck at -</a:t>
            </a:r>
            <a:r>
              <a:rPr lang="en-US" sz="1600" dirty="0" smtClean="0">
                <a:solidFill>
                  <a:srgbClr val="FF0000"/>
                </a:solidFill>
              </a:rPr>
              <a:t>8.2mm</a:t>
            </a:r>
          </a:p>
          <a:p>
            <a:pPr lvl="0"/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21:00h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injection three bunches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:20h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ramp, flat top 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0"/>
            <a:endParaRPr lang="en-GB" sz="1600" b="1" i="1" kern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GB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60347" t="14747" b="34409"/>
          <a:stretch>
            <a:fillRect/>
          </a:stretch>
        </p:blipFill>
        <p:spPr>
          <a:xfrm>
            <a:off x="6477000" y="4038600"/>
            <a:ext cx="2421923" cy="2098666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Night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6819470" cy="70173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00h  loss maps in flat top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to check for reproducibility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23:05h  preparing for squeeze &amp; optics checks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orbits flattened (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x-ing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angle &amp; separation bumps off)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TCTs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open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00:15h 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start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Δβ/β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measurement at flat top </a:t>
            </a: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00:50h  squeezing in steps 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	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tune /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chroma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/ coupling / orbit correction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stops at </a:t>
            </a:r>
            <a:r>
              <a:rPr lang="en-GB" sz="2000" b="1" i="1" kern="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β</a:t>
            </a:r>
            <a:r>
              <a:rPr lang="en-GB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* = 7m,   3m,   1m  </a:t>
            </a:r>
          </a:p>
          <a:p>
            <a:r>
              <a:rPr lang="en-GB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for optics measurement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t="43943"/>
          <a:stretch>
            <a:fillRect/>
          </a:stretch>
        </p:blipFill>
        <p:spPr>
          <a:xfrm>
            <a:off x="5257800" y="762000"/>
            <a:ext cx="3523800" cy="16240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429000"/>
            <a:ext cx="3200400" cy="2667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Night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5394291" cy="6740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04:40h  reached </a:t>
            </a:r>
            <a:r>
              <a:rPr lang="en-GB" sz="2000" b="1" i="1" kern="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β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*=0.8m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:50h </a:t>
            </a:r>
            <a:r>
              <a:rPr lang="en-GB" sz="20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beam loss in b1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during tune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optimisation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optics measurement for beam 2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05:40h </a:t>
            </a:r>
            <a:r>
              <a:rPr lang="en-GB" sz="2000" b="1" i="1" kern="0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beam dump (OP)  </a:t>
            </a:r>
            <a:endParaRPr lang="en-GB" sz="1600" b="1" i="1" kern="0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ramp down, prepare for new injection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GB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trip of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RCD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A56B2 ... reset &amp; recycle</a:t>
            </a:r>
          </a:p>
          <a:p>
            <a:endParaRPr lang="en-US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Next step: TDI alignment studies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Morning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685800"/>
            <a:ext cx="6248400" cy="61043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9800" y="12192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0950" y="54980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0950" y="16118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22214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9747" y="3212068"/>
            <a:ext cx="431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</a:rPr>
              <a:t>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45536</TotalTime>
  <Words>543</Words>
  <Application>Microsoft Macintosh PowerPoint</Application>
  <PresentationFormat>On-screen Show (4:3)</PresentationFormat>
  <Paragraphs>127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LHCpresentations</vt:lpstr>
      <vt:lpstr>Pixel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2366</cp:revision>
  <cp:lastPrinted>2012-10-22T05:51:34Z</cp:lastPrinted>
  <dcterms:created xsi:type="dcterms:W3CDTF">2013-01-12T05:35:55Z</dcterms:created>
  <dcterms:modified xsi:type="dcterms:W3CDTF">2013-01-12T08:42:25Z</dcterms:modified>
</cp:coreProperties>
</file>