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7"/>
  </p:notesMasterIdLst>
  <p:handoutMasterIdLst>
    <p:handoutMasterId r:id="rId8"/>
  </p:handoutMasterIdLst>
  <p:sldIdLst>
    <p:sldId id="1461" r:id="rId2"/>
    <p:sldId id="1466" r:id="rId3"/>
    <p:sldId id="1467" r:id="rId4"/>
    <p:sldId id="1470" r:id="rId5"/>
    <p:sldId id="1469" r:id="rId6"/>
  </p:sldIdLst>
  <p:sldSz cx="9144000" cy="6858000" type="screen4x3"/>
  <p:notesSz cx="6797675" cy="9928225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D14FBE"/>
    <a:srgbClr val="B02E9D"/>
    <a:srgbClr val="0000FF"/>
    <a:srgbClr val="008000"/>
    <a:srgbClr val="FF0000"/>
    <a:srgbClr val="CC0066"/>
    <a:srgbClr val="99FF99"/>
    <a:srgbClr val="FFCCCC"/>
    <a:srgbClr val="9FC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5" autoAdjust="0"/>
    <p:restoredTop sz="95267" autoAdjust="0"/>
  </p:normalViewPr>
  <p:slideViewPr>
    <p:cSldViewPr>
      <p:cViewPr varScale="1">
        <p:scale>
          <a:sx n="104" d="100"/>
          <a:sy n="104" d="100"/>
        </p:scale>
        <p:origin x="-222" y="-9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LHC 9:00 meeting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13/01/2013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12</a:t>
            </a:r>
            <a:r>
              <a:rPr lang="en-US" baseline="30000" dirty="0" smtClean="0"/>
              <a:t>th</a:t>
            </a:r>
            <a:r>
              <a:rPr lang="en-US" dirty="0" smtClean="0"/>
              <a:t> January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764630"/>
            <a:ext cx="8229600" cy="5111750"/>
          </a:xfrm>
        </p:spPr>
        <p:txBody>
          <a:bodyPr/>
          <a:lstStyle/>
          <a:p>
            <a:r>
              <a:rPr lang="en-US" sz="2000" dirty="0"/>
              <a:t>01:00 - 05:00 squeeze in steps down to 80cm </a:t>
            </a:r>
          </a:p>
          <a:p>
            <a:r>
              <a:rPr lang="en-US" sz="2000" dirty="0"/>
              <a:t>05:42 Dump beam at 4 </a:t>
            </a:r>
            <a:r>
              <a:rPr lang="en-US" sz="2000" dirty="0" err="1"/>
              <a:t>TeV</a:t>
            </a:r>
            <a:r>
              <a:rPr lang="en-US" sz="2000" dirty="0"/>
              <a:t>, end of beta beat measurements over squeeze</a:t>
            </a:r>
          </a:p>
          <a:p>
            <a:r>
              <a:rPr lang="en-US" sz="2000" dirty="0"/>
              <a:t>06:48 Start TDI </a:t>
            </a:r>
            <a:r>
              <a:rPr lang="en-US" sz="2000" dirty="0" smtClean="0"/>
              <a:t>alignment </a:t>
            </a:r>
            <a:r>
              <a:rPr lang="en-US" sz="2000" dirty="0"/>
              <a:t>following intervention on TDI during TS</a:t>
            </a:r>
          </a:p>
          <a:p>
            <a:r>
              <a:rPr lang="en-US" sz="2000" dirty="0"/>
              <a:t>13:30 TDI alignment finished successfully</a:t>
            </a:r>
          </a:p>
          <a:p>
            <a:r>
              <a:rPr lang="en-US" sz="2000" dirty="0"/>
              <a:t>13:30 Start of BPMS interlock check after installation of new attenuators during </a:t>
            </a:r>
            <a:r>
              <a:rPr lang="en-US" sz="2000" dirty="0" smtClean="0"/>
              <a:t>TS</a:t>
            </a:r>
          </a:p>
          <a:p>
            <a:r>
              <a:rPr lang="en-US" sz="2000" dirty="0"/>
              <a:t>16:30 Interlock checks finished successfully</a:t>
            </a:r>
          </a:p>
          <a:p>
            <a:r>
              <a:rPr lang="en-US" sz="2000" dirty="0"/>
              <a:t>16:30 Check of BPMS intensity limit with  a single bunch: 1.5e9</a:t>
            </a:r>
          </a:p>
          <a:p>
            <a:r>
              <a:rPr lang="en-US" sz="2000" dirty="0"/>
              <a:t>17:30 Start check of BPMS with bunch trains at injection</a:t>
            </a:r>
          </a:p>
          <a:p>
            <a:r>
              <a:rPr lang="en-US" sz="2000" dirty="0"/>
              <a:t>19:15 Mains </a:t>
            </a:r>
            <a:r>
              <a:rPr lang="en-US" sz="2000" dirty="0" smtClean="0"/>
              <a:t>‘perturbation’, </a:t>
            </a:r>
            <a:r>
              <a:rPr lang="en-US" sz="2000" dirty="0"/>
              <a:t>cryogenics </a:t>
            </a:r>
            <a:r>
              <a:rPr lang="en-US" sz="2000" dirty="0" smtClean="0"/>
              <a:t>lost… and a lot more</a:t>
            </a:r>
            <a:endParaRPr lang="en-US" sz="2000" dirty="0"/>
          </a:p>
          <a:p>
            <a:r>
              <a:rPr lang="en-US" sz="2000" dirty="0"/>
              <a:t>22:03 Confirmation that an electrical rack has caught fire in RE88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00:20 </a:t>
            </a:r>
            <a:r>
              <a:rPr lang="en-US" sz="2000" dirty="0" err="1"/>
              <a:t>C</a:t>
            </a:r>
            <a:r>
              <a:rPr lang="en-US" sz="2000" dirty="0" err="1" smtClean="0"/>
              <a:t>ryo</a:t>
            </a:r>
            <a:r>
              <a:rPr lang="en-US" sz="2000" dirty="0" smtClean="0"/>
              <a:t> </a:t>
            </a:r>
            <a:r>
              <a:rPr lang="en-US" sz="2000" dirty="0"/>
              <a:t>conditions </a:t>
            </a:r>
            <a:endParaRPr lang="en-US" sz="2000" dirty="0" smtClean="0"/>
          </a:p>
          <a:p>
            <a:r>
              <a:rPr lang="en-US" sz="2000" dirty="0" smtClean="0"/>
              <a:t>01:30 UPS repair ongoing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</a:t>
            </a:r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LHC 9:00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13/01/2013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292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TDI alignment                  Chiara &amp; Wolfgang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692620"/>
            <a:ext cx="8229600" cy="5111750"/>
          </a:xfrm>
        </p:spPr>
        <p:txBody>
          <a:bodyPr/>
          <a:lstStyle/>
          <a:p>
            <a:r>
              <a:rPr lang="en-GB" sz="2000" dirty="0"/>
              <a:t>Part of the mechanics of the left(upper) jaw of TDIs in IP2 and IP8 </a:t>
            </a:r>
            <a:r>
              <a:rPr lang="en-GB" sz="2000" dirty="0" smtClean="0"/>
              <a:t>were replaced </a:t>
            </a:r>
            <a:r>
              <a:rPr lang="en-GB" sz="2000" dirty="0"/>
              <a:t>during Xmas stop and LVDTs re-calibrated </a:t>
            </a:r>
            <a:endParaRPr lang="en-GB" sz="2000" dirty="0" smtClean="0"/>
          </a:p>
          <a:p>
            <a:pPr lvl="1"/>
            <a:r>
              <a:rPr lang="en-GB" sz="1800" dirty="0" smtClean="0"/>
              <a:t>References </a:t>
            </a:r>
            <a:r>
              <a:rPr lang="en-GB" sz="1800" dirty="0"/>
              <a:t>no more valid and new setup needed</a:t>
            </a:r>
            <a:r>
              <a:rPr lang="en-GB" sz="1800" dirty="0" smtClean="0"/>
              <a:t>.</a:t>
            </a:r>
          </a:p>
          <a:p>
            <a:r>
              <a:rPr lang="en-GB" sz="2000" dirty="0" smtClean="0"/>
              <a:t>Procedure</a:t>
            </a:r>
          </a:p>
          <a:p>
            <a:pPr lvl="1"/>
            <a:r>
              <a:rPr lang="en-GB" sz="1800" dirty="0" smtClean="0"/>
              <a:t>Defined </a:t>
            </a:r>
            <a:r>
              <a:rPr lang="en-GB" sz="1800" dirty="0"/>
              <a:t>orbit with </a:t>
            </a:r>
            <a:r>
              <a:rPr lang="en-GB" sz="1800" dirty="0" err="1"/>
              <a:t>indiv</a:t>
            </a:r>
            <a:r>
              <a:rPr lang="en-GB" sz="1800" dirty="0"/>
              <a:t> </a:t>
            </a:r>
          </a:p>
          <a:p>
            <a:pPr lvl="1"/>
            <a:r>
              <a:rPr lang="en-GB" sz="1800" dirty="0" smtClean="0"/>
              <a:t>Checked </a:t>
            </a:r>
            <a:r>
              <a:rPr lang="en-GB" sz="1800" dirty="0"/>
              <a:t>alignment with pilot (all </a:t>
            </a:r>
            <a:r>
              <a:rPr lang="en-GB" sz="1800" dirty="0" smtClean="0"/>
              <a:t>4 jaws </a:t>
            </a:r>
            <a:r>
              <a:rPr lang="en-GB" sz="1800" dirty="0"/>
              <a:t>checked) </a:t>
            </a:r>
          </a:p>
          <a:p>
            <a:pPr lvl="1"/>
            <a:r>
              <a:rPr lang="en-GB" sz="1800" dirty="0" smtClean="0"/>
              <a:t>Defined </a:t>
            </a:r>
            <a:r>
              <a:rPr lang="en-GB" sz="1800" dirty="0"/>
              <a:t>new settings plus position and energy interlocks: </a:t>
            </a:r>
            <a:endParaRPr lang="en-GB" sz="1800" dirty="0" smtClean="0"/>
          </a:p>
          <a:p>
            <a:r>
              <a:rPr lang="en-GB" sz="2000" dirty="0" smtClean="0"/>
              <a:t>Results</a:t>
            </a:r>
          </a:p>
          <a:p>
            <a:pPr lvl="1"/>
            <a:r>
              <a:rPr lang="en-GB" sz="1800" dirty="0" smtClean="0"/>
              <a:t>TDI.IP2</a:t>
            </a:r>
            <a:r>
              <a:rPr lang="en-GB" sz="1800" dirty="0"/>
              <a:t>: </a:t>
            </a:r>
            <a:br>
              <a:rPr lang="en-GB" sz="1800" dirty="0"/>
            </a:br>
            <a:r>
              <a:rPr lang="en-GB" sz="1800" dirty="0"/>
              <a:t>Left </a:t>
            </a:r>
            <a:r>
              <a:rPr lang="en-GB" sz="1800" dirty="0" smtClean="0"/>
              <a:t>(=upper) jaw</a:t>
            </a:r>
            <a:r>
              <a:rPr lang="en-GB" sz="1800" dirty="0"/>
              <a:t>: -3.03 mm </a:t>
            </a:r>
            <a:r>
              <a:rPr lang="en-GB" sz="1800" dirty="0" smtClean="0"/>
              <a:t> &amp; 0 </a:t>
            </a:r>
            <a:r>
              <a:rPr lang="en-GB" sz="1800" dirty="0" err="1"/>
              <a:t>urad</a:t>
            </a:r>
            <a:r>
              <a:rPr lang="en-GB" sz="1800" dirty="0"/>
              <a:t> </a:t>
            </a:r>
            <a:br>
              <a:rPr lang="en-GB" sz="1800" dirty="0"/>
            </a:br>
            <a:r>
              <a:rPr lang="en-GB" sz="1800" dirty="0"/>
              <a:t>Right </a:t>
            </a:r>
            <a:r>
              <a:rPr lang="en-GB" sz="1800" dirty="0" smtClean="0"/>
              <a:t>(=lower) jaw</a:t>
            </a:r>
            <a:r>
              <a:rPr lang="en-GB" sz="1800" dirty="0"/>
              <a:t>: -4.39 </a:t>
            </a:r>
            <a:r>
              <a:rPr lang="en-GB" sz="1800" dirty="0" smtClean="0"/>
              <a:t>mm &amp; </a:t>
            </a:r>
            <a:r>
              <a:rPr lang="en-GB" sz="1800" dirty="0"/>
              <a:t>-840 </a:t>
            </a:r>
            <a:r>
              <a:rPr lang="en-GB" sz="1800" dirty="0" err="1"/>
              <a:t>urad</a:t>
            </a:r>
            <a:r>
              <a:rPr lang="en-GB" sz="1800" dirty="0"/>
              <a:t> </a:t>
            </a:r>
            <a:endParaRPr lang="en-GB" sz="1800" dirty="0" smtClean="0"/>
          </a:p>
          <a:p>
            <a:pPr lvl="1"/>
            <a:r>
              <a:rPr lang="en-GB" sz="1800" dirty="0" smtClean="0"/>
              <a:t>TDI.IP8</a:t>
            </a:r>
            <a:r>
              <a:rPr lang="en-GB" sz="1800" dirty="0"/>
              <a:t>: </a:t>
            </a:r>
            <a:r>
              <a:rPr lang="en-GB" sz="1800" dirty="0" smtClean="0"/>
              <a:t>Left </a:t>
            </a:r>
            <a:r>
              <a:rPr lang="en-GB" sz="1800" dirty="0"/>
              <a:t>jaw: 3.19 mm </a:t>
            </a:r>
            <a:r>
              <a:rPr lang="en-GB" sz="1800" dirty="0" smtClean="0"/>
              <a:t>&amp; -</a:t>
            </a:r>
            <a:r>
              <a:rPr lang="en-GB" sz="1800" dirty="0"/>
              <a:t>157 </a:t>
            </a:r>
            <a:r>
              <a:rPr lang="en-GB" sz="1800" dirty="0" err="1"/>
              <a:t>urad</a:t>
            </a:r>
            <a:r>
              <a:rPr lang="en-GB" sz="1800" dirty="0"/>
              <a:t> </a:t>
            </a:r>
            <a:br>
              <a:rPr lang="en-GB" sz="1800" dirty="0"/>
            </a:br>
            <a:r>
              <a:rPr lang="en-GB" sz="1800" dirty="0"/>
              <a:t>Right jaw: 1.59 </a:t>
            </a:r>
            <a:r>
              <a:rPr lang="en-GB" sz="1800" dirty="0" smtClean="0"/>
              <a:t>mm &amp; </a:t>
            </a:r>
            <a:r>
              <a:rPr lang="en-GB" sz="1800" dirty="0"/>
              <a:t>-175 </a:t>
            </a:r>
            <a:r>
              <a:rPr lang="en-GB" sz="1800" dirty="0" err="1"/>
              <a:t>urad</a:t>
            </a:r>
            <a:r>
              <a:rPr lang="en-GB" sz="1800" dirty="0"/>
              <a:t> </a:t>
            </a:r>
            <a:endParaRPr lang="en-GB" sz="1800" dirty="0" smtClean="0"/>
          </a:p>
          <a:p>
            <a:r>
              <a:rPr lang="en-GB" sz="2200" dirty="0" smtClean="0"/>
              <a:t>Checked </a:t>
            </a:r>
            <a:r>
              <a:rPr lang="en-GB" sz="2200" dirty="0"/>
              <a:t>retraction with respect to </a:t>
            </a:r>
            <a:r>
              <a:rPr lang="en-GB" sz="2200" dirty="0" smtClean="0"/>
              <a:t>TCP (X-measurement): </a:t>
            </a:r>
          </a:p>
          <a:p>
            <a:pPr lvl="1"/>
            <a:r>
              <a:rPr lang="en-GB" sz="1800" dirty="0" smtClean="0"/>
              <a:t>TDI.IP2 </a:t>
            </a:r>
            <a:r>
              <a:rPr lang="en-GB" sz="1800" dirty="0"/>
              <a:t>both jaws at 6.4 sigma (nominal 6.8 sigma) </a:t>
            </a:r>
            <a:endParaRPr lang="en-GB" sz="1800" dirty="0" smtClean="0"/>
          </a:p>
          <a:p>
            <a:pPr lvl="1"/>
            <a:r>
              <a:rPr lang="en-GB" sz="1800" dirty="0" smtClean="0"/>
              <a:t>TDI.IP8 </a:t>
            </a:r>
            <a:r>
              <a:rPr lang="en-GB" sz="1800" dirty="0"/>
              <a:t>both jaws at 6.9 sigma (nominal 6.8 sigma) </a:t>
            </a:r>
            <a:br>
              <a:rPr lang="en-GB" sz="1800" dirty="0"/>
            </a:br>
            <a:r>
              <a:rPr lang="en-GB" sz="1800" dirty="0"/>
              <a:t/>
            </a:r>
            <a:br>
              <a:rPr lang="en-GB" sz="1800" dirty="0"/>
            </a:br>
            <a:endParaRPr lang="en-GB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13/01/2013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908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BPMS checks                               Eva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650"/>
            <a:ext cx="8229600" cy="5111750"/>
          </a:xfrm>
        </p:spPr>
        <p:txBody>
          <a:bodyPr/>
          <a:lstStyle/>
          <a:p>
            <a:r>
              <a:rPr lang="en-US" sz="2000" dirty="0" smtClean="0"/>
              <a:t>BPMSs interlock the beam position +/- 3 mm relative to reference to be sure that the beam passes through the beam dump channel. </a:t>
            </a:r>
          </a:p>
          <a:p>
            <a:r>
              <a:rPr lang="en-US" sz="2000" dirty="0" smtClean="0"/>
              <a:t>Filters changed during TS so cross-over between high and low sensitivity mode is not at 2e10 p+, which is where we expect to be working for the coming </a:t>
            </a:r>
            <a:r>
              <a:rPr lang="en-US" sz="2000" dirty="0" err="1" smtClean="0"/>
              <a:t>pPb</a:t>
            </a:r>
            <a:r>
              <a:rPr lang="en-US" sz="2000" dirty="0" smtClean="0"/>
              <a:t> run.</a:t>
            </a:r>
          </a:p>
          <a:p>
            <a:r>
              <a:rPr lang="en-US" sz="2000" dirty="0" smtClean="0"/>
              <a:t>Interlocking was checked</a:t>
            </a:r>
          </a:p>
          <a:p>
            <a:pPr lvl="1"/>
            <a:r>
              <a:rPr lang="en-US" sz="1800" dirty="0" smtClean="0"/>
              <a:t>All channels interlock correctly, with an error of up to 0.5 mm</a:t>
            </a:r>
          </a:p>
          <a:p>
            <a:pPr lvl="1"/>
            <a:r>
              <a:rPr lang="en-US" sz="1800" dirty="0" smtClean="0"/>
              <a:t>This error was smaller in the past, 0.1 mm, but is still acceptable</a:t>
            </a:r>
          </a:p>
          <a:p>
            <a:r>
              <a:rPr lang="en-US" sz="2000" dirty="0" smtClean="0"/>
              <a:t>Checked with single bunch minimum intensity</a:t>
            </a:r>
          </a:p>
          <a:p>
            <a:pPr lvl="1"/>
            <a:r>
              <a:rPr lang="en-US" sz="1800" dirty="0"/>
              <a:t>At 1.45e9 </a:t>
            </a:r>
            <a:r>
              <a:rPr lang="en-US" sz="1800" dirty="0" smtClean="0"/>
              <a:t>interlock </a:t>
            </a:r>
            <a:r>
              <a:rPr lang="en-US" sz="1800" dirty="0"/>
              <a:t>channels </a:t>
            </a:r>
            <a:r>
              <a:rPr lang="en-US" sz="1800" dirty="0" smtClean="0"/>
              <a:t>triggered</a:t>
            </a:r>
          </a:p>
          <a:p>
            <a:r>
              <a:rPr lang="en-US" sz="2000" dirty="0" smtClean="0"/>
              <a:t>Plan was to check multiple bunches of 1 – 2 e10 p+</a:t>
            </a:r>
          </a:p>
          <a:p>
            <a:pPr lvl="1"/>
            <a:r>
              <a:rPr lang="en-US" sz="1800" dirty="0" smtClean="0"/>
              <a:t>Difficult: injection oscillations but no IQC data. Injected beam lost after few turns. ADT still adjusted for high intensity bunches….</a:t>
            </a:r>
            <a:endParaRPr lang="en-GB" sz="2200" dirty="0" smtClean="0"/>
          </a:p>
          <a:p>
            <a:pPr lvl="1"/>
            <a:r>
              <a:rPr lang="en-US" sz="2200" dirty="0" smtClean="0"/>
              <a:t>Did not get very far on this as -&gt;</a:t>
            </a:r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13/01/2013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454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19:15 Mains perturbation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" y="822071"/>
            <a:ext cx="8229600" cy="5111750"/>
          </a:xfrm>
        </p:spPr>
        <p:txBody>
          <a:bodyPr/>
          <a:lstStyle/>
          <a:p>
            <a:r>
              <a:rPr lang="en-US" sz="2000" dirty="0"/>
              <a:t>E</a:t>
            </a:r>
            <a:r>
              <a:rPr lang="en-US" sz="2000" dirty="0" smtClean="0"/>
              <a:t>xplosion </a:t>
            </a:r>
            <a:r>
              <a:rPr lang="en-US" sz="2000" dirty="0"/>
              <a:t>of a circuit breaker on the stable filter in </a:t>
            </a:r>
            <a:r>
              <a:rPr lang="en-US" sz="2000" dirty="0" smtClean="0"/>
              <a:t>BE9</a:t>
            </a:r>
          </a:p>
          <a:p>
            <a:pPr lvl="1"/>
            <a:r>
              <a:rPr lang="en-US" sz="1600" dirty="0" smtClean="0"/>
              <a:t>This effects mainly the SPS. Repair most likely on Monday. Have to see if SPS can deliver some beam without this filter</a:t>
            </a:r>
          </a:p>
          <a:p>
            <a:r>
              <a:rPr lang="en-US" sz="2000" dirty="0" smtClean="0"/>
              <a:t>Main damage on the LHC side is a UPS in point 8 and point 7</a:t>
            </a:r>
          </a:p>
          <a:p>
            <a:pPr lvl="1"/>
            <a:r>
              <a:rPr lang="en-US" sz="1800" dirty="0" smtClean="0"/>
              <a:t>Fixable, but also needs external company</a:t>
            </a:r>
          </a:p>
          <a:p>
            <a:pPr lvl="1"/>
            <a:r>
              <a:rPr lang="en-US" sz="1800" dirty="0" smtClean="0"/>
              <a:t>Repairs ongoing at this moment</a:t>
            </a:r>
          </a:p>
          <a:p>
            <a:r>
              <a:rPr lang="en-US" dirty="0" smtClean="0"/>
              <a:t>Trips</a:t>
            </a:r>
            <a:endParaRPr lang="en-US" sz="2000" dirty="0"/>
          </a:p>
          <a:p>
            <a:pPr lvl="1"/>
            <a:r>
              <a:rPr lang="en-US" sz="1600" dirty="0" smtClean="0"/>
              <a:t>‘All’ circuits lost including Experimental Magnets</a:t>
            </a:r>
          </a:p>
          <a:p>
            <a:pPr lvl="1"/>
            <a:r>
              <a:rPr lang="en-US" sz="1600" dirty="0" smtClean="0"/>
              <a:t>Cryogenics OK lost – but compressors stayed on</a:t>
            </a:r>
          </a:p>
          <a:p>
            <a:pPr lvl="1"/>
            <a:r>
              <a:rPr lang="en-US" sz="1600" dirty="0" smtClean="0"/>
              <a:t>RF lost</a:t>
            </a:r>
          </a:p>
          <a:p>
            <a:pPr lvl="1"/>
            <a:r>
              <a:rPr lang="en-US" sz="1600" dirty="0" smtClean="0"/>
              <a:t>QPS in fault</a:t>
            </a:r>
          </a:p>
          <a:p>
            <a:pPr lvl="1"/>
            <a:r>
              <a:rPr lang="en-US" sz="1600" dirty="0" smtClean="0"/>
              <a:t>Injection and beam dump kickers in fault</a:t>
            </a:r>
          </a:p>
          <a:p>
            <a:pPr lvl="1"/>
            <a:r>
              <a:rPr lang="en-US" sz="1600" dirty="0" smtClean="0"/>
              <a:t>...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13/01/2013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198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Outstanding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5111750"/>
          </a:xfrm>
        </p:spPr>
        <p:txBody>
          <a:bodyPr/>
          <a:lstStyle/>
          <a:p>
            <a:r>
              <a:rPr lang="en-US" dirty="0" smtClean="0"/>
              <a:t>Problems to be fixed</a:t>
            </a:r>
          </a:p>
          <a:p>
            <a:pPr lvl="1"/>
            <a:r>
              <a:rPr lang="en-US" dirty="0" smtClean="0"/>
              <a:t>LHC: UPS interventions ongoing UJ76 and RE88. To be finished early evening. Then pre-cycle and sanity check.</a:t>
            </a:r>
          </a:p>
          <a:p>
            <a:pPr lvl="1"/>
            <a:r>
              <a:rPr lang="en-US" dirty="0" smtClean="0"/>
              <a:t>LHC: BLM CPU problem point 2 – intervention this morning</a:t>
            </a:r>
          </a:p>
          <a:p>
            <a:pPr lvl="1"/>
            <a:r>
              <a:rPr lang="en-US" dirty="0" smtClean="0"/>
              <a:t>LHC: TDIs stuck – to be investigated</a:t>
            </a:r>
          </a:p>
          <a:p>
            <a:pPr lvl="1"/>
            <a:r>
              <a:rPr lang="en-US" dirty="0" smtClean="0"/>
              <a:t>SPS: ‘Stable Filter’ not operational till Monday.</a:t>
            </a:r>
          </a:p>
          <a:p>
            <a:pPr lvl="1"/>
            <a:r>
              <a:rPr lang="en-US" dirty="0" smtClean="0"/>
              <a:t>SPS: Beam dump errors on energy tracking</a:t>
            </a:r>
          </a:p>
          <a:p>
            <a:pPr lvl="1"/>
            <a:r>
              <a:rPr lang="en-US" dirty="0" smtClean="0"/>
              <a:t>SPS: For the moment no protons from the SPS</a:t>
            </a:r>
          </a:p>
          <a:p>
            <a:r>
              <a:rPr lang="en-US" dirty="0" smtClean="0"/>
              <a:t>Ramp up experimental </a:t>
            </a:r>
            <a:r>
              <a:rPr lang="en-US" dirty="0" smtClean="0"/>
              <a:t>magnets</a:t>
            </a:r>
          </a:p>
          <a:p>
            <a:pPr lvl="1"/>
            <a:r>
              <a:rPr lang="en-US" dirty="0" smtClean="0"/>
              <a:t>ATLAS in the evening</a:t>
            </a:r>
            <a:endParaRPr lang="en-US" dirty="0"/>
          </a:p>
          <a:p>
            <a:r>
              <a:rPr lang="en-US" dirty="0" smtClean="0"/>
              <a:t>If beam back, start with optics corrections through the squeeze.</a:t>
            </a:r>
          </a:p>
          <a:p>
            <a:r>
              <a:rPr lang="en-US" dirty="0" smtClean="0"/>
              <a:t>Access requests (could be done this morning)</a:t>
            </a:r>
          </a:p>
          <a:p>
            <a:pPr lvl="1"/>
            <a:r>
              <a:rPr lang="en-US" dirty="0" smtClean="0"/>
              <a:t>Ralph </a:t>
            </a:r>
            <a:r>
              <a:rPr lang="en-US" dirty="0" err="1" smtClean="0"/>
              <a:t>Steinhagen</a:t>
            </a:r>
            <a:r>
              <a:rPr lang="en-US" dirty="0" smtClean="0"/>
              <a:t> to change BBQ sensitivity</a:t>
            </a:r>
            <a:endParaRPr lang="en-US" dirty="0"/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13/01/2013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849658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58863</TotalTime>
  <Words>501</Words>
  <Application>Microsoft Office PowerPoint</Application>
  <PresentationFormat>On-screen Show (4:3)</PresentationFormat>
  <Paragraphs>74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Pixel</vt:lpstr>
      <vt:lpstr>Saturday 12th January</vt:lpstr>
      <vt:lpstr>TDI alignment                  Chiara &amp; Wolfgang</vt:lpstr>
      <vt:lpstr>BPMS checks                               Eva</vt:lpstr>
      <vt:lpstr>19:15 Mains perturbation</vt:lpstr>
      <vt:lpstr>Outstanding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Jan Uythoven</cp:lastModifiedBy>
  <cp:revision>3360</cp:revision>
  <dcterms:created xsi:type="dcterms:W3CDTF">2010-07-26T05:43:59Z</dcterms:created>
  <dcterms:modified xsi:type="dcterms:W3CDTF">2013-01-13T09:00:38Z</dcterms:modified>
</cp:coreProperties>
</file>