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 id="2147483684" r:id="rId2"/>
    <p:sldMasterId id="2147483691" r:id="rId3"/>
  </p:sldMasterIdLst>
  <p:notesMasterIdLst>
    <p:notesMasterId r:id="rId16"/>
  </p:notesMasterIdLst>
  <p:handoutMasterIdLst>
    <p:handoutMasterId r:id="rId17"/>
  </p:handoutMasterIdLst>
  <p:sldIdLst>
    <p:sldId id="1072" r:id="rId4"/>
    <p:sldId id="1073" r:id="rId5"/>
    <p:sldId id="1074" r:id="rId6"/>
    <p:sldId id="1075" r:id="rId7"/>
    <p:sldId id="1076" r:id="rId8"/>
    <p:sldId id="1079" r:id="rId9"/>
    <p:sldId id="1080" r:id="rId10"/>
    <p:sldId id="1081" r:id="rId11"/>
    <p:sldId id="1082" r:id="rId12"/>
    <p:sldId id="1083" r:id="rId13"/>
    <p:sldId id="1084" r:id="rId14"/>
    <p:sldId id="1085" r:id="rId15"/>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81" d="100"/>
          <a:sy n="81" d="100"/>
        </p:scale>
        <p:origin x="-504" y="-9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12/15/2012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24-11-12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24-11-12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24-11-12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24-11-12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230214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solidFill>
                  <a:srgbClr val="000000">
                    <a:tint val="75000"/>
                  </a:srgbClr>
                </a:solidFill>
              </a:rPr>
              <a:pPr/>
              <a:t>‹#›</a:t>
            </a:fld>
            <a:endParaRPr lang="en-US">
              <a:solidFill>
                <a:srgbClr val="000000">
                  <a:tint val="75000"/>
                </a:srgbClr>
              </a:solidFill>
            </a:endParaRPr>
          </a:p>
        </p:txBody>
      </p:sp>
      <p:sp>
        <p:nvSpPr>
          <p:cNvPr id="5" name="Date Placeholder 4"/>
          <p:cNvSpPr>
            <a:spLocks noGrp="1"/>
          </p:cNvSpPr>
          <p:nvPr>
            <p:ph type="dt" sz="half" idx="12"/>
          </p:nvPr>
        </p:nvSpPr>
        <p:spPr/>
        <p:txBody>
          <a:bodyPr/>
          <a:lstStyle>
            <a:lvl1pPr>
              <a:defRPr/>
            </a:lvl1pPr>
          </a:lstStyle>
          <a:p>
            <a:fld id="{4B9D4380-6F19-4A7E-93F2-E14642744991}" type="datetime1">
              <a:rPr lang="en-GB" smtClean="0">
                <a:solidFill>
                  <a:srgbClr val="000000">
                    <a:tint val="75000"/>
                  </a:srgbClr>
                </a:solidFill>
              </a:rPr>
              <a:pPr/>
              <a:t>15/12/2012</a:t>
            </a:fld>
            <a:endParaRPr lang="en-US" dirty="0">
              <a:solidFill>
                <a:srgbClr val="000000">
                  <a:tint val="75000"/>
                </a:srgbClr>
              </a:solidFill>
            </a:endParaRPr>
          </a:p>
        </p:txBody>
      </p:sp>
    </p:spTree>
    <p:extLst>
      <p:ext uri="{BB962C8B-B14F-4D97-AF65-F5344CB8AC3E}">
        <p14:creationId xmlns:p14="http://schemas.microsoft.com/office/powerpoint/2010/main" val="500543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A071A-2CDE-4F64-8478-D74B690A888A}" type="datetime1">
              <a:rPr lang="en-GB" smtClean="0">
                <a:solidFill>
                  <a:srgbClr val="000000">
                    <a:tint val="75000"/>
                  </a:srgbClr>
                </a:solidFill>
              </a:rPr>
              <a:pPr/>
              <a:t>15/12/2012</a:t>
            </a:fld>
            <a:endParaRPr lang="en-US">
              <a:solidFill>
                <a:srgbClr val="000000">
                  <a:tint val="75000"/>
                </a:srgbClr>
              </a:solidFill>
            </a:endParaRPr>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solidFill>
                  <a:srgbClr val="000000">
                    <a:tint val="75000"/>
                  </a:srgbClr>
                </a:solidFill>
              </a:rPr>
              <a:pPr/>
              <a:t>‹#›</a:t>
            </a:fld>
            <a:endParaRPr lang="en-US">
              <a:solidFill>
                <a:srgbClr val="000000">
                  <a:tint val="75000"/>
                </a:srgbClr>
              </a:solidFill>
            </a:endParaRPr>
          </a:p>
        </p:txBody>
      </p:sp>
    </p:spTree>
    <p:extLst>
      <p:ext uri="{BB962C8B-B14F-4D97-AF65-F5344CB8AC3E}">
        <p14:creationId xmlns:p14="http://schemas.microsoft.com/office/powerpoint/2010/main" val="1411069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C8E7F0-B3B2-4711-9383-6412E3C81093}" type="datetime1">
              <a:rPr lang="en-GB" smtClean="0">
                <a:solidFill>
                  <a:srgbClr val="000000">
                    <a:tint val="75000"/>
                  </a:srgbClr>
                </a:solidFill>
              </a:rPr>
              <a:pPr/>
              <a:t>15/12/2012</a:t>
            </a:fld>
            <a:endParaRPr lang="en-GB">
              <a:solidFill>
                <a:srgbClr val="000000">
                  <a:tint val="75000"/>
                </a:srgbClr>
              </a:solidFill>
            </a:endParaRPr>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94442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90DF66D-7345-4F19-BF7B-E480E373C532}" type="datetime1">
              <a:rPr lang="en-GB" smtClean="0">
                <a:solidFill>
                  <a:srgbClr val="000000">
                    <a:tint val="75000"/>
                  </a:srgbClr>
                </a:solidFill>
              </a:rPr>
              <a:pPr/>
              <a:t>15/12/2012</a:t>
            </a:fld>
            <a:endParaRPr lang="en-GB">
              <a:solidFill>
                <a:srgbClr val="000000">
                  <a:tint val="75000"/>
                </a:srgbClr>
              </a:solidFill>
            </a:endParaRPr>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solidFill>
                  <a:srgbClr val="000000">
                    <a:tint val="75000"/>
                  </a:srgbClr>
                </a:solidFill>
              </a:rPr>
              <a:pPr/>
              <a:t>‹#›</a:t>
            </a:fld>
            <a:endParaRPr lang="en-GB">
              <a:solidFill>
                <a:srgbClr val="000000">
                  <a:tint val="75000"/>
                </a:srgbClr>
              </a:solidFill>
            </a:endParaRPr>
          </a:p>
        </p:txBody>
      </p:sp>
    </p:spTree>
    <p:extLst>
      <p:ext uri="{BB962C8B-B14F-4D97-AF65-F5344CB8AC3E}">
        <p14:creationId xmlns:p14="http://schemas.microsoft.com/office/powerpoint/2010/main" val="1065294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16637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rgbClr val="000000"/>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rgbClr val="000000"/>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solidFill>
                  <a:srgbClr val="000000"/>
                </a:solidFill>
              </a:rPr>
              <a:t>24-11-12</a:t>
            </a:r>
            <a:endParaRPr lang="en-US">
              <a:solidFill>
                <a:srgbClr val="000000"/>
              </a:solidFill>
            </a:endParaRPr>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solidFill>
                  <a:srgbClr val="000000"/>
                </a:solidFill>
              </a:rPr>
              <a:t>LHC status</a:t>
            </a:r>
            <a:endParaRPr lang="en-US">
              <a:solidFill>
                <a:srgbClr val="000000"/>
              </a:solidFill>
            </a:endParaRPr>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solidFill>
                  <a:srgbClr val="000000"/>
                </a:solidFill>
              </a:rPr>
              <a:pPr/>
              <a:t>‹#›</a:t>
            </a:fld>
            <a:endParaRPr lang="en-US">
              <a:solidFill>
                <a:srgbClr val="000000"/>
              </a:solidFill>
            </a:endParaRPr>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extLst>
      <p:ext uri="{BB962C8B-B14F-4D97-AF65-F5344CB8AC3E}">
        <p14:creationId xmlns:p14="http://schemas.microsoft.com/office/powerpoint/2010/main" val="22276913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dirty="0">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24-11-12</a:t>
            </a:r>
            <a:endParaRPr lang="en-US" dirty="0">
              <a:solidFill>
                <a:srgbClr val="00007D"/>
              </a:solidFill>
            </a:endParaRPr>
          </a:p>
        </p:txBody>
      </p:sp>
    </p:spTree>
    <p:extLst>
      <p:ext uri="{BB962C8B-B14F-4D97-AF65-F5344CB8AC3E}">
        <p14:creationId xmlns:p14="http://schemas.microsoft.com/office/powerpoint/2010/main" val="42256950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3771110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2146839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solidFill>
                  <a:srgbClr val="00007D"/>
                </a:solidFill>
              </a:rPr>
              <a:pPr/>
              <a:t>‹#›</a:t>
            </a:fld>
            <a:endParaRPr lang="en-US">
              <a:solidFill>
                <a:srgbClr val="00007D"/>
              </a:solidFill>
            </a:endParaRPr>
          </a:p>
        </p:txBody>
      </p:sp>
      <p:sp>
        <p:nvSpPr>
          <p:cNvPr id="9" name="Date Placeholder 8"/>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26434939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solidFill>
                  <a:srgbClr val="00007D"/>
                </a:solidFill>
              </a:rPr>
              <a:t>LHC status</a:t>
            </a:r>
            <a:endParaRPr lang="en-US" dirty="0">
              <a:solidFill>
                <a:srgbClr val="00007D"/>
              </a:solidFill>
            </a:endParaRPr>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solidFill>
                  <a:srgbClr val="00007D"/>
                </a:solidFill>
              </a:rPr>
              <a:pPr/>
              <a:t>‹#›</a:t>
            </a:fld>
            <a:endParaRPr lang="en-US">
              <a:solidFill>
                <a:srgbClr val="00007D"/>
              </a:solidFill>
            </a:endParaRPr>
          </a:p>
        </p:txBody>
      </p:sp>
      <p:sp>
        <p:nvSpPr>
          <p:cNvPr id="5" name="Date Placeholder 4"/>
          <p:cNvSpPr>
            <a:spLocks noGrp="1"/>
          </p:cNvSpPr>
          <p:nvPr>
            <p:ph type="dt" sz="half" idx="12"/>
          </p:nvPr>
        </p:nvSpPr>
        <p:spPr/>
        <p:txBody>
          <a:bodyPr/>
          <a:lstStyle>
            <a:lvl1pPr>
              <a:defRPr/>
            </a:lvl1pPr>
          </a:lstStyle>
          <a:p>
            <a:r>
              <a:rPr lang="en-US" smtClean="0">
                <a:solidFill>
                  <a:srgbClr val="00007D"/>
                </a:solidFill>
              </a:rPr>
              <a:t>24-11-12</a:t>
            </a:r>
            <a:endParaRPr lang="en-US" dirty="0">
              <a:solidFill>
                <a:srgbClr val="00007D"/>
              </a:solidFill>
            </a:endParaRPr>
          </a:p>
        </p:txBody>
      </p:sp>
    </p:spTree>
    <p:extLst>
      <p:ext uri="{BB962C8B-B14F-4D97-AF65-F5344CB8AC3E}">
        <p14:creationId xmlns:p14="http://schemas.microsoft.com/office/powerpoint/2010/main" val="147636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solidFill>
                  <a:srgbClr val="00007D"/>
                </a:solidFill>
              </a:rPr>
              <a:pPr/>
              <a:t>‹#›</a:t>
            </a:fld>
            <a:endParaRPr lang="en-US">
              <a:solidFill>
                <a:srgbClr val="00007D"/>
              </a:solidFill>
            </a:endParaRPr>
          </a:p>
        </p:txBody>
      </p:sp>
      <p:sp>
        <p:nvSpPr>
          <p:cNvPr id="4" name="Date Placeholder 3"/>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14196674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19928292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29075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30373002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4518605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LHC status</a:t>
            </a:r>
            <a:endParaRPr lang="en-US">
              <a:solidFill>
                <a:srgbClr val="00007D"/>
              </a:solidFill>
            </a:endParaRPr>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solidFill>
                  <a:srgbClr val="00007D"/>
                </a:solidFill>
              </a:rPr>
              <a:pPr/>
              <a:t>‹#›</a:t>
            </a:fld>
            <a:endParaRPr lang="en-US">
              <a:solidFill>
                <a:srgbClr val="00007D"/>
              </a:solidFill>
            </a:endParaRPr>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11708894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solidFill>
                  <a:srgbClr val="00007D"/>
                </a:solidFill>
              </a:rPr>
              <a:t>LHC status</a:t>
            </a:r>
            <a:endParaRPr lang="en-US">
              <a:solidFill>
                <a:srgbClr val="00007D"/>
              </a:solidFill>
            </a:endParaRPr>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solidFill>
                  <a:srgbClr val="00007D"/>
                </a:solidFill>
              </a:rPr>
              <a:pPr/>
              <a:t>‹#›</a:t>
            </a:fld>
            <a:endParaRPr lang="en-US">
              <a:solidFill>
                <a:srgbClr val="00007D"/>
              </a:solidFill>
            </a:endParaRPr>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17611767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a:solidFill>
                  <a:srgbClr val="000000">
                    <a:tint val="75000"/>
                  </a:srgbClr>
                </a:solidFill>
              </a:rPr>
              <a:t>24-11-12</a:t>
            </a:r>
            <a:endParaRPr lang="en-US" dirty="0">
              <a:solidFill>
                <a:srgbClr val="000000">
                  <a:tint val="75000"/>
                </a:srgbClr>
              </a:solidFill>
            </a:endParaRPr>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a:solidFill>
                  <a:srgbClr val="000000">
                    <a:tint val="75000"/>
                  </a:srgbClr>
                </a:solidFill>
              </a:rPr>
              <a:t>LHC status</a:t>
            </a:r>
            <a:endParaRPr lang="en-US">
              <a:solidFill>
                <a:srgbClr val="000000">
                  <a:tint val="75000"/>
                </a:srgbClr>
              </a:solidFill>
            </a:endParaRPr>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725211660"/>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24-11-12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24-11-12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17.xml"/><Relationship Id="rId7"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2" Type="http://schemas.openxmlformats.org/officeDocument/2006/relationships/slideLayout" Target="../slideLayouts/slideLayout22.xml"/><Relationship Id="rId16" Type="http://schemas.openxmlformats.org/officeDocument/2006/relationships/image" Target="../media/image1.png"/><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theme" Target="../theme/theme3.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24-11-12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8"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eaLnBrk="1" hangingPunct="1">
              <a:defRPr/>
            </a:pPr>
            <a:fld id="{3A1C59BB-CC43-4614-B10A-F41B1F3EF9F4}" type="datetime1">
              <a:rPr lang="en-GB" smtClean="0">
                <a:solidFill>
                  <a:srgbClr val="000000">
                    <a:tint val="75000"/>
                  </a:srgbClr>
                </a:solidFill>
              </a:rPr>
              <a:pPr eaLnBrk="1" hangingPunct="1">
                <a:defRPr/>
              </a:pPr>
              <a:t>15/12/2012</a:t>
            </a:fld>
            <a:endParaRPr lang="en-US">
              <a:solidFill>
                <a:srgbClr val="000000">
                  <a:tint val="75000"/>
                </a:srgbClr>
              </a:solidFill>
            </a:endParaRPr>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eaLnBrk="1" hangingPunct="1">
              <a:spcBef>
                <a:spcPct val="0"/>
              </a:spcBef>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eaLnBrk="1" hangingPunct="1">
              <a:defRPr/>
            </a:pPr>
            <a:fld id="{1A8F772A-8CCA-4885-87BF-DE56416A2204}" type="slidenum">
              <a:rPr lang="en-US">
                <a:solidFill>
                  <a:srgbClr val="000000">
                    <a:tint val="75000"/>
                  </a:srgbClr>
                </a:solidFill>
              </a:rPr>
              <a:pPr eaLnBrk="1" hangingPunct="1">
                <a:defRPr/>
              </a:pPr>
              <a:t>‹#›</a:t>
            </a:fld>
            <a:endParaRPr lang="en-US" dirty="0">
              <a:solidFill>
                <a:srgbClr val="000000">
                  <a:tint val="75000"/>
                </a:srgbClr>
              </a:solidFill>
            </a:endParaRPr>
          </a:p>
        </p:txBody>
      </p:sp>
    </p:spTree>
    <p:extLst>
      <p:ext uri="{BB962C8B-B14F-4D97-AF65-F5344CB8AC3E}">
        <p14:creationId xmlns:p14="http://schemas.microsoft.com/office/powerpoint/2010/main" val="26700273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solidFill>
                  <a:srgbClr val="00007D"/>
                </a:solidFill>
              </a:rPr>
              <a:t>LHC status</a:t>
            </a:r>
            <a:endParaRPr lang="en-US" dirty="0">
              <a:solidFill>
                <a:srgbClr val="00007D"/>
              </a:solidFill>
            </a:endParaRPr>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solidFill>
                  <a:srgbClr val="00007D"/>
                </a:solidFill>
              </a:rPr>
              <a:pPr/>
              <a:t>‹#›</a:t>
            </a:fld>
            <a:endParaRPr lang="en-US">
              <a:solidFill>
                <a:srgbClr val="00007D"/>
              </a:solidFill>
            </a:endParaRPr>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solidFill>
                  <a:srgbClr val="00007D"/>
                </a:solidFill>
              </a:rPr>
              <a:t>24-11-12</a:t>
            </a:r>
            <a:endParaRPr lang="en-US" dirty="0">
              <a:solidFill>
                <a:srgbClr val="00007D"/>
              </a:solidFill>
            </a:endParaRPr>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solidFill>
                <a:srgbClr val="00007D"/>
              </a:solidFill>
            </a:endParaRPr>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extLst>
      <p:ext uri="{BB962C8B-B14F-4D97-AF65-F5344CB8AC3E}">
        <p14:creationId xmlns:p14="http://schemas.microsoft.com/office/powerpoint/2010/main" val="311615895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pdf"/><Relationship Id="rId2" Type="http://schemas.openxmlformats.org/officeDocument/2006/relationships/image" Target="../media/image11.png"/><Relationship Id="rId1" Type="http://schemas.openxmlformats.org/officeDocument/2006/relationships/slideLayout" Target="../slideLayouts/slideLayout16.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Friday 14</a:t>
            </a:r>
            <a:r>
              <a:rPr lang="en-GB" baseline="30000" dirty="0" smtClean="0"/>
              <a:t>th</a:t>
            </a:r>
            <a:r>
              <a:rPr lang="en-GB" dirty="0" smtClean="0"/>
              <a:t> December - morning</a:t>
            </a:r>
            <a:endParaRPr lang="en-GB" dirty="0"/>
          </a:p>
        </p:txBody>
      </p:sp>
      <p:sp>
        <p:nvSpPr>
          <p:cNvPr id="3" name="Content Placeholder 2"/>
          <p:cNvSpPr>
            <a:spLocks noGrp="1"/>
          </p:cNvSpPr>
          <p:nvPr>
            <p:ph idx="1"/>
          </p:nvPr>
        </p:nvSpPr>
        <p:spPr>
          <a:xfrm>
            <a:off x="395420" y="836640"/>
            <a:ext cx="8229600" cy="5328455"/>
          </a:xfrm>
        </p:spPr>
        <p:txBody>
          <a:bodyPr/>
          <a:lstStyle/>
          <a:p>
            <a:r>
              <a:rPr lang="en-GB" dirty="0"/>
              <a:t>W</a:t>
            </a:r>
            <a:r>
              <a:rPr lang="en-GB" dirty="0" smtClean="0"/>
              <a:t>aiting </a:t>
            </a:r>
            <a:r>
              <a:rPr lang="en-GB" dirty="0"/>
              <a:t>for a repair of the RBIH400107 power converter in TT40. </a:t>
            </a:r>
            <a:endParaRPr lang="en-GB" dirty="0" smtClean="0"/>
          </a:p>
          <a:p>
            <a:pPr lvl="1"/>
            <a:r>
              <a:rPr lang="en-GB" dirty="0"/>
              <a:t>RBIH400107 has been moved to the spare power converter with relevant interlocks but the PC does not follow the reference correctly. </a:t>
            </a:r>
            <a:endParaRPr lang="en-GB" dirty="0" smtClean="0"/>
          </a:p>
          <a:p>
            <a:r>
              <a:rPr lang="en-GB" dirty="0" smtClean="0"/>
              <a:t>Verification of injection timing of h=9 beam with TEDs in </a:t>
            </a:r>
          </a:p>
          <a:p>
            <a:r>
              <a:rPr lang="en-GB" dirty="0" smtClean="0"/>
              <a:t>11:00 Repair of TT40 power supply</a:t>
            </a:r>
          </a:p>
          <a:p>
            <a:r>
              <a:rPr lang="en-GB" dirty="0" smtClean="0"/>
              <a:t> Fill for loss maps – 12b </a:t>
            </a:r>
          </a:p>
          <a:p>
            <a:r>
              <a:rPr lang="en-GB" dirty="0" smtClean="0"/>
              <a:t>(ADT gain in ramp increased)</a:t>
            </a:r>
          </a:p>
          <a:p>
            <a:r>
              <a:rPr lang="en-GB" dirty="0" smtClean="0"/>
              <a:t>(Started </a:t>
            </a:r>
            <a:r>
              <a:rPr lang="en-GB" dirty="0"/>
              <a:t>WBTN and Diode-Orbit ACQ accuracy tests. </a:t>
            </a:r>
            <a:r>
              <a:rPr lang="en-GB" dirty="0" smtClean="0"/>
              <a:t>RS)</a:t>
            </a:r>
          </a:p>
          <a:p>
            <a:r>
              <a:rPr lang="en-GB" dirty="0" smtClean="0"/>
              <a:t>12:30 loss maps end of squeeze</a:t>
            </a:r>
          </a:p>
          <a:p>
            <a:r>
              <a:rPr lang="en-GB" dirty="0" smtClean="0"/>
              <a:t>13:10 loss maps in collision</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1</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96142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SEY of the beam screen</a:t>
            </a:r>
            <a:endParaRPr lang="en-GB" dirty="0"/>
          </a:p>
        </p:txBody>
      </p:sp>
      <p:sp>
        <p:nvSpPr>
          <p:cNvPr id="20" name="Content Placeholder 2"/>
          <p:cNvSpPr txBox="1">
            <a:spLocks/>
          </p:cNvSpPr>
          <p:nvPr/>
        </p:nvSpPr>
        <p:spPr>
          <a:xfrm>
            <a:off x="838200" y="1016000"/>
            <a:ext cx="8077200" cy="1752600"/>
          </a:xfrm>
          <a:prstGeom prst="rect">
            <a:avLst/>
          </a:prstGeom>
        </p:spPr>
        <p:txBody>
          <a:bodyPr/>
          <a:lstStyle/>
          <a:p>
            <a:pPr marL="342900" indent="-342900" algn="l">
              <a:spcBef>
                <a:spcPct val="20000"/>
              </a:spcBef>
              <a:buFont typeface="Arial" charset="0"/>
              <a:buChar char="•"/>
              <a:defRPr/>
            </a:pPr>
            <a:r>
              <a:rPr lang="en-US" b="1" kern="0" dirty="0" smtClean="0">
                <a:solidFill>
                  <a:srgbClr val="1F497D"/>
                </a:solidFill>
                <a:latin typeface="Trebuchet MS"/>
              </a:rPr>
              <a:t>Preliminary </a:t>
            </a:r>
            <a:r>
              <a:rPr lang="en-US" kern="0" dirty="0" smtClean="0">
                <a:solidFill>
                  <a:srgbClr val="1F497D"/>
                </a:solidFill>
                <a:latin typeface="Trebuchet MS"/>
              </a:rPr>
              <a:t>estimation of present SEY situation in the arcs. Detailed analysis to reconstruct SEY history is ongoing.</a:t>
            </a:r>
            <a:endParaRPr lang="en-US" kern="0" dirty="0">
              <a:solidFill>
                <a:srgbClr val="1F497D"/>
              </a:solidFill>
              <a:latin typeface="Trebuchet MS"/>
              <a:sym typeface="Wingdings" pitchFamily="2" charset="2"/>
            </a:endParaRPr>
          </a:p>
        </p:txBody>
      </p:sp>
      <p:pic>
        <p:nvPicPr>
          <p:cNvPr id="12" name="Picture 11" descr="hl_forLMC.png"/>
          <p:cNvPicPr>
            <a:picLocks noChangeAspect="1"/>
          </p:cNvPicPr>
          <p:nvPr/>
        </p:nvPicPr>
        <p:blipFill>
          <a:blip r:embed="rId2"/>
          <a:stretch>
            <a:fillRect/>
          </a:stretch>
        </p:blipFill>
        <p:spPr>
          <a:xfrm>
            <a:off x="1219200" y="1752600"/>
            <a:ext cx="6605947" cy="4504000"/>
          </a:xfrm>
          <a:prstGeom prst="rect">
            <a:avLst/>
          </a:prstGeom>
        </p:spPr>
      </p:pic>
      <p:cxnSp>
        <p:nvCxnSpPr>
          <p:cNvPr id="15" name="Straight Connector 14"/>
          <p:cNvCxnSpPr/>
          <p:nvPr/>
        </p:nvCxnSpPr>
        <p:spPr>
          <a:xfrm flipV="1">
            <a:off x="1104900" y="2679700"/>
            <a:ext cx="7239000" cy="50800"/>
          </a:xfrm>
          <a:prstGeom prst="line">
            <a:avLst/>
          </a:prstGeom>
          <a:ln w="25400" cap="flat" cmpd="sng" algn="ctr">
            <a:solidFill>
              <a:srgbClr val="1F4989"/>
            </a:solidFill>
            <a:prstDash val="lgDash"/>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2" name="Multiply 21"/>
          <p:cNvSpPr/>
          <p:nvPr/>
        </p:nvSpPr>
        <p:spPr>
          <a:xfrm>
            <a:off x="4635500" y="2222500"/>
            <a:ext cx="457200" cy="381000"/>
          </a:xfrm>
          <a:prstGeom prst="mathMultiply">
            <a:avLst>
              <a:gd name="adj1" fmla="val 13520"/>
            </a:avLst>
          </a:prstGeom>
          <a:solidFill>
            <a:srgbClr val="1F4989"/>
          </a:solidFill>
          <a:ln>
            <a:solidFill>
              <a:srgbClr val="1F4989"/>
            </a:solidFill>
          </a:ln>
        </p:spPr>
        <p:style>
          <a:lnRef idx="1">
            <a:schemeClr val="accent1"/>
          </a:lnRef>
          <a:fillRef idx="3">
            <a:schemeClr val="accent1"/>
          </a:fillRef>
          <a:effectRef idx="2">
            <a:schemeClr val="accent1"/>
          </a:effectRef>
          <a:fontRef idx="minor">
            <a:schemeClr val="lt1"/>
          </a:fontRef>
        </p:style>
        <p:txBody>
          <a:bodyPr rtlCol="0" anchor="ctr"/>
          <a:lstStyle/>
          <a:p>
            <a:pPr eaLnBrk="1" hangingPunct="1">
              <a:spcBef>
                <a:spcPct val="0"/>
              </a:spcBef>
            </a:pPr>
            <a:endParaRPr lang="en-US" sz="1800">
              <a:solidFill>
                <a:srgbClr val="FFFFFF"/>
              </a:solidFill>
            </a:endParaRPr>
          </a:p>
        </p:txBody>
      </p:sp>
      <p:cxnSp>
        <p:nvCxnSpPr>
          <p:cNvPr id="24" name="Straight Arrow Connector 23"/>
          <p:cNvCxnSpPr/>
          <p:nvPr/>
        </p:nvCxnSpPr>
        <p:spPr>
          <a:xfrm rot="10800000" flipV="1">
            <a:off x="4038600" y="2438400"/>
            <a:ext cx="749300" cy="266700"/>
          </a:xfrm>
          <a:prstGeom prst="straightConnector1">
            <a:avLst/>
          </a:prstGeom>
          <a:ln w="38100" cap="flat" cmpd="sng" algn="ctr">
            <a:solidFill>
              <a:srgbClr val="1F4989"/>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35" name="Content Placeholder 2"/>
          <p:cNvSpPr txBox="1">
            <a:spLocks/>
          </p:cNvSpPr>
          <p:nvPr/>
        </p:nvSpPr>
        <p:spPr>
          <a:xfrm>
            <a:off x="4953000" y="3382300"/>
            <a:ext cx="3975100" cy="1278600"/>
          </a:xfrm>
          <a:prstGeom prst="rect">
            <a:avLst/>
          </a:prstGeom>
          <a:solidFill>
            <a:schemeClr val="bg1">
              <a:lumMod val="50000"/>
            </a:schemeClr>
          </a:solidFill>
          <a:ln>
            <a:solidFill>
              <a:srgbClr val="7F7F7F"/>
            </a:solidFill>
          </a:ln>
        </p:spPr>
        <p:txBody>
          <a:bodyPr vert="horz" lIns="91440" tIns="45720" rIns="91440" bIns="45720" rtlCol="0">
            <a:normAutofit fontScale="55000" lnSpcReduction="20000"/>
          </a:bodyPr>
          <a:lstStyle/>
          <a:p>
            <a:pPr algn="l" defTabSz="457200" eaLnBrk="1" fontAlgn="auto" hangingPunct="1">
              <a:spcBef>
                <a:spcPct val="20000"/>
              </a:spcBef>
              <a:spcAft>
                <a:spcPts val="0"/>
              </a:spcAft>
              <a:defRPr/>
            </a:pPr>
            <a:r>
              <a:rPr lang="en-US" sz="3200" dirty="0" smtClean="0">
                <a:solidFill>
                  <a:srgbClr val="FFFFFF"/>
                </a:solidFill>
                <a:latin typeface="Trebuchet MS"/>
              </a:rPr>
              <a:t>An important benchmark for our model is to check the consistency of the heat load with different filling patterns (e.g. 72b vs. 288b). Last steps after 4 </a:t>
            </a:r>
            <a:r>
              <a:rPr lang="en-US" sz="3200" dirty="0" err="1" smtClean="0">
                <a:solidFill>
                  <a:srgbClr val="FFFFFF"/>
                </a:solidFill>
                <a:latin typeface="Trebuchet MS"/>
              </a:rPr>
              <a:t>TeV</a:t>
            </a:r>
            <a:r>
              <a:rPr lang="en-US" sz="3200" dirty="0" smtClean="0">
                <a:solidFill>
                  <a:srgbClr val="FFFFFF"/>
                </a:solidFill>
                <a:latin typeface="Trebuchet MS"/>
              </a:rPr>
              <a:t> tests</a:t>
            </a:r>
            <a:r>
              <a:rPr lang="en-US" sz="3200" dirty="0">
                <a:solidFill>
                  <a:srgbClr val="FFFFFF"/>
                </a:solidFill>
                <a:latin typeface="Trebuchet MS"/>
              </a:rPr>
              <a:t>.</a:t>
            </a:r>
            <a:endParaRPr lang="en-US" sz="3200" dirty="0" smtClean="0">
              <a:solidFill>
                <a:srgbClr val="FFFFFF"/>
              </a:solidFill>
              <a:latin typeface="Trebuchet MS"/>
            </a:endParaRPr>
          </a:p>
        </p:txBody>
      </p:sp>
      <p:cxnSp>
        <p:nvCxnSpPr>
          <p:cNvPr id="36" name="Straight Arrow Connector 35"/>
          <p:cNvCxnSpPr/>
          <p:nvPr/>
        </p:nvCxnSpPr>
        <p:spPr>
          <a:xfrm rot="5400000">
            <a:off x="3060700" y="3175000"/>
            <a:ext cx="1384300" cy="495300"/>
          </a:xfrm>
          <a:prstGeom prst="straightConnector1">
            <a:avLst/>
          </a:prstGeom>
          <a:ln w="38100" cap="flat" cmpd="sng" algn="ctr">
            <a:solidFill>
              <a:srgbClr val="1F4989"/>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pic>
        <p:nvPicPr>
          <p:cNvPr id="39" name="Picture 38" descr="latex-image-1.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5873751" y="2743201"/>
            <a:ext cx="2094296" cy="302598"/>
          </a:xfrm>
          <a:prstGeom prst="rect">
            <a:avLst/>
          </a:prstGeom>
          <a:solidFill>
            <a:srgbClr val="FFFFFF"/>
          </a:solidFill>
        </p:spPr>
      </p:pic>
    </p:spTree>
    <p:extLst>
      <p:ext uri="{BB962C8B-B14F-4D97-AF65-F5344CB8AC3E}">
        <p14:creationId xmlns:p14="http://schemas.microsoft.com/office/powerpoint/2010/main" val="10182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r>
              <a:rPr lang="en-US" dirty="0" smtClean="0"/>
              <a:t>Next step:</a:t>
            </a:r>
          </a:p>
          <a:p>
            <a:pPr lvl="1"/>
            <a:r>
              <a:rPr lang="en-US" dirty="0" smtClean="0"/>
              <a:t>Fill with 4 trains of 288 bunches to get final reference for heat load in steady state</a:t>
            </a:r>
            <a:r>
              <a:rPr lang="en-GB" dirty="0" smtClean="0"/>
              <a:t> (~1 hour)</a:t>
            </a:r>
          </a:p>
          <a:p>
            <a:r>
              <a:rPr lang="en-US" dirty="0" smtClean="0"/>
              <a:t>Then go for physics (BCMS</a:t>
            </a:r>
            <a:r>
              <a:rPr lang="en-US" dirty="0" smtClean="0"/>
              <a:t>)</a:t>
            </a:r>
          </a:p>
          <a:p>
            <a:pPr lvl="1"/>
            <a:r>
              <a:rPr lang="en-US" dirty="0" smtClean="0"/>
              <a:t>2*48b – short fill as test</a:t>
            </a:r>
          </a:p>
          <a:p>
            <a:pPr lvl="1"/>
            <a:r>
              <a:rPr lang="en-US" dirty="0"/>
              <a:t> 25ns_396b_372_348_372_96bpi5inj</a:t>
            </a:r>
            <a:endParaRPr lang="en-US" dirty="0" smtClean="0"/>
          </a:p>
          <a:p>
            <a:pPr lvl="1"/>
            <a:endParaRPr lang="en-US" dirty="0" smtClean="0"/>
          </a:p>
        </p:txBody>
      </p:sp>
      <p:sp>
        <p:nvSpPr>
          <p:cNvPr id="5" name="Date Placeholder 4"/>
          <p:cNvSpPr>
            <a:spLocks noGrp="1"/>
          </p:cNvSpPr>
          <p:nvPr>
            <p:ph type="dt" sz="half" idx="10"/>
          </p:nvPr>
        </p:nvSpPr>
        <p:spPr/>
        <p:txBody>
          <a:bodyPr/>
          <a:lstStyle/>
          <a:p>
            <a:fld id="{4B9D4380-6F19-4A7E-93F2-E14642744991}" type="datetime1">
              <a:rPr lang="en-GB" smtClean="0">
                <a:solidFill>
                  <a:srgbClr val="000000">
                    <a:tint val="75000"/>
                  </a:srgbClr>
                </a:solidFill>
              </a:rPr>
              <a:pPr/>
              <a:t>15/12/2012</a:t>
            </a:fld>
            <a:endParaRPr lang="en-US" dirty="0">
              <a:solidFill>
                <a:srgbClr val="000000">
                  <a:tint val="75000"/>
                </a:srgbClr>
              </a:solidFill>
            </a:endParaRPr>
          </a:p>
        </p:txBody>
      </p:sp>
      <p:sp>
        <p:nvSpPr>
          <p:cNvPr id="3" name="Footer Placeholder 2"/>
          <p:cNvSpPr>
            <a:spLocks noGrp="1"/>
          </p:cNvSpPr>
          <p:nvPr>
            <p:ph type="ftr" sz="quarter" idx="11"/>
          </p:nvPr>
        </p:nvSpPr>
        <p:spPr/>
        <p:txBody>
          <a:bodyPr/>
          <a:lstStyle/>
          <a:p>
            <a:r>
              <a:rPr lang="en-US" smtClean="0"/>
              <a:t>LHC Morning Meeting - G. Arduini</a:t>
            </a:r>
            <a:endParaRPr lang="en-US" dirty="0"/>
          </a:p>
        </p:txBody>
      </p:sp>
      <p:sp>
        <p:nvSpPr>
          <p:cNvPr id="4" name="Slide Number Placeholder 3"/>
          <p:cNvSpPr>
            <a:spLocks noGrp="1"/>
          </p:cNvSpPr>
          <p:nvPr>
            <p:ph type="sldNum" sz="quarter" idx="12"/>
          </p:nvPr>
        </p:nvSpPr>
        <p:spPr/>
        <p:txBody>
          <a:bodyPr/>
          <a:lstStyle/>
          <a:p>
            <a:fld id="{20D66058-8582-419F-AA3B-A79C8D77E78A}" type="slidenum">
              <a:rPr lang="en-US" smtClean="0">
                <a:solidFill>
                  <a:srgbClr val="000000">
                    <a:tint val="75000"/>
                  </a:srgbClr>
                </a:solidFill>
              </a:rPr>
              <a:pPr/>
              <a:t>11</a:t>
            </a:fld>
            <a:endParaRPr lang="en-US">
              <a:solidFill>
                <a:srgbClr val="000000">
                  <a:tint val="75000"/>
                </a:srgbClr>
              </a:solidFill>
            </a:endParaRPr>
          </a:p>
        </p:txBody>
      </p:sp>
    </p:spTree>
    <p:extLst>
      <p:ext uri="{BB962C8B-B14F-4D97-AF65-F5344CB8AC3E}">
        <p14:creationId xmlns:p14="http://schemas.microsoft.com/office/powerpoint/2010/main" val="9178315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Sunday</a:t>
            </a:r>
            <a:endParaRPr lang="en-GB" dirty="0"/>
          </a:p>
        </p:txBody>
      </p:sp>
      <p:sp>
        <p:nvSpPr>
          <p:cNvPr id="6" name="Content Placeholder 5"/>
          <p:cNvSpPr>
            <a:spLocks noGrp="1"/>
          </p:cNvSpPr>
          <p:nvPr>
            <p:ph idx="1"/>
          </p:nvPr>
        </p:nvSpPr>
        <p:spPr/>
        <p:txBody>
          <a:bodyPr/>
          <a:lstStyle/>
          <a:p>
            <a:r>
              <a:rPr lang="en-GB" dirty="0" smtClean="0"/>
              <a:t>Global aperture measurement at 450 </a:t>
            </a:r>
            <a:r>
              <a:rPr lang="en-GB" dirty="0" err="1" smtClean="0"/>
              <a:t>GeV</a:t>
            </a:r>
            <a:r>
              <a:rPr lang="en-GB" dirty="0" smtClean="0"/>
              <a:t> (MG – 4 </a:t>
            </a:r>
            <a:r>
              <a:rPr lang="en-GB" dirty="0" err="1" smtClean="0"/>
              <a:t>hrs</a:t>
            </a:r>
            <a:r>
              <a:rPr lang="en-GB" dirty="0" smtClean="0"/>
              <a:t>)</a:t>
            </a:r>
          </a:p>
          <a:p>
            <a:r>
              <a:rPr lang="en-GB" dirty="0" smtClean="0"/>
              <a:t>Ralph </a:t>
            </a:r>
            <a:r>
              <a:rPr lang="en-GB" dirty="0" err="1" smtClean="0"/>
              <a:t>Steinhagen</a:t>
            </a:r>
            <a:r>
              <a:rPr lang="en-GB" dirty="0" smtClean="0"/>
              <a:t> – 1hr</a:t>
            </a:r>
          </a:p>
          <a:p>
            <a:r>
              <a:rPr lang="en-GB" dirty="0" smtClean="0"/>
              <a:t>RF: longitudinal feedback and fast BQM ~ 2 </a:t>
            </a:r>
            <a:r>
              <a:rPr lang="en-GB" dirty="0" err="1" smtClean="0"/>
              <a:t>hrs</a:t>
            </a:r>
            <a:endParaRPr lang="en-GB" dirty="0" smtClean="0"/>
          </a:p>
          <a:p>
            <a:r>
              <a:rPr lang="en-GB" dirty="0" smtClean="0"/>
              <a:t>19:00 start access for BI (attenuators BPMS point 6 (and </a:t>
            </a:r>
            <a:r>
              <a:rPr lang="en-GB" dirty="0" err="1" smtClean="0"/>
              <a:t>schottky</a:t>
            </a:r>
            <a:r>
              <a:rPr lang="en-GB" dirty="0" smtClean="0"/>
              <a:t>)</a:t>
            </a:r>
          </a:p>
          <a:p>
            <a:r>
              <a:rPr lang="en-GB" dirty="0" smtClean="0"/>
              <a:t>Pre-cycle</a:t>
            </a:r>
          </a:p>
          <a:p>
            <a:r>
              <a:rPr lang="en-GB" dirty="0" smtClean="0"/>
              <a:t>Verification of BPMS</a:t>
            </a:r>
          </a:p>
          <a:p>
            <a:r>
              <a:rPr lang="en-GB" dirty="0" err="1" smtClean="0"/>
              <a:t>pA</a:t>
            </a:r>
            <a:r>
              <a:rPr lang="en-GB" dirty="0" smtClean="0"/>
              <a:t> MD until 06:00</a:t>
            </a:r>
            <a:endParaRPr lang="en-GB" dirty="0"/>
          </a:p>
        </p:txBody>
      </p:sp>
      <p:sp>
        <p:nvSpPr>
          <p:cNvPr id="2" name="Footer Placeholder 1"/>
          <p:cNvSpPr>
            <a:spLocks noGrp="1"/>
          </p:cNvSpPr>
          <p:nvPr>
            <p:ph type="ftr" sz="quarter" idx="10"/>
          </p:nvPr>
        </p:nvSpPr>
        <p:spPr/>
        <p:txBody>
          <a:bodyPr/>
          <a:lstStyle/>
          <a:p>
            <a:r>
              <a:rPr lang="en-US" smtClean="0">
                <a:solidFill>
                  <a:srgbClr val="00007D"/>
                </a:solidFill>
              </a:rPr>
              <a:t>LHC status</a:t>
            </a:r>
            <a:endParaRPr lang="en-US">
              <a:solidFill>
                <a:srgbClr val="00007D"/>
              </a:solidFill>
            </a:endParaRPr>
          </a:p>
        </p:txBody>
      </p:sp>
      <p:sp>
        <p:nvSpPr>
          <p:cNvPr id="3" name="Slide Number Placeholder 2"/>
          <p:cNvSpPr>
            <a:spLocks noGrp="1"/>
          </p:cNvSpPr>
          <p:nvPr>
            <p:ph type="sldNum" sz="quarter" idx="11"/>
          </p:nvPr>
        </p:nvSpPr>
        <p:spPr/>
        <p:txBody>
          <a:bodyPr/>
          <a:lstStyle/>
          <a:p>
            <a:fld id="{35627ED7-E218-4887-B885-6131837B1356}" type="slidenum">
              <a:rPr lang="en-US" smtClean="0">
                <a:solidFill>
                  <a:srgbClr val="00007D"/>
                </a:solidFill>
              </a:rPr>
              <a:pPr/>
              <a:t>12</a:t>
            </a:fld>
            <a:endParaRPr lang="en-US">
              <a:solidFill>
                <a:srgbClr val="00007D"/>
              </a:solidFill>
            </a:endParaRPr>
          </a:p>
        </p:txBody>
      </p:sp>
      <p:sp>
        <p:nvSpPr>
          <p:cNvPr id="4" name="Date Placeholder 3"/>
          <p:cNvSpPr>
            <a:spLocks noGrp="1"/>
          </p:cNvSpPr>
          <p:nvPr>
            <p:ph type="dt" sz="half" idx="12"/>
          </p:nvPr>
        </p:nvSpPr>
        <p:spPr/>
        <p:txBody>
          <a:bodyPr/>
          <a:lstStyle/>
          <a:p>
            <a:r>
              <a:rPr lang="en-US" smtClean="0">
                <a:solidFill>
                  <a:srgbClr val="00007D"/>
                </a:solidFill>
              </a:rPr>
              <a:t>24-11-12</a:t>
            </a:r>
            <a:endParaRPr lang="en-US">
              <a:solidFill>
                <a:srgbClr val="00007D"/>
              </a:solidFill>
            </a:endParaRPr>
          </a:p>
        </p:txBody>
      </p:sp>
    </p:spTree>
    <p:extLst>
      <p:ext uri="{BB962C8B-B14F-4D97-AF65-F5344CB8AC3E}">
        <p14:creationId xmlns:p14="http://schemas.microsoft.com/office/powerpoint/2010/main" val="1430972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420" y="836640"/>
            <a:ext cx="8229600" cy="5111750"/>
          </a:xfrm>
        </p:spPr>
        <p:txBody>
          <a:bodyPr/>
          <a:lstStyle/>
          <a:p>
            <a:r>
              <a:rPr lang="en-GB" dirty="0"/>
              <a:t>Increased ADT bandwidth in the "wideband mode" which is used for the 25ns (and during the squeeze for 50ns) operation should allow to reduce the </a:t>
            </a:r>
            <a:r>
              <a:rPr lang="en-GB" dirty="0" err="1"/>
              <a:t>blowup</a:t>
            </a:r>
            <a:r>
              <a:rPr lang="en-GB" dirty="0"/>
              <a:t> or cleaning window to a single bunch without interfering with the neighbour bunches.</a:t>
            </a:r>
          </a:p>
          <a:p>
            <a:r>
              <a:rPr lang="en-GB" dirty="0"/>
              <a:t>A test to prove this was conducted at the end of the loss maps. A train of 12 bunches spaced by 25ns was circulating at 4TeV (used for loss maps). The cleaning window was reduced to one single bunch slot and the blow up excitation was activated for the bunch in the slot #50. The bunch blew up and lost intensity, while bunches in the neighbour slots did not suffer any measurable losses. The test was then repeated for bunches in the slots #47 and #48.</a:t>
            </a:r>
          </a:p>
          <a:p>
            <a:r>
              <a:rPr lang="en-GB" dirty="0"/>
              <a:t>Daniel </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spTree>
    <p:extLst>
      <p:ext uri="{BB962C8B-B14F-4D97-AF65-F5344CB8AC3E}">
        <p14:creationId xmlns:p14="http://schemas.microsoft.com/office/powerpoint/2010/main" val="209579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Bunch sculpture</a:t>
            </a:r>
            <a:endParaRPr lang="en-GB" dirty="0"/>
          </a:p>
        </p:txBody>
      </p:sp>
      <p:sp>
        <p:nvSpPr>
          <p:cNvPr id="2" name="Footer Placeholder 1"/>
          <p:cNvSpPr>
            <a:spLocks noGrp="1"/>
          </p:cNvSpPr>
          <p:nvPr>
            <p:ph type="ftr" sz="quarter" idx="10"/>
          </p:nvPr>
        </p:nvSpPr>
        <p:spPr/>
        <p:txBody>
          <a:bodyPr/>
          <a:lstStyle/>
          <a:p>
            <a:r>
              <a:rPr lang="en-US" smtClean="0"/>
              <a:t>LHC status</a:t>
            </a:r>
            <a:endParaRPr lang="en-US"/>
          </a:p>
        </p:txBody>
      </p:sp>
      <p:sp>
        <p:nvSpPr>
          <p:cNvPr id="3" name="Slide Number Placeholder 2"/>
          <p:cNvSpPr>
            <a:spLocks noGrp="1"/>
          </p:cNvSpPr>
          <p:nvPr>
            <p:ph type="sldNum" sz="quarter" idx="11"/>
          </p:nvPr>
        </p:nvSpPr>
        <p:spPr/>
        <p:txBody>
          <a:bodyPr/>
          <a:lstStyle/>
          <a:p>
            <a:fld id="{35627ED7-E218-4887-B885-6131837B1356}" type="slidenum">
              <a:rPr lang="en-US" smtClean="0"/>
              <a:pPr/>
              <a:t>3</a:t>
            </a:fld>
            <a:endParaRPr lang="en-US"/>
          </a:p>
        </p:txBody>
      </p:sp>
      <p:sp>
        <p:nvSpPr>
          <p:cNvPr id="4" name="Date Placeholder 3"/>
          <p:cNvSpPr>
            <a:spLocks noGrp="1"/>
          </p:cNvSpPr>
          <p:nvPr>
            <p:ph type="dt" sz="half" idx="12"/>
          </p:nvPr>
        </p:nvSpPr>
        <p:spPr/>
        <p:txBody>
          <a:bodyPr/>
          <a:lstStyle/>
          <a:p>
            <a:r>
              <a:rPr lang="en-US" smtClean="0"/>
              <a:t>24-11-12</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570" y="836640"/>
            <a:ext cx="6144720" cy="5388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147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Friday afternoon</a:t>
            </a:r>
            <a:endParaRPr lang="en-GB" dirty="0"/>
          </a:p>
        </p:txBody>
      </p:sp>
      <p:sp>
        <p:nvSpPr>
          <p:cNvPr id="6" name="Content Placeholder 5"/>
          <p:cNvSpPr>
            <a:spLocks noGrp="1"/>
          </p:cNvSpPr>
          <p:nvPr>
            <p:ph idx="1"/>
          </p:nvPr>
        </p:nvSpPr>
        <p:spPr>
          <a:xfrm>
            <a:off x="457200" y="1196975"/>
            <a:ext cx="8229600" cy="1223885"/>
          </a:xfrm>
        </p:spPr>
        <p:txBody>
          <a:bodyPr/>
          <a:lstStyle/>
          <a:p>
            <a:r>
              <a:rPr lang="en-GB" dirty="0" smtClean="0"/>
              <a:t>13:30 end loss maps</a:t>
            </a:r>
          </a:p>
          <a:p>
            <a:r>
              <a:rPr lang="en-GB" dirty="0" smtClean="0"/>
              <a:t>Finish validation of h=9 beam</a:t>
            </a:r>
            <a:endParaRPr lang="en-GB" dirty="0"/>
          </a:p>
        </p:txBody>
      </p:sp>
      <p:sp>
        <p:nvSpPr>
          <p:cNvPr id="2" name="Footer Placeholder 1"/>
          <p:cNvSpPr>
            <a:spLocks noGrp="1"/>
          </p:cNvSpPr>
          <p:nvPr>
            <p:ph type="ftr" sz="quarter" idx="10"/>
          </p:nvPr>
        </p:nvSpPr>
        <p:spPr/>
        <p:txBody>
          <a:bodyPr/>
          <a:lstStyle/>
          <a:p>
            <a:r>
              <a:rPr lang="en-US" smtClean="0"/>
              <a:t>LHC status</a:t>
            </a:r>
            <a:endParaRPr lang="en-US"/>
          </a:p>
        </p:txBody>
      </p:sp>
      <p:sp>
        <p:nvSpPr>
          <p:cNvPr id="3" name="Slide Number Placeholder 2"/>
          <p:cNvSpPr>
            <a:spLocks noGrp="1"/>
          </p:cNvSpPr>
          <p:nvPr>
            <p:ph type="sldNum" sz="quarter" idx="11"/>
          </p:nvPr>
        </p:nvSpPr>
        <p:spPr/>
        <p:txBody>
          <a:bodyPr/>
          <a:lstStyle/>
          <a:p>
            <a:fld id="{35627ED7-E218-4887-B885-6131837B1356}" type="slidenum">
              <a:rPr lang="en-US" smtClean="0"/>
              <a:pPr/>
              <a:t>4</a:t>
            </a:fld>
            <a:endParaRPr lang="en-US"/>
          </a:p>
        </p:txBody>
      </p:sp>
      <p:sp>
        <p:nvSpPr>
          <p:cNvPr id="4" name="Date Placeholder 3"/>
          <p:cNvSpPr>
            <a:spLocks noGrp="1"/>
          </p:cNvSpPr>
          <p:nvPr>
            <p:ph type="dt" sz="half" idx="12"/>
          </p:nvPr>
        </p:nvSpPr>
        <p:spPr/>
        <p:txBody>
          <a:bodyPr/>
          <a:lstStyle/>
          <a:p>
            <a:r>
              <a:rPr lang="en-US" smtClean="0"/>
              <a:t>24-11-12</a:t>
            </a: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2538" y="3212970"/>
            <a:ext cx="6638925"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88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H=9 B2H</a:t>
            </a:r>
            <a:endParaRPr lang="en-GB" dirty="0"/>
          </a:p>
        </p:txBody>
      </p:sp>
      <p:sp>
        <p:nvSpPr>
          <p:cNvPr id="3" name="Content Placeholder 2"/>
          <p:cNvSpPr>
            <a:spLocks noGrp="1"/>
          </p:cNvSpPr>
          <p:nvPr>
            <p:ph idx="1"/>
          </p:nvPr>
        </p:nvSpPr>
        <p:spPr>
          <a:xfrm>
            <a:off x="457200" y="1196975"/>
            <a:ext cx="8229600" cy="719815"/>
          </a:xfrm>
        </p:spPr>
        <p:txBody>
          <a:bodyPr/>
          <a:lstStyle/>
          <a:p>
            <a:r>
              <a:rPr lang="en-GB" dirty="0" smtClean="0"/>
              <a:t>16:00 Injection of h=9 beam</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5</a:t>
            </a:fld>
            <a:endParaRPr lang="en-US"/>
          </a:p>
        </p:txBody>
      </p:sp>
      <p:sp>
        <p:nvSpPr>
          <p:cNvPr id="6" name="Date Placeholder 5"/>
          <p:cNvSpPr>
            <a:spLocks noGrp="1"/>
          </p:cNvSpPr>
          <p:nvPr>
            <p:ph type="dt" sz="half" idx="12"/>
          </p:nvPr>
        </p:nvSpPr>
        <p:spPr/>
        <p:txBody>
          <a:bodyPr/>
          <a:lstStyle/>
          <a:p>
            <a:r>
              <a:rPr lang="en-US" smtClean="0"/>
              <a:t>24-11-12</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610" y="2492870"/>
            <a:ext cx="7753350" cy="311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215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t>Friday evening</a:t>
            </a:r>
            <a:endParaRPr lang="en-GB" dirty="0"/>
          </a:p>
        </p:txBody>
      </p:sp>
      <p:sp>
        <p:nvSpPr>
          <p:cNvPr id="11" name="Content Placeholder 10"/>
          <p:cNvSpPr>
            <a:spLocks noGrp="1"/>
          </p:cNvSpPr>
          <p:nvPr>
            <p:ph sz="half" idx="2"/>
          </p:nvPr>
        </p:nvSpPr>
        <p:spPr>
          <a:xfrm>
            <a:off x="304800" y="990600"/>
            <a:ext cx="8458200" cy="1477963"/>
          </a:xfrm>
        </p:spPr>
        <p:txBody>
          <a:bodyPr/>
          <a:lstStyle/>
          <a:p>
            <a:r>
              <a:rPr lang="en-US" sz="2000" dirty="0" smtClean="0"/>
              <a:t>Restarted for 25 ns MD at 16:30 after Loss maps and h=9 injection test </a:t>
            </a:r>
          </a:p>
          <a:p>
            <a:r>
              <a:rPr lang="en-US" sz="2000" dirty="0" smtClean="0"/>
              <a:t>Injection of 804 bunches with reduced bunch intensity (0.9x10</a:t>
            </a:r>
            <a:r>
              <a:rPr lang="en-US" sz="2000" baseline="30000" dirty="0" smtClean="0"/>
              <a:t>11</a:t>
            </a:r>
            <a:r>
              <a:rPr lang="en-US" sz="2000" dirty="0" smtClean="0"/>
              <a:t> p/b) for heat load comparison at different bunch intensity for benchmarking purposes</a:t>
            </a:r>
          </a:p>
          <a:p>
            <a:r>
              <a:rPr lang="en-US" sz="2000" dirty="0" smtClean="0"/>
              <a:t>First ramp lost due to SW interlock (several BPM not returning data)</a:t>
            </a:r>
          </a:p>
          <a:p>
            <a:r>
              <a:rPr lang="en-US" sz="2000" dirty="0" smtClean="0"/>
              <a:t>Difficulties in filling again (</a:t>
            </a:r>
            <a:r>
              <a:rPr lang="en-US" sz="2000" dirty="0" err="1" smtClean="0"/>
              <a:t>octupoles</a:t>
            </a:r>
            <a:r>
              <a:rPr lang="en-US" sz="2000" dirty="0" smtClean="0"/>
              <a:t> not set correctly, unexplained BPM trigger at injection)</a:t>
            </a:r>
          </a:p>
          <a:p>
            <a:r>
              <a:rPr lang="en-US" sz="2000" dirty="0" smtClean="0"/>
              <a:t>21:50 Finally at flat-top after an UFO (67% of dump threshold) during the ramp</a:t>
            </a:r>
          </a:p>
          <a:p>
            <a:endParaRPr lang="en-US" sz="2000" dirty="0"/>
          </a:p>
          <a:p>
            <a:endParaRPr lang="en-GB" sz="2000" dirty="0"/>
          </a:p>
        </p:txBody>
      </p:sp>
      <p:sp>
        <p:nvSpPr>
          <p:cNvPr id="5" name="Date Placeholder 4"/>
          <p:cNvSpPr>
            <a:spLocks noGrp="1"/>
          </p:cNvSpPr>
          <p:nvPr>
            <p:ph type="dt" sz="half" idx="10"/>
          </p:nvPr>
        </p:nvSpPr>
        <p:spPr/>
        <p:txBody>
          <a:bodyPr/>
          <a:lstStyle/>
          <a:p>
            <a:fld id="{B4C8E7F0-B3B2-4711-9383-6412E3C81093}" type="datetime1">
              <a:rPr lang="en-GB" smtClean="0">
                <a:solidFill>
                  <a:srgbClr val="000000">
                    <a:tint val="75000"/>
                  </a:srgbClr>
                </a:solidFill>
              </a:rPr>
              <a:pPr/>
              <a:t>15/12/2012</a:t>
            </a:fld>
            <a:endParaRPr lang="en-GB">
              <a:solidFill>
                <a:srgbClr val="000000">
                  <a:tint val="75000"/>
                </a:srgbClr>
              </a:solidFill>
            </a:endParaRPr>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solidFill>
                  <a:srgbClr val="000000">
                    <a:tint val="75000"/>
                  </a:srgbClr>
                </a:solidFill>
              </a:rPr>
              <a:pPr/>
              <a:t>6</a:t>
            </a:fld>
            <a:endParaRPr lang="en-GB">
              <a:solidFill>
                <a:srgbClr val="000000">
                  <a:tint val="75000"/>
                </a:srgbClr>
              </a:solidFill>
            </a:endParaRPr>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6875"/>
          <a:stretch/>
        </p:blipFill>
        <p:spPr bwMode="auto">
          <a:xfrm>
            <a:off x="2057400" y="4171950"/>
            <a:ext cx="572643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0044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t>Heat load</a:t>
            </a:r>
            <a:endParaRPr lang="en-GB" dirty="0"/>
          </a:p>
        </p:txBody>
      </p:sp>
      <p:sp>
        <p:nvSpPr>
          <p:cNvPr id="12" name="Text Placeholder 11"/>
          <p:cNvSpPr>
            <a:spLocks noGrp="1"/>
          </p:cNvSpPr>
          <p:nvPr>
            <p:ph type="body" idx="1"/>
          </p:nvPr>
        </p:nvSpPr>
        <p:spPr/>
        <p:txBody>
          <a:bodyPr/>
          <a:lstStyle/>
          <a:p>
            <a:r>
              <a:rPr lang="en-US" dirty="0" smtClean="0"/>
              <a:t>0.9x10</a:t>
            </a:r>
            <a:r>
              <a:rPr lang="en-US" baseline="30000" dirty="0" smtClean="0"/>
              <a:t>11</a:t>
            </a:r>
            <a:r>
              <a:rPr lang="en-US" dirty="0" smtClean="0"/>
              <a:t> p/b</a:t>
            </a:r>
            <a:endParaRPr lang="en-GB" dirty="0"/>
          </a:p>
        </p:txBody>
      </p:sp>
      <p:pic>
        <p:nvPicPr>
          <p:cNvPr id="2050" name="Picture 2" descr="http://elogbook.cern.ch/eLogbook/attach_reader?attach_id=132392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57200" y="2831358"/>
            <a:ext cx="4040188" cy="2638321"/>
          </a:xfrm>
          <a:prstGeom prst="rect">
            <a:avLst/>
          </a:prstGeom>
          <a:noFill/>
          <a:extLst>
            <a:ext uri="{909E8E84-426E-40DD-AFC4-6F175D3DCCD1}">
              <a14:hiddenFill xmlns:a14="http://schemas.microsoft.com/office/drawing/2010/main">
                <a:solidFill>
                  <a:srgbClr val="FFFFFF"/>
                </a:solidFill>
              </a14:hiddenFill>
            </a:ext>
          </a:extLst>
        </p:spPr>
      </p:pic>
      <p:sp>
        <p:nvSpPr>
          <p:cNvPr id="13" name="Text Placeholder 12"/>
          <p:cNvSpPr>
            <a:spLocks noGrp="1"/>
          </p:cNvSpPr>
          <p:nvPr>
            <p:ph type="body" sz="quarter" idx="3"/>
          </p:nvPr>
        </p:nvSpPr>
        <p:spPr/>
        <p:txBody>
          <a:bodyPr/>
          <a:lstStyle/>
          <a:p>
            <a:r>
              <a:rPr lang="en-US" dirty="0" smtClean="0"/>
              <a:t>1.15x10</a:t>
            </a:r>
            <a:r>
              <a:rPr lang="en-US" baseline="30000" dirty="0" smtClean="0"/>
              <a:t>11 </a:t>
            </a:r>
            <a:r>
              <a:rPr lang="en-US" dirty="0" smtClean="0"/>
              <a:t>p/b</a:t>
            </a:r>
            <a:endParaRPr lang="en-GB" dirty="0"/>
          </a:p>
        </p:txBody>
      </p:sp>
      <p:pic>
        <p:nvPicPr>
          <p:cNvPr id="11" name="Picture 2" descr="http://elogbook.cern.ch/eLogbook/attach_reader?attach_id=1323523"/>
          <p:cNvPicPr>
            <a:picLocks noGrp="1" noChangeAspect="1" noChangeArrowheads="1"/>
          </p:cNvPicPr>
          <p:nvPr>
            <p:ph sz="quarter" idx="4"/>
          </p:nvPr>
        </p:nvPicPr>
        <p:blipFill>
          <a:blip r:embed="rId3" cstate="print">
            <a:extLst>
              <a:ext uri="{28A0092B-C50C-407E-A947-70E740481C1C}">
                <a14:useLocalDpi xmlns:a14="http://schemas.microsoft.com/office/drawing/2010/main" val="0"/>
              </a:ext>
            </a:extLst>
          </a:blip>
          <a:stretch>
            <a:fillRect/>
          </a:stretch>
        </p:blipFill>
        <p:spPr bwMode="auto">
          <a:xfrm>
            <a:off x="4645025" y="2830840"/>
            <a:ext cx="4041775" cy="2639357"/>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90DF66D-7345-4F19-BF7B-E480E373C532}" type="datetime1">
              <a:rPr lang="en-GB" smtClean="0">
                <a:solidFill>
                  <a:srgbClr val="000000">
                    <a:tint val="75000"/>
                  </a:srgbClr>
                </a:solidFill>
              </a:rPr>
              <a:pPr/>
              <a:t>15/12/2012</a:t>
            </a:fld>
            <a:endParaRPr lang="en-GB">
              <a:solidFill>
                <a:srgbClr val="000000">
                  <a:tint val="75000"/>
                </a:srgbClr>
              </a:solidFill>
            </a:endParaRPr>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solidFill>
                  <a:srgbClr val="000000">
                    <a:tint val="75000"/>
                  </a:srgbClr>
                </a:solidFill>
              </a:rPr>
              <a:pPr/>
              <a:t>7</a:t>
            </a:fld>
            <a:endParaRPr lang="en-GB">
              <a:solidFill>
                <a:srgbClr val="000000">
                  <a:tint val="75000"/>
                </a:srgbClr>
              </a:solidFill>
            </a:endParaRPr>
          </a:p>
        </p:txBody>
      </p:sp>
    </p:spTree>
    <p:extLst>
      <p:ext uri="{BB962C8B-B14F-4D97-AF65-F5344CB8AC3E}">
        <p14:creationId xmlns:p14="http://schemas.microsoft.com/office/powerpoint/2010/main" val="1338766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smtClean="0"/>
              <a:t>Saturday 15</a:t>
            </a:r>
            <a:r>
              <a:rPr lang="en-GB" baseline="30000" dirty="0" smtClean="0"/>
              <a:t>th</a:t>
            </a:r>
            <a:r>
              <a:rPr lang="en-GB" dirty="0" smtClean="0"/>
              <a:t> morning</a:t>
            </a:r>
            <a:endParaRPr lang="en-GB" dirty="0"/>
          </a:p>
        </p:txBody>
      </p:sp>
      <p:sp>
        <p:nvSpPr>
          <p:cNvPr id="11" name="Content Placeholder 10"/>
          <p:cNvSpPr>
            <a:spLocks noGrp="1"/>
          </p:cNvSpPr>
          <p:nvPr>
            <p:ph idx="1"/>
          </p:nvPr>
        </p:nvSpPr>
        <p:spPr/>
        <p:txBody>
          <a:bodyPr/>
          <a:lstStyle/>
          <a:p>
            <a:r>
              <a:rPr lang="en-US" sz="2400" dirty="0" smtClean="0"/>
              <a:t>23:04 beams dumped due to loss of communication with a few access elements in point 6</a:t>
            </a:r>
          </a:p>
          <a:p>
            <a:r>
              <a:rPr lang="en-US" sz="2400" dirty="0" smtClean="0"/>
              <a:t>Patrol lost in a few sectors in point 6</a:t>
            </a:r>
          </a:p>
          <a:p>
            <a:r>
              <a:rPr lang="en-US" sz="2400" dirty="0" smtClean="0"/>
              <a:t>Ready for injection at 03:00</a:t>
            </a:r>
          </a:p>
          <a:p>
            <a:r>
              <a:rPr lang="en-US" sz="2400" dirty="0" smtClean="0"/>
              <a:t>Inject trains of 288 bunches. Dumped by injection losses in point 2 at 05:10 when we had 1884 bunch/beam. Heat load not yet stabilized.</a:t>
            </a:r>
          </a:p>
          <a:p>
            <a:r>
              <a:rPr lang="en-US" sz="2400" dirty="0" smtClean="0"/>
              <a:t>Fill the machine with trains of 72 bunches (2100 bunches with a stop at ~1000 bunches) for benchmark purposes. Let the heat load to stabilize.</a:t>
            </a:r>
          </a:p>
          <a:p>
            <a:r>
              <a:rPr lang="en-US" sz="2400" dirty="0" smtClean="0"/>
              <a:t>During filling (06:30) problem with TDI in point 2. OK after piquet intervention.</a:t>
            </a:r>
          </a:p>
          <a:p>
            <a:endParaRPr lang="en-GB" sz="2400" dirty="0"/>
          </a:p>
        </p:txBody>
      </p:sp>
      <p:sp>
        <p:nvSpPr>
          <p:cNvPr id="7" name="Date Placeholder 6"/>
          <p:cNvSpPr>
            <a:spLocks noGrp="1"/>
          </p:cNvSpPr>
          <p:nvPr>
            <p:ph type="dt" sz="half" idx="10"/>
          </p:nvPr>
        </p:nvSpPr>
        <p:spPr/>
        <p:txBody>
          <a:bodyPr/>
          <a:lstStyle/>
          <a:p>
            <a:fld id="{0A2A071A-2CDE-4F64-8478-D74B690A888A}" type="datetime1">
              <a:rPr lang="en-GB" smtClean="0">
                <a:solidFill>
                  <a:srgbClr val="000000">
                    <a:tint val="75000"/>
                  </a:srgbClr>
                </a:solidFill>
              </a:rPr>
              <a:pPr/>
              <a:t>15/12/2012</a:t>
            </a:fld>
            <a:endParaRPr lang="en-US">
              <a:solidFill>
                <a:srgbClr val="000000">
                  <a:tint val="75000"/>
                </a:srgbClr>
              </a:solidFill>
            </a:endParaRPr>
          </a:p>
        </p:txBody>
      </p:sp>
      <p:sp>
        <p:nvSpPr>
          <p:cNvPr id="8" name="Footer Placeholder 7"/>
          <p:cNvSpPr>
            <a:spLocks noGrp="1"/>
          </p:cNvSpPr>
          <p:nvPr>
            <p:ph type="ftr" sz="quarter" idx="11"/>
          </p:nvPr>
        </p:nvSpPr>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solidFill>
                  <a:srgbClr val="000000">
                    <a:tint val="75000"/>
                  </a:srgbClr>
                </a:solidFill>
              </a:rPr>
              <a:pPr/>
              <a:t>8</a:t>
            </a:fld>
            <a:endParaRPr lang="en-US">
              <a:solidFill>
                <a:srgbClr val="000000">
                  <a:tint val="75000"/>
                </a:srgbClr>
              </a:solidFill>
            </a:endParaRPr>
          </a:p>
        </p:txBody>
      </p:sp>
    </p:spTree>
    <p:extLst>
      <p:ext uri="{BB962C8B-B14F-4D97-AF65-F5344CB8AC3E}">
        <p14:creationId xmlns:p14="http://schemas.microsoft.com/office/powerpoint/2010/main" val="1021874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pic>
        <p:nvPicPr>
          <p:cNvPr id="3074" name="Picture 2" descr="http://elogbook.cern.ch/eLogbook/attach_reader?attach_id=1323992"/>
          <p:cNvPicPr>
            <a:picLocks noGrp="1" noChangeAspect="1" noChangeArrowheads="1"/>
          </p:cNvPicPr>
          <p:nvPr>
            <p:ph sz="half" idx="1"/>
          </p:nvPr>
        </p:nvPicPr>
        <p:blipFill rotWithShape="1">
          <a:blip r:embed="rId2" cstate="print">
            <a:extLst>
              <a:ext uri="{28A0092B-C50C-407E-A947-70E740481C1C}">
                <a14:useLocalDpi xmlns:a14="http://schemas.microsoft.com/office/drawing/2010/main" val="0"/>
              </a:ext>
            </a:extLst>
          </a:blip>
          <a:srcRect t="10230" b="39534"/>
          <a:stretch/>
        </p:blipFill>
        <p:spPr bwMode="auto">
          <a:xfrm>
            <a:off x="457200" y="1143000"/>
            <a:ext cx="4038600" cy="1619251"/>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p:cNvSpPr>
            <a:spLocks noGrp="1"/>
          </p:cNvSpPr>
          <p:nvPr>
            <p:ph type="dt" sz="half" idx="10"/>
          </p:nvPr>
        </p:nvSpPr>
        <p:spPr/>
        <p:txBody>
          <a:bodyPr/>
          <a:lstStyle/>
          <a:p>
            <a:fld id="{A90DF66D-7345-4F19-BF7B-E480E373C532}" type="datetime1">
              <a:rPr lang="en-GB" smtClean="0">
                <a:solidFill>
                  <a:srgbClr val="000000">
                    <a:tint val="75000"/>
                  </a:srgbClr>
                </a:solidFill>
              </a:rPr>
              <a:pPr/>
              <a:t>15/12/2012</a:t>
            </a:fld>
            <a:endParaRPr lang="en-GB">
              <a:solidFill>
                <a:srgbClr val="000000">
                  <a:tint val="75000"/>
                </a:srgbClr>
              </a:solidFill>
            </a:endParaRPr>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solidFill>
                  <a:srgbClr val="000000">
                    <a:tint val="75000"/>
                  </a:srgbClr>
                </a:solidFill>
              </a:rPr>
              <a:pPr/>
              <a:t>9</a:t>
            </a:fld>
            <a:endParaRPr lang="en-GB">
              <a:solidFill>
                <a:srgbClr val="000000">
                  <a:tint val="75000"/>
                </a:srgbClr>
              </a:solidFill>
            </a:endParaRPr>
          </a:p>
        </p:txBody>
      </p:sp>
      <p:pic>
        <p:nvPicPr>
          <p:cNvPr id="3076" name="Picture 4" descr="http://elogbook.cern.ch/eLogbook/attach_reader?attach_id=1323997"/>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352800" y="2895600"/>
            <a:ext cx="6134957" cy="6563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094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59867</TotalTime>
  <Words>666</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Pixel</vt:lpstr>
      <vt:lpstr>LHCpresentations</vt:lpstr>
      <vt:lpstr>1_Pixel</vt:lpstr>
      <vt:lpstr>Friday 14th December - morning</vt:lpstr>
      <vt:lpstr>PowerPoint Presentation</vt:lpstr>
      <vt:lpstr>Bunch sculpture</vt:lpstr>
      <vt:lpstr>Friday afternoon</vt:lpstr>
      <vt:lpstr>H=9 B2H</vt:lpstr>
      <vt:lpstr>Friday evening</vt:lpstr>
      <vt:lpstr>Heat load</vt:lpstr>
      <vt:lpstr>Saturday 15th morning</vt:lpstr>
      <vt:lpstr>PowerPoint Presentation</vt:lpstr>
      <vt:lpstr>SEY of the beam screen</vt:lpstr>
      <vt:lpstr>PowerPoint Presentation</vt:lpstr>
      <vt:lpstr>Sunday</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2703</cp:revision>
  <dcterms:created xsi:type="dcterms:W3CDTF">2010-04-04T19:37:12Z</dcterms:created>
  <dcterms:modified xsi:type="dcterms:W3CDTF">2012-12-15T07:58:18Z</dcterms:modified>
</cp:coreProperties>
</file>