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  <p:sldMasterId id="2147483660" r:id="rId2"/>
  </p:sldMasterIdLst>
  <p:notesMasterIdLst>
    <p:notesMasterId r:id="rId8"/>
  </p:notesMasterIdLst>
  <p:sldIdLst>
    <p:sldId id="995" r:id="rId3"/>
    <p:sldId id="1037" r:id="rId4"/>
    <p:sldId id="1071" r:id="rId5"/>
    <p:sldId id="1074" r:id="rId6"/>
    <p:sldId id="1073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0000"/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012" autoAdjust="0"/>
    <p:restoredTop sz="94706" autoAdjust="0"/>
  </p:normalViewPr>
  <p:slideViewPr>
    <p:cSldViewPr>
      <p:cViewPr>
        <p:scale>
          <a:sx n="100" d="100"/>
          <a:sy n="100" d="100"/>
        </p:scale>
        <p:origin x="-105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92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2.xml"/><Relationship Id="rId7" Type="http://schemas.openxmlformats.org/officeDocument/2006/relationships/slide" Target="slides/slide5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12/12/12</a:t>
            </a:fld>
            <a:endParaRPr lang="en-US" dirty="0">
              <a:solidFill>
                <a:srgbClr val="00007D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12/12/12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 algn="ctr"/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>
                <a:solidFill>
                  <a:srgbClr val="00007D"/>
                </a:solidFill>
              </a:rPr>
              <a:pPr/>
              <a:t>12/12/12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7D"/>
              </a:solidFill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8" name="Subtitle 3"/>
          <p:cNvSpPr txBox="1">
            <a:spLocks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 </a:t>
            </a:r>
            <a:r>
              <a:rPr lang="en-GB" sz="3200" kern="0" dirty="0" err="1" smtClean="0">
                <a:solidFill>
                  <a:srgbClr val="FF0000"/>
                </a:solidFill>
                <a:latin typeface="+mn-lt"/>
              </a:rPr>
              <a:t>Wednes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day Morning 1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-Dec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Bernhard Holzer, </a:t>
            </a:r>
            <a:r>
              <a:rPr lang="en-GB" sz="1900" kern="0" noProof="0" dirty="0" smtClean="0">
                <a:solidFill>
                  <a:schemeClr val="tx2"/>
                </a:solidFill>
                <a:latin typeface="+mn-lt"/>
              </a:rPr>
              <a:t>Mike Lamont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295400"/>
            <a:ext cx="8513497" cy="65864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Tuesday Morning:</a:t>
            </a: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TCT / TCL alignment</a:t>
            </a: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07:00h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ramp, squeeze, adjust,</a:t>
            </a:r>
          </a:p>
          <a:p>
            <a:pPr lvl="0"/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optimisation of collisions in all IP’s</a:t>
            </a: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08:00h.. 09:30h </a:t>
            </a:r>
            <a:r>
              <a:rPr lang="en-US" sz="1600" dirty="0" smtClean="0"/>
              <a:t> TCT and TCL alignment in collisions</a:t>
            </a:r>
          </a:p>
          <a:p>
            <a:pPr lvl="0"/>
            <a:endParaRPr lang="en-US" sz="16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10:10h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loss maps</a:t>
            </a:r>
            <a:r>
              <a:rPr lang="en-GB" sz="16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endParaRPr lang="en-GB" sz="16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11:36h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new injection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... but ... </a:t>
            </a:r>
            <a:r>
              <a:rPr lang="en-GB" sz="2000" b="1" i="1" kern="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cryo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loss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(reading error of T-gauge)  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... and access</a:t>
            </a:r>
          </a:p>
          <a:p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13:00h   </a:t>
            </a:r>
            <a:r>
              <a:rPr lang="en-US" b="1" i="1" dirty="0" smtClean="0">
                <a:latin typeface="Times New Roman"/>
                <a:cs typeface="Times New Roman"/>
              </a:rPr>
              <a:t>access to fix the problem on </a:t>
            </a: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 TDI.4L2 </a:t>
            </a:r>
            <a:r>
              <a:rPr lang="en-US" b="1" i="1" dirty="0" smtClean="0">
                <a:latin typeface="Times New Roman"/>
                <a:cs typeface="Times New Roman"/>
              </a:rPr>
              <a:t>/ for </a:t>
            </a:r>
            <a:r>
              <a:rPr lang="en-US" b="1" i="1" dirty="0" err="1" smtClean="0">
                <a:latin typeface="Times New Roman"/>
                <a:cs typeface="Times New Roman"/>
              </a:rPr>
              <a:t>Cryo</a:t>
            </a:r>
            <a:r>
              <a:rPr lang="en-US" b="1" i="1" dirty="0" smtClean="0">
                <a:latin typeface="Times New Roman"/>
                <a:cs typeface="Times New Roman"/>
              </a:rPr>
              <a:t> / for QPS crate in B9L5 / </a:t>
            </a:r>
          </a:p>
          <a:p>
            <a:r>
              <a:rPr lang="en-US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for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change of RQ5.L1 FGC</a:t>
            </a:r>
            <a:r>
              <a:rPr lang="en-GB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en-US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GB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b="1" i="1" dirty="0" smtClean="0">
              <a:latin typeface="Times New Roman"/>
              <a:cs typeface="Times New Roman"/>
            </a:endParaRPr>
          </a:p>
          <a:p>
            <a:r>
              <a:rPr lang="en-US" b="1" i="1" dirty="0" smtClean="0">
                <a:latin typeface="Times New Roman"/>
                <a:cs typeface="Times New Roman"/>
              </a:rPr>
              <a:t> </a:t>
            </a:r>
          </a:p>
          <a:p>
            <a:endParaRPr lang="en-US" b="1" i="1" dirty="0" smtClean="0">
              <a:latin typeface="Times New Roman"/>
              <a:cs typeface="Times New Roman"/>
            </a:endParaRPr>
          </a:p>
          <a:p>
            <a:pPr lvl="0"/>
            <a:endParaRPr lang="en-US" sz="2000" b="1" i="1" dirty="0" smtClean="0">
              <a:latin typeface="Times New Roman"/>
              <a:cs typeface="Times New Roman"/>
            </a:endParaRPr>
          </a:p>
          <a:p>
            <a:pPr lvl="0"/>
            <a:r>
              <a:rPr lang="en-US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295400"/>
            <a:ext cx="2514600" cy="2095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3124199"/>
            <a:ext cx="1828800" cy="1503285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96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3"/>
          <p:cNvSpPr txBox="1">
            <a:spLocks/>
          </p:cNvSpPr>
          <p:nvPr/>
        </p:nvSpPr>
        <p:spPr bwMode="auto">
          <a:xfrm>
            <a:off x="609600" y="0"/>
            <a:ext cx="81534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Wednesday Morning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990600"/>
            <a:ext cx="8886425" cy="9664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Tuesday Late:</a:t>
            </a:r>
          </a:p>
          <a:p>
            <a:pPr lvl="0"/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... for the fun of it ... </a:t>
            </a:r>
            <a:r>
              <a:rPr lang="en-US" i="1" dirty="0" smtClean="0">
                <a:latin typeface="Times New Roman"/>
                <a:cs typeface="Times New Roman"/>
              </a:rPr>
              <a:t>access door YCPS04=US650 has been closed by the site manager. </a:t>
            </a:r>
          </a:p>
          <a:p>
            <a:pPr lvl="0"/>
            <a:r>
              <a:rPr lang="en-US" i="1" dirty="0" smtClean="0">
                <a:latin typeface="Times New Roman"/>
                <a:cs typeface="Times New Roman"/>
              </a:rPr>
              <a:t>	                   It was found slightly open, probably due to a strong ventilation air flux.</a:t>
            </a:r>
          </a:p>
          <a:p>
            <a:pPr lvl="0"/>
            <a:endParaRPr lang="en-US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16:50h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access finished, machine ready,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precycle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nota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bene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lang="en-US" sz="2000" b="1" i="1" dirty="0" smtClean="0">
                <a:latin typeface="Times New Roman"/>
                <a:cs typeface="Times New Roman"/>
              </a:rPr>
              <a:t> problem at TDI.4L2 not solved yet, only “save beam” for beam 2. </a:t>
            </a:r>
          </a:p>
          <a:p>
            <a:r>
              <a:rPr lang="en-US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Plan: 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/>
                <a:cs typeface="Times New Roman"/>
                <a:sym typeface="Wingdings"/>
              </a:rPr>
              <a:t>* no </a:t>
            </a:r>
            <a:r>
              <a:rPr lang="en-US" sz="2000" i="1" kern="0" dirty="0" err="1" smtClean="0">
                <a:solidFill>
                  <a:srgbClr val="000000"/>
                </a:solidFill>
                <a:latin typeface="Times New Roman"/>
                <a:cs typeface="Times New Roman"/>
                <a:sym typeface="Wingdings"/>
              </a:rPr>
              <a:t>h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/>
                <a:cs typeface="Times New Roman"/>
                <a:sym typeface="Wingdings"/>
              </a:rPr>
              <a:t> =9 bunch trains</a:t>
            </a:r>
            <a:r>
              <a:rPr lang="en-GB" sz="2000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GB" sz="2000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           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/>
                <a:cs typeface="Times New Roman"/>
                <a:sym typeface="Wingdings"/>
              </a:rPr>
              <a:t>* finish collimators and loss maps</a:t>
            </a:r>
            <a:endParaRPr lang="en-GB" sz="2000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18:00h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injection 4 bunches,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sbf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19:00h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ramp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19:20h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loss map at flat top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GB" sz="2000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b1h, b1v, b2h, b2v</a:t>
            </a:r>
          </a:p>
          <a:p>
            <a:endParaRPr lang="en-GB" sz="2000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continue with remaining beam for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colli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set up 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 ”adjust”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</a:t>
            </a:r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        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rcRect t="34178"/>
          <a:stretch>
            <a:fillRect/>
          </a:stretch>
        </p:blipFill>
        <p:spPr>
          <a:xfrm>
            <a:off x="6096000" y="3429000"/>
            <a:ext cx="2895600" cy="15669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rcRect t="8604" b="39892"/>
          <a:stretch>
            <a:fillRect/>
          </a:stretch>
        </p:blipFill>
        <p:spPr>
          <a:xfrm>
            <a:off x="5257800" y="5170429"/>
            <a:ext cx="3725053" cy="168757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267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762000"/>
            <a:ext cx="6811414" cy="105875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000" b="1" i="1" kern="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8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Tuesday Late: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20:00h: </a:t>
            </a:r>
            <a:r>
              <a:rPr lang="en-US" i="1" dirty="0" smtClean="0"/>
              <a:t>TCT collimator alignment starting.</a:t>
            </a:r>
            <a:r>
              <a:rPr lang="en-GB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20:40h   </a:t>
            </a:r>
            <a:r>
              <a:rPr lang="en-US" i="1" dirty="0" smtClean="0"/>
              <a:t>Alignment of 16 </a:t>
            </a:r>
            <a:r>
              <a:rPr lang="en-US" i="1" dirty="0" err="1" smtClean="0"/>
              <a:t>TCTs</a:t>
            </a:r>
            <a:r>
              <a:rPr lang="en-US" i="1" dirty="0" smtClean="0"/>
              <a:t> completed</a:t>
            </a:r>
            <a:r>
              <a:rPr lang="en-US" dirty="0" smtClean="0"/>
              <a:t>.</a:t>
            </a:r>
          </a:p>
          <a:p>
            <a:endParaRPr lang="en-US" b="1" i="1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21:00h </a:t>
            </a:r>
            <a:r>
              <a:rPr lang="en-US" sz="2000" b="1" i="1" dirty="0" smtClean="0">
                <a:latin typeface="Times New Roman"/>
                <a:cs typeface="Times New Roman"/>
              </a:rPr>
              <a:t>loss maps after collimator alignment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at end of squeeze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21:50h </a:t>
            </a:r>
            <a:r>
              <a:rPr lang="en-US" sz="2000" b="1" i="1" dirty="0" err="1" smtClean="0">
                <a:latin typeface="Times New Roman"/>
                <a:cs typeface="Times New Roman"/>
              </a:rPr>
              <a:t>asynch</a:t>
            </a:r>
            <a:r>
              <a:rPr lang="en-US" sz="2000" b="1" i="1" dirty="0" smtClean="0">
                <a:latin typeface="Times New Roman"/>
                <a:cs typeface="Times New Roman"/>
              </a:rPr>
              <a:t>. dump</a:t>
            </a:r>
          </a:p>
          <a:p>
            <a:endParaRPr lang="en-US" i="1" dirty="0" smtClean="0"/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23:00h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new injection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00:00h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ramp, squeeze, adjust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01:00h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starting loss maps </a:t>
            </a:r>
            <a:r>
              <a:rPr lang="en-GB" sz="2000" b="1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 adjust</a:t>
            </a:r>
          </a:p>
          <a:p>
            <a:pPr lvl="0"/>
            <a:r>
              <a:rPr lang="en-GB" sz="2000" b="1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b1h, b1v, b2h, b2v, off momentum +500Hz</a:t>
            </a:r>
          </a:p>
          <a:p>
            <a:pPr lvl="0"/>
            <a:endParaRPr lang="en-GB" sz="2000" b="1" i="1" kern="0" dirty="0" smtClean="0"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01:40h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beam dump &amp; new injection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ramp-squeeze-adjust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04:00h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asynch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dump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US" i="1" dirty="0" smtClean="0"/>
          </a:p>
          <a:p>
            <a:endParaRPr lang="en-US" i="1" dirty="0" smtClean="0">
              <a:solidFill>
                <a:srgbClr val="000000"/>
              </a:solidFill>
            </a:endParaRPr>
          </a:p>
          <a:p>
            <a:endParaRPr lang="en-US" b="1" i="1" dirty="0" smtClean="0">
              <a:latin typeface="Times New Roman"/>
              <a:cs typeface="Times New Roman"/>
            </a:endParaRPr>
          </a:p>
          <a:p>
            <a:r>
              <a:rPr lang="en-GB" b="1" i="1" dirty="0" smtClean="0">
                <a:latin typeface="Times New Roman"/>
                <a:cs typeface="Times New Roman"/>
              </a:rPr>
              <a:t>	</a:t>
            </a:r>
          </a:p>
          <a:p>
            <a:endParaRPr lang="en-GB" sz="2000" b="1" i="1" dirty="0" smtClean="0">
              <a:latin typeface="Times New Roman"/>
              <a:cs typeface="Times New Roman"/>
            </a:endParaRPr>
          </a:p>
          <a:p>
            <a:endParaRPr lang="en-GB" sz="8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b="1" kern="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        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9" name="Subtitle 3"/>
          <p:cNvSpPr txBox="1">
            <a:spLocks/>
          </p:cNvSpPr>
          <p:nvPr/>
        </p:nvSpPr>
        <p:spPr bwMode="auto">
          <a:xfrm>
            <a:off x="609600" y="0"/>
            <a:ext cx="81534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Wednesday Morning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295400"/>
            <a:ext cx="4231340" cy="12192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267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12/12/12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914400"/>
            <a:ext cx="258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Tuesday Night:</a:t>
            </a:r>
          </a:p>
        </p:txBody>
      </p:sp>
      <p:sp>
        <p:nvSpPr>
          <p:cNvPr id="7" name="Subtitle 3"/>
          <p:cNvSpPr txBox="1">
            <a:spLocks/>
          </p:cNvSpPr>
          <p:nvPr/>
        </p:nvSpPr>
        <p:spPr bwMode="auto">
          <a:xfrm>
            <a:off x="609600" y="0"/>
            <a:ext cx="81534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Wednesday Morning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676400"/>
            <a:ext cx="54640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05:00h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new injection,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r-s-a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05:50h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off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momentum at end-of</a:t>
            </a:r>
            <a:r>
              <a:rPr lang="en-GB" sz="2000" b="1" i="1" kern="0" smtClean="0">
                <a:latin typeface="Times New Roman"/>
                <a:cs typeface="Times New Roman"/>
              </a:rPr>
              <a:t>-squeeze: -500Hz</a:t>
            </a:r>
            <a:endParaRPr lang="en-GB" sz="2000" b="1" i="1" kern="0" dirty="0" smtClean="0"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508128" y="2891135"/>
            <a:ext cx="6603640" cy="3293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Next Steps: </a:t>
            </a:r>
          </a:p>
          <a:p>
            <a:r>
              <a:rPr lang="en-GB" sz="2400" b="1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Machine Studies 25ns beam beam (12h)</a:t>
            </a:r>
          </a:p>
          <a:p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Ramp 25ns bunch Trains</a:t>
            </a:r>
          </a:p>
          <a:p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back to 450 </a:t>
            </a:r>
            <a:r>
              <a:rPr lang="en-GB" sz="2400" b="1" i="1" kern="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GeV</a:t>
            </a:r>
            <a:r>
              <a:rPr lang="en-GB" sz="24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25ns checks / </a:t>
            </a:r>
            <a:r>
              <a:rPr lang="en-GB" sz="2400" b="1" i="1" kern="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scrabblings</a:t>
            </a: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latin typeface="Times New Roman"/>
                <a:cs typeface="Times New Roman"/>
              </a:rPr>
              <a:t>... and still to be done: TDI 2 repair &amp; check on beam </a:t>
            </a:r>
          </a:p>
          <a:p>
            <a:r>
              <a:rPr lang="en-GB" sz="2000" b="1" i="1" kern="0" dirty="0" smtClean="0">
                <a:latin typeface="Times New Roman"/>
                <a:cs typeface="Times New Roman"/>
              </a:rPr>
              <a:t>	                       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h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 = 9 for 25ns trains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77200" cy="792163"/>
          </a:xfrm>
        </p:spPr>
        <p:txBody>
          <a:bodyPr/>
          <a:lstStyle/>
          <a:p>
            <a:r>
              <a:rPr lang="en-US" dirty="0" smtClean="0"/>
              <a:t>Remaining 25 ns studies (48 </a:t>
            </a:r>
            <a:r>
              <a:rPr lang="en-US" smtClean="0"/>
              <a:t>h scheduled)</a:t>
            </a:r>
            <a:endParaRPr lang="en-GB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3128806"/>
              </p:ext>
            </p:extLst>
          </p:nvPr>
        </p:nvGraphicFramePr>
        <p:xfrm>
          <a:off x="228600" y="990600"/>
          <a:ext cx="8686137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762000"/>
                <a:gridCol w="3733137"/>
              </a:tblGrid>
              <a:tr h="334091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</a:t>
                      </a:r>
                      <a:endParaRPr lang="en-GB" sz="1600" dirty="0"/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 bunches/beam</a:t>
                      </a:r>
                      <a:endParaRPr lang="en-GB" sz="1600" dirty="0"/>
                    </a:p>
                  </a:txBody>
                  <a:tcPr marL="97612" marR="97612"/>
                </a:tc>
              </a:tr>
              <a:tr h="334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Damper set-up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 h</a:t>
                      </a: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97612" marR="97612"/>
                </a:tc>
              </a:tr>
              <a:tr h="334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Long range beam-beam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MD (IR1/5) – luminosity measurement required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5 h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12+48 (BCMS)</a:t>
                      </a:r>
                    </a:p>
                  </a:txBody>
                  <a:tcPr marL="97612" marR="97612"/>
                </a:tc>
              </a:tr>
              <a:tr h="521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Long range beam-beam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MD (IR1/2/5/8) – luminosity measurement required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 h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12+2x48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(BCMS)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</a:tr>
              <a:tr h="334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Ramp down and Recovery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h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</a:tr>
              <a:tr h="334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</a:tr>
              <a:tr h="334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E-cloud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ramp (no squeeze)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h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12 + 5x72 (372)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</a:tr>
              <a:tr h="33409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E-cloud ramp (no squeeze)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7 h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 + 11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x72 (794)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</a:tr>
              <a:tr h="33409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E-cloud ramp (no squeeze)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 h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+ 8x144 (1164) 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</a:rPr>
                        <a:t>or 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</a:rPr>
                        <a:t> + 16x72 (1164)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</a:tr>
              <a:tr h="334091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</a:tr>
              <a:tr h="33409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Ramp down and Recovery 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 h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</a:tr>
              <a:tr h="33409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Fill at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450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GeV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for verification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effectiveness scrubbing at 4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TeV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 h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12+144+9x288 (2748) 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</a:tr>
              <a:tr h="33409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Fill at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450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GeV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for verification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effectiveness scrubbing at 4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TeV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 h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12+17x72 (2460) 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7612" marR="97612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CD66-E71F-4C8B-A0C4-2CD19285EB54}" type="datetime1">
              <a:rPr lang="en-US" smtClean="0"/>
              <a:pPr/>
              <a:t>12/12/12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25 ns MDs and scrubbing - G. Arduini et al.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CB8C-ADBD-5C49-B24B-92DBB2EFF8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36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46218</TotalTime>
  <Words>643</Words>
  <Application>Microsoft Macintosh PowerPoint</Application>
  <PresentationFormat>On-screen Show (4:3)</PresentationFormat>
  <Paragraphs>140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LHCpresentations</vt:lpstr>
      <vt:lpstr>Pixel</vt:lpstr>
      <vt:lpstr>Slide 1</vt:lpstr>
      <vt:lpstr>Slide 2</vt:lpstr>
      <vt:lpstr>Slide 3</vt:lpstr>
      <vt:lpstr>Slide 4</vt:lpstr>
      <vt:lpstr>Remaining 25 ns studies (48 h scheduled)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2377</cp:revision>
  <cp:lastPrinted>2012-12-12T06:25:06Z</cp:lastPrinted>
  <dcterms:created xsi:type="dcterms:W3CDTF">2012-12-12T06:43:17Z</dcterms:created>
  <dcterms:modified xsi:type="dcterms:W3CDTF">2012-12-12T09:07:26Z</dcterms:modified>
</cp:coreProperties>
</file>