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9"/>
  </p:notesMasterIdLst>
  <p:handoutMasterIdLst>
    <p:handoutMasterId r:id="rId10"/>
  </p:handoutMasterIdLst>
  <p:sldIdLst>
    <p:sldId id="1454" r:id="rId2"/>
    <p:sldId id="1458" r:id="rId3"/>
    <p:sldId id="1455" r:id="rId4"/>
    <p:sldId id="1459" r:id="rId5"/>
    <p:sldId id="1460" r:id="rId6"/>
    <p:sldId id="1456" r:id="rId7"/>
    <p:sldId id="1457" r:id="rId8"/>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14FBE"/>
    <a:srgbClr val="B02E9D"/>
    <a:srgbClr val="0000FF"/>
    <a:srgbClr val="008000"/>
    <a:srgbClr val="FF0000"/>
    <a:srgbClr val="CC0066"/>
    <a:srgbClr val="99FF99"/>
    <a:srgbClr val="FFCCCC"/>
    <a:srgbClr val="9F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95267" autoAdjust="0"/>
  </p:normalViewPr>
  <p:slideViewPr>
    <p:cSldViewPr>
      <p:cViewPr varScale="1">
        <p:scale>
          <a:sx n="89" d="100"/>
          <a:sy n="89" d="100"/>
        </p:scale>
        <p:origin x="-1506" y="-10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12/6/2012</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9" name="Date Placeholder 3"/>
          <p:cNvSpPr>
            <a:spLocks noGrp="1"/>
          </p:cNvSpPr>
          <p:nvPr userDrawn="1">
            <p:ph type="dt" sz="half" idx="12"/>
          </p:nvPr>
        </p:nvSpPr>
        <p:spPr>
          <a:xfrm>
            <a:off x="34925" y="6616700"/>
            <a:ext cx="2133600" cy="268288"/>
          </a:xfrm>
        </p:spPr>
        <p:txBody>
          <a:bodyPr/>
          <a:lstStyle/>
          <a:p>
            <a:r>
              <a:rPr lang="en-US" dirty="0" smtClean="0"/>
              <a:t>06/12/2012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5</a:t>
            </a:r>
            <a:r>
              <a:rPr lang="en-US" baseline="30000" dirty="0" smtClean="0"/>
              <a:t>th</a:t>
            </a:r>
            <a:r>
              <a:rPr lang="en-US" dirty="0" smtClean="0"/>
              <a:t> </a:t>
            </a:r>
            <a:r>
              <a:rPr lang="en-US" dirty="0" smtClean="0"/>
              <a:t>December until this morning</a:t>
            </a:r>
            <a:endParaRPr lang="en-GB" dirty="0"/>
          </a:p>
        </p:txBody>
      </p:sp>
      <p:sp>
        <p:nvSpPr>
          <p:cNvPr id="3" name="Content Placeholder 2"/>
          <p:cNvSpPr>
            <a:spLocks noGrp="1"/>
          </p:cNvSpPr>
          <p:nvPr>
            <p:ph idx="1"/>
          </p:nvPr>
        </p:nvSpPr>
        <p:spPr>
          <a:xfrm>
            <a:off x="251400" y="764630"/>
            <a:ext cx="8569190" cy="5111750"/>
          </a:xfrm>
        </p:spPr>
        <p:txBody>
          <a:bodyPr/>
          <a:lstStyle/>
          <a:p>
            <a:r>
              <a:rPr lang="en-US" sz="2000" b="1" dirty="0" smtClean="0"/>
              <a:t>06:59 </a:t>
            </a:r>
            <a:r>
              <a:rPr lang="en-US" sz="2000" b="1" dirty="0"/>
              <a:t>Stable beams fill #3375, L ~ 6.8e33 cm-2s-1</a:t>
            </a:r>
            <a:r>
              <a:rPr lang="en-US" sz="2000" dirty="0"/>
              <a:t>. </a:t>
            </a:r>
          </a:p>
          <a:p>
            <a:r>
              <a:rPr lang="en-US" sz="2000" dirty="0"/>
              <a:t>10:40 Beam dump, trip of RD2.R5. Integrated L 72 pb-1 in 3h39m. </a:t>
            </a:r>
          </a:p>
          <a:p>
            <a:r>
              <a:rPr lang="en-US" sz="2000" dirty="0"/>
              <a:t>Access for TED TI2 </a:t>
            </a:r>
            <a:r>
              <a:rPr lang="en-US" sz="2000" dirty="0" smtClean="0"/>
              <a:t>repair: </a:t>
            </a:r>
          </a:p>
          <a:p>
            <a:r>
              <a:rPr lang="en-US" sz="2000" dirty="0" smtClean="0"/>
              <a:t>17:00 </a:t>
            </a:r>
            <a:r>
              <a:rPr lang="en-US" sz="2000" dirty="0"/>
              <a:t>TED back in access chain. Pre-cycling. </a:t>
            </a:r>
          </a:p>
          <a:p>
            <a:pPr lvl="1"/>
            <a:r>
              <a:rPr lang="en-US" sz="1600" dirty="0" smtClean="0"/>
              <a:t>END OF SPECIAL ACCESS PROCEDURES</a:t>
            </a:r>
          </a:p>
          <a:p>
            <a:r>
              <a:rPr lang="en-US" sz="2000" dirty="0" smtClean="0"/>
              <a:t>B1V </a:t>
            </a:r>
            <a:r>
              <a:rPr lang="en-US" sz="2000" dirty="0"/>
              <a:t>tune trimmed flat in squeeze. B2H+V trimmed -5e-3 after 700 s in the squeeze. </a:t>
            </a:r>
          </a:p>
          <a:p>
            <a:r>
              <a:rPr lang="en-US" sz="2000" dirty="0"/>
              <a:t>19:00 Injecting. </a:t>
            </a:r>
          </a:p>
          <a:p>
            <a:r>
              <a:rPr lang="en-US" sz="2000" dirty="0"/>
              <a:t>20:30 Beam dumped on flat top, RF trip M1B2</a:t>
            </a:r>
            <a:r>
              <a:rPr lang="en-US" sz="2000" dirty="0" smtClean="0"/>
              <a:t>.</a:t>
            </a:r>
          </a:p>
          <a:p>
            <a:r>
              <a:rPr lang="en-US" sz="2000" b="1" dirty="0"/>
              <a:t>22:59 Stable beams fill #3378, L = </a:t>
            </a:r>
            <a:r>
              <a:rPr lang="en-US" sz="2000" b="1" dirty="0" smtClean="0"/>
              <a:t>7.1e33 cm-2s-1</a:t>
            </a:r>
          </a:p>
          <a:p>
            <a:r>
              <a:rPr lang="en-US" sz="2000" dirty="0" smtClean="0"/>
              <a:t>01:31 Beam dumped due to </a:t>
            </a:r>
            <a:r>
              <a:rPr lang="en-GB" sz="2000" dirty="0"/>
              <a:t>trip of </a:t>
            </a:r>
            <a:r>
              <a:rPr lang="en-GB" sz="2000" dirty="0" smtClean="0"/>
              <a:t>RB.A81.Integrated 55 pb-1 in 2h31m </a:t>
            </a:r>
            <a:endParaRPr lang="en-GB" sz="2000" dirty="0" smtClean="0"/>
          </a:p>
          <a:p>
            <a:pPr lvl="1"/>
            <a:r>
              <a:rPr lang="en-US" sz="1600" dirty="0"/>
              <a:t>A</a:t>
            </a:r>
            <a:r>
              <a:rPr lang="en-US" sz="1600" dirty="0" smtClean="0"/>
              <a:t>n </a:t>
            </a:r>
            <a:r>
              <a:rPr lang="en-US" sz="1600" dirty="0"/>
              <a:t>access (to both UJ87 and UJ14) was required as the quench loop couldn't be closed remotely. We also gave an access to UW25 to change a CV supervision card. The MAD of UJ87 and UJ14 did not work properly and long time (many attempts) was needed to get the bikes in (to enter UJ14 bike have been finally folded and brought through the PAD!!!)...the issue must be followed up</a:t>
            </a:r>
            <a:r>
              <a:rPr lang="en-US" sz="1600" dirty="0" smtClean="0"/>
              <a:t>!</a:t>
            </a:r>
          </a:p>
          <a:p>
            <a:r>
              <a:rPr lang="en-US" sz="2000" dirty="0" smtClean="0"/>
              <a:t>08:30</a:t>
            </a:r>
            <a:r>
              <a:rPr lang="en-US" dirty="0" smtClean="0"/>
              <a:t>: </a:t>
            </a:r>
            <a:r>
              <a:rPr lang="en-US" sz="1600" dirty="0" smtClean="0"/>
              <a:t>UJ14 </a:t>
            </a:r>
            <a:r>
              <a:rPr lang="en-US" sz="1600" dirty="0" smtClean="0"/>
              <a:t>still open – cannot close the </a:t>
            </a:r>
            <a:r>
              <a:rPr lang="en-US" sz="1600" dirty="0" smtClean="0"/>
              <a:t>machine, RB </a:t>
            </a:r>
            <a:r>
              <a:rPr lang="en-US" sz="1600" dirty="0" smtClean="0"/>
              <a:t>not repaired yet</a:t>
            </a:r>
            <a:r>
              <a:rPr lang="en-US" sz="1600" dirty="0"/>
              <a:t/>
            </a:r>
            <a:br>
              <a:rPr lang="en-US" sz="1600" dirty="0"/>
            </a:br>
            <a:endParaRPr lang="en-US" sz="1600" dirty="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06/12/2012</a:t>
            </a:r>
            <a:endParaRPr lang="en-US" dirty="0"/>
          </a:p>
        </p:txBody>
      </p:sp>
    </p:spTree>
    <p:extLst>
      <p:ext uri="{BB962C8B-B14F-4D97-AF65-F5344CB8AC3E}">
        <p14:creationId xmlns:p14="http://schemas.microsoft.com/office/powerpoint/2010/main" val="138477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#3377</a:t>
            </a:r>
            <a:endParaRPr lang="en-GB" dirty="0"/>
          </a:p>
        </p:txBody>
      </p:sp>
      <p:sp>
        <p:nvSpPr>
          <p:cNvPr id="3" name="Content Placeholder 2"/>
          <p:cNvSpPr>
            <a:spLocks noGrp="1"/>
          </p:cNvSpPr>
          <p:nvPr>
            <p:ph idx="1"/>
          </p:nvPr>
        </p:nvSpPr>
        <p:spPr>
          <a:xfrm>
            <a:off x="395420" y="692620"/>
            <a:ext cx="8569190" cy="3672510"/>
          </a:xfrm>
        </p:spPr>
        <p:txBody>
          <a:bodyPr/>
          <a:lstStyle/>
          <a:p>
            <a:r>
              <a:rPr lang="en-US" dirty="0" smtClean="0"/>
              <a:t>Different tune shift at the end of the squeeze</a:t>
            </a:r>
          </a:p>
          <a:p>
            <a:pPr lvl="1"/>
            <a:r>
              <a:rPr lang="en-US" dirty="0"/>
              <a:t>B1V tune trimmed flat in squeeze. </a:t>
            </a:r>
            <a:endParaRPr lang="en-US" dirty="0" smtClean="0"/>
          </a:p>
          <a:p>
            <a:pPr lvl="1"/>
            <a:r>
              <a:rPr lang="en-US" dirty="0" smtClean="0"/>
              <a:t>B2H+V </a:t>
            </a:r>
            <a:r>
              <a:rPr lang="en-US" dirty="0"/>
              <a:t>trimmed -5e-3 after 700 </a:t>
            </a:r>
            <a:r>
              <a:rPr lang="en-US" dirty="0" smtClean="0"/>
              <a:t>s, about 1 m, </a:t>
            </a:r>
            <a:r>
              <a:rPr lang="en-US" dirty="0"/>
              <a:t>in the squeeze</a:t>
            </a:r>
            <a:r>
              <a:rPr lang="en-US" dirty="0" smtClean="0"/>
              <a:t>.</a:t>
            </a:r>
          </a:p>
          <a:p>
            <a:r>
              <a:rPr lang="en-US" dirty="0" smtClean="0"/>
              <a:t>Different extraction bump in the PS</a:t>
            </a:r>
          </a:p>
          <a:p>
            <a:r>
              <a:rPr lang="en-US" dirty="0" smtClean="0"/>
              <a:t>Filling with losses, steering could not improve</a:t>
            </a:r>
          </a:p>
          <a:p>
            <a:pPr lvl="1"/>
            <a:r>
              <a:rPr lang="en-US" dirty="0"/>
              <a:t>A</a:t>
            </a:r>
            <a:r>
              <a:rPr lang="en-US" dirty="0" smtClean="0"/>
              <a:t>verage </a:t>
            </a:r>
            <a:r>
              <a:rPr lang="en-US" dirty="0"/>
              <a:t>level of losses of 35% on beam 1 and 60-70% on beam 2</a:t>
            </a:r>
            <a:endParaRPr lang="en-US" dirty="0" smtClean="0"/>
          </a:p>
          <a:p>
            <a:pPr lvl="1"/>
            <a:r>
              <a:rPr lang="en-US" dirty="0" smtClean="0"/>
              <a:t>Not very good, but not clearly worse than the day before…</a:t>
            </a:r>
          </a:p>
          <a:p>
            <a:pPr lvl="1"/>
            <a:r>
              <a:rPr lang="en-US" dirty="0" smtClean="0"/>
              <a:t>Enhanced satellites are on </a:t>
            </a:r>
          </a:p>
          <a:p>
            <a:r>
              <a:rPr lang="en-US" dirty="0" smtClean="0"/>
              <a:t>Dumped at flat top due to RF trip</a:t>
            </a:r>
            <a:endParaRPr lang="en-US" dirty="0"/>
          </a:p>
          <a:p>
            <a:pPr lvl="1"/>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10" y="4486166"/>
            <a:ext cx="9036620" cy="1751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6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 what happened to RF B2?</a:t>
            </a:r>
            <a:endParaRPr lang="en-GB" dirty="0"/>
          </a:p>
        </p:txBody>
      </p:sp>
      <p:sp>
        <p:nvSpPr>
          <p:cNvPr id="3" name="Content Placeholder 2"/>
          <p:cNvSpPr>
            <a:spLocks noGrp="1"/>
          </p:cNvSpPr>
          <p:nvPr>
            <p:ph idx="1"/>
          </p:nvPr>
        </p:nvSpPr>
        <p:spPr>
          <a:xfrm>
            <a:off x="395420" y="980660"/>
            <a:ext cx="8229600" cy="5111750"/>
          </a:xfrm>
        </p:spPr>
        <p:txBody>
          <a:bodyPr/>
          <a:lstStyle/>
          <a:p>
            <a:r>
              <a:rPr lang="en-US" dirty="0" smtClean="0"/>
              <a:t>Tuesday evening 22:25 RF trip B2</a:t>
            </a:r>
          </a:p>
          <a:p>
            <a:pPr lvl="1"/>
            <a:r>
              <a:rPr lang="en-US" dirty="0" smtClean="0"/>
              <a:t>Trip of </a:t>
            </a:r>
            <a:r>
              <a:rPr lang="en-GB" dirty="0"/>
              <a:t>ACSLine1B2 </a:t>
            </a:r>
            <a:r>
              <a:rPr lang="en-GB" dirty="0" smtClean="0"/>
              <a:t>ACSLine3B2 ACSLine2B2 </a:t>
            </a:r>
            <a:endParaRPr lang="en-US" dirty="0" smtClean="0"/>
          </a:p>
          <a:p>
            <a:pPr lvl="1"/>
            <a:r>
              <a:rPr lang="en-US" dirty="0" smtClean="0"/>
              <a:t>Complicated access procedure o-night due to TI2 TED</a:t>
            </a:r>
          </a:p>
          <a:p>
            <a:r>
              <a:rPr lang="en-US" dirty="0" smtClean="0"/>
              <a:t>Wednesday when coming back at 17:57, no beam</a:t>
            </a:r>
          </a:p>
          <a:p>
            <a:pPr lvl="1"/>
            <a:r>
              <a:rPr lang="en-US" dirty="0" smtClean="0"/>
              <a:t>Trip of </a:t>
            </a:r>
            <a:r>
              <a:rPr lang="en-GB" dirty="0"/>
              <a:t>ACSLine8B2 </a:t>
            </a:r>
            <a:r>
              <a:rPr lang="en-GB" dirty="0" smtClean="0"/>
              <a:t>ACSLine5B2 ACSLine6B2 ACSLine7B2 </a:t>
            </a:r>
          </a:p>
          <a:p>
            <a:r>
              <a:rPr lang="en-US" dirty="0" smtClean="0"/>
              <a:t>Wednesday evening at end of ramp at 20:24</a:t>
            </a:r>
          </a:p>
          <a:p>
            <a:pPr lvl="1"/>
            <a:r>
              <a:rPr lang="en-US" dirty="0" smtClean="0"/>
              <a:t>Trip of </a:t>
            </a:r>
            <a:r>
              <a:rPr lang="en-GB" dirty="0"/>
              <a:t>ACSLine1B2 </a:t>
            </a:r>
            <a:r>
              <a:rPr lang="en-GB" dirty="0" smtClean="0"/>
              <a:t>ACSLine4B2 ACSLine3B2 ACSLine2B2 </a:t>
            </a:r>
            <a:r>
              <a:rPr lang="en-GB" dirty="0"/>
              <a:t/>
            </a:r>
            <a:br>
              <a:rPr lang="en-GB" dirty="0"/>
            </a:b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sp>
        <p:nvSpPr>
          <p:cNvPr id="6" name="TextBox 5"/>
          <p:cNvSpPr txBox="1"/>
          <p:nvPr/>
        </p:nvSpPr>
        <p:spPr>
          <a:xfrm>
            <a:off x="2483710" y="4149100"/>
            <a:ext cx="5832810" cy="1631216"/>
          </a:xfrm>
          <a:prstGeom prst="rect">
            <a:avLst/>
          </a:prstGeom>
          <a:solidFill>
            <a:schemeClr val="accent2">
              <a:lumMod val="60000"/>
              <a:lumOff val="40000"/>
            </a:schemeClr>
          </a:solidFill>
        </p:spPr>
        <p:txBody>
          <a:bodyPr wrap="square" rtlCol="0">
            <a:spAutoFit/>
          </a:bodyPr>
          <a:lstStyle/>
          <a:p>
            <a:r>
              <a:rPr lang="en-US" dirty="0"/>
              <a:t>Trip of the module due to noise on current reading, but back to stable value after the trip. RF piquet changed a </a:t>
            </a:r>
            <a:r>
              <a:rPr lang="en-US" dirty="0" smtClean="0"/>
              <a:t>threshold </a:t>
            </a:r>
            <a:r>
              <a:rPr lang="en-US" dirty="0"/>
              <a:t>value. If trips again, reset and restart as the intervention would require </a:t>
            </a:r>
            <a:r>
              <a:rPr lang="en-US" dirty="0" smtClean="0"/>
              <a:t>HV intervention with second specialist….</a:t>
            </a:r>
            <a:endParaRPr lang="en-GB" dirty="0"/>
          </a:p>
        </p:txBody>
      </p:sp>
    </p:spTree>
    <p:extLst>
      <p:ext uri="{BB962C8B-B14F-4D97-AF65-F5344CB8AC3E}">
        <p14:creationId xmlns:p14="http://schemas.microsoft.com/office/powerpoint/2010/main" val="298323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#3378</a:t>
            </a:r>
            <a:endParaRPr lang="en-GB" dirty="0"/>
          </a:p>
        </p:txBody>
      </p:sp>
      <p:sp>
        <p:nvSpPr>
          <p:cNvPr id="3" name="Content Placeholder 2"/>
          <p:cNvSpPr>
            <a:spLocks noGrp="1"/>
          </p:cNvSpPr>
          <p:nvPr>
            <p:ph idx="1"/>
          </p:nvPr>
        </p:nvSpPr>
        <p:spPr>
          <a:xfrm>
            <a:off x="454819" y="719527"/>
            <a:ext cx="8229600" cy="2880400"/>
          </a:xfrm>
        </p:spPr>
        <p:txBody>
          <a:bodyPr/>
          <a:lstStyle/>
          <a:p>
            <a:r>
              <a:rPr lang="en-US" dirty="0" smtClean="0"/>
              <a:t>As on previous fill</a:t>
            </a:r>
          </a:p>
          <a:p>
            <a:pPr lvl="1"/>
            <a:r>
              <a:rPr lang="en-US" dirty="0"/>
              <a:t>Different tune shift at the end of the squeeze</a:t>
            </a:r>
          </a:p>
          <a:p>
            <a:pPr lvl="1"/>
            <a:r>
              <a:rPr lang="en-US" dirty="0" smtClean="0"/>
              <a:t>Different </a:t>
            </a:r>
            <a:r>
              <a:rPr lang="en-US" dirty="0"/>
              <a:t>extraction bump in the </a:t>
            </a:r>
            <a:r>
              <a:rPr lang="en-US" dirty="0" smtClean="0"/>
              <a:t>PS</a:t>
            </a:r>
          </a:p>
          <a:p>
            <a:r>
              <a:rPr lang="en-US" dirty="0" smtClean="0"/>
              <a:t>Injection still bad</a:t>
            </a:r>
          </a:p>
          <a:p>
            <a:r>
              <a:rPr lang="en-US" dirty="0" smtClean="0"/>
              <a:t>Vacuum spikes on the ramp Q6.R5</a:t>
            </a:r>
          </a:p>
          <a:p>
            <a:r>
              <a:rPr lang="en-US" dirty="0" smtClean="0"/>
              <a:t>Initial </a:t>
            </a:r>
            <a:r>
              <a:rPr lang="en-US" dirty="0" err="1" smtClean="0"/>
              <a:t>lumi</a:t>
            </a:r>
            <a:r>
              <a:rPr lang="en-US" dirty="0" smtClean="0"/>
              <a:t> did not reach any records</a:t>
            </a:r>
            <a:endParaRPr lang="en-US" dirty="0"/>
          </a:p>
          <a:p>
            <a:pPr lvl="1"/>
            <a:r>
              <a:rPr lang="en-US" dirty="0" smtClean="0"/>
              <a:t>But happy to be in stable beams again!</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00" y="3573020"/>
            <a:ext cx="8460540" cy="2692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bwMode="auto">
          <a:xfrm>
            <a:off x="5940190" y="2420860"/>
            <a:ext cx="1368190" cy="288040"/>
          </a:xfrm>
          <a:prstGeom prst="rightArrow">
            <a:avLst/>
          </a:prstGeom>
          <a:solidFill>
            <a:schemeClr val="accent1"/>
          </a:solidFill>
          <a:ln w="12700" cap="sq"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20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199536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Vacuum over the ramp: Q6R5</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478" y="836640"/>
            <a:ext cx="7570142" cy="5301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79390" y="836640"/>
            <a:ext cx="1008140" cy="400110"/>
          </a:xfrm>
          <a:prstGeom prst="rect">
            <a:avLst/>
          </a:prstGeom>
          <a:noFill/>
        </p:spPr>
        <p:txBody>
          <a:bodyPr wrap="square" rtlCol="0">
            <a:spAutoFit/>
          </a:bodyPr>
          <a:lstStyle/>
          <a:p>
            <a:r>
              <a:rPr lang="en-US" dirty="0" smtClean="0"/>
              <a:t>1e-6</a:t>
            </a:r>
            <a:endParaRPr lang="en-GB" dirty="0"/>
          </a:p>
        </p:txBody>
      </p:sp>
      <p:sp>
        <p:nvSpPr>
          <p:cNvPr id="7" name="TextBox 6"/>
          <p:cNvSpPr txBox="1"/>
          <p:nvPr/>
        </p:nvSpPr>
        <p:spPr>
          <a:xfrm>
            <a:off x="39916" y="1804720"/>
            <a:ext cx="1287088" cy="400110"/>
          </a:xfrm>
          <a:prstGeom prst="rect">
            <a:avLst/>
          </a:prstGeom>
          <a:noFill/>
        </p:spPr>
        <p:txBody>
          <a:bodyPr wrap="square" rtlCol="0">
            <a:spAutoFit/>
          </a:bodyPr>
          <a:lstStyle/>
          <a:p>
            <a:r>
              <a:rPr lang="en-US" dirty="0" smtClean="0"/>
              <a:t>1e-7</a:t>
            </a:r>
            <a:endParaRPr lang="en-GB" dirty="0"/>
          </a:p>
        </p:txBody>
      </p:sp>
    </p:spTree>
    <p:extLst>
      <p:ext uri="{BB962C8B-B14F-4D97-AF65-F5344CB8AC3E}">
        <p14:creationId xmlns:p14="http://schemas.microsoft.com/office/powerpoint/2010/main" val="42878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ns </a:t>
            </a:r>
            <a:r>
              <a:rPr lang="en-US" dirty="0" err="1" smtClean="0"/>
              <a:t>Programme</a:t>
            </a:r>
            <a:r>
              <a:rPr lang="en-US" dirty="0" smtClean="0"/>
              <a:t> I</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4" y="676274"/>
            <a:ext cx="8415841" cy="5777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499990" y="200764"/>
            <a:ext cx="4477825" cy="707886"/>
          </a:xfrm>
          <a:prstGeom prst="rect">
            <a:avLst/>
          </a:prstGeom>
          <a:solidFill>
            <a:schemeClr val="accent2">
              <a:lumMod val="60000"/>
              <a:lumOff val="40000"/>
            </a:schemeClr>
          </a:solidFill>
        </p:spPr>
        <p:txBody>
          <a:bodyPr wrap="square" rtlCol="0">
            <a:spAutoFit/>
          </a:bodyPr>
          <a:lstStyle/>
          <a:p>
            <a:r>
              <a:rPr lang="en-US" dirty="0" smtClean="0"/>
              <a:t>Coordination: GG</a:t>
            </a:r>
            <a:r>
              <a:rPr lang="en-US" baseline="30000" dirty="0" smtClean="0"/>
              <a:t>2</a:t>
            </a:r>
            <a:r>
              <a:rPr lang="en-US" dirty="0" smtClean="0"/>
              <a:t/>
            </a:r>
            <a:br>
              <a:rPr lang="en-US" dirty="0" smtClean="0"/>
            </a:br>
            <a:r>
              <a:rPr lang="en-US" dirty="0" smtClean="0"/>
              <a:t>G. </a:t>
            </a:r>
            <a:r>
              <a:rPr lang="en-US" dirty="0" err="1" smtClean="0"/>
              <a:t>Arduini</a:t>
            </a:r>
            <a:r>
              <a:rPr lang="en-US" dirty="0" smtClean="0"/>
              <a:t>, G. </a:t>
            </a:r>
            <a:r>
              <a:rPr lang="en-US" dirty="0" err="1" smtClean="0"/>
              <a:t>Rumolo</a:t>
            </a:r>
            <a:r>
              <a:rPr lang="en-US" dirty="0"/>
              <a:t>, G</a:t>
            </a:r>
            <a:r>
              <a:rPr lang="en-US" dirty="0" smtClean="0"/>
              <a:t>. </a:t>
            </a:r>
            <a:r>
              <a:rPr lang="en-US" dirty="0" err="1"/>
              <a:t>Iadarola</a:t>
            </a:r>
            <a:r>
              <a:rPr lang="en-US" dirty="0"/>
              <a:t> </a:t>
            </a:r>
            <a:endParaRPr lang="en-GB" dirty="0"/>
          </a:p>
        </p:txBody>
      </p:sp>
    </p:spTree>
    <p:extLst>
      <p:ext uri="{BB962C8B-B14F-4D97-AF65-F5344CB8AC3E}">
        <p14:creationId xmlns:p14="http://schemas.microsoft.com/office/powerpoint/2010/main" val="401622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ns </a:t>
            </a:r>
            <a:r>
              <a:rPr lang="en-US" dirty="0" err="1" smtClean="0"/>
              <a:t>Programme</a:t>
            </a:r>
            <a:r>
              <a:rPr lang="en-US" dirty="0" smtClean="0"/>
              <a:t> II</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06/12/2012</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676274"/>
            <a:ext cx="8615398" cy="592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576412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57679</TotalTime>
  <Words>488</Words>
  <Application>Microsoft Office PowerPoint</Application>
  <PresentationFormat>On-screen Show (4:3)</PresentationFormat>
  <Paragraphs>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Pixel</vt:lpstr>
      <vt:lpstr>Wednesday 5th December until this morning</vt:lpstr>
      <vt:lpstr>Fill #3377</vt:lpstr>
      <vt:lpstr>RF – what happened to RF B2?</vt:lpstr>
      <vt:lpstr>Fill #3378</vt:lpstr>
      <vt:lpstr>Vacuum over the ramp: Q6R5</vt:lpstr>
      <vt:lpstr>25 ns Programme I</vt:lpstr>
      <vt:lpstr>25 ns Programme II</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uythoven</cp:lastModifiedBy>
  <cp:revision>3322</cp:revision>
  <dcterms:created xsi:type="dcterms:W3CDTF">2010-07-26T05:43:59Z</dcterms:created>
  <dcterms:modified xsi:type="dcterms:W3CDTF">2012-12-06T09:10:52Z</dcterms:modified>
</cp:coreProperties>
</file>