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0"/>
  </p:notesMasterIdLst>
  <p:handoutMasterIdLst>
    <p:handoutMasterId r:id="rId11"/>
  </p:handoutMasterIdLst>
  <p:sldIdLst>
    <p:sldId id="1230" r:id="rId2"/>
    <p:sldId id="1235" r:id="rId3"/>
    <p:sldId id="1236" r:id="rId4"/>
    <p:sldId id="1232" r:id="rId5"/>
    <p:sldId id="1237" r:id="rId6"/>
    <p:sldId id="1239" r:id="rId7"/>
    <p:sldId id="1238" r:id="rId8"/>
    <p:sldId id="1240" r:id="rId9"/>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99"/>
    <a:srgbClr val="CC0066"/>
    <a:srgbClr val="008000"/>
    <a:srgbClr val="0000FF"/>
    <a:srgbClr val="FFCC99"/>
    <a:srgbClr val="FF5050"/>
    <a:srgbClr val="CC0000"/>
    <a:srgbClr val="FF3300"/>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7971" autoAdjust="0"/>
    <p:restoredTop sz="95262" autoAdjust="0"/>
  </p:normalViewPr>
  <p:slideViewPr>
    <p:cSldViewPr>
      <p:cViewPr>
        <p:scale>
          <a:sx n="70" d="100"/>
          <a:sy n="70" d="100"/>
        </p:scale>
        <p:origin x="-1368" y="-222"/>
      </p:cViewPr>
      <p:guideLst>
        <p:guide orient="horz" pos="2160"/>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8"/>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12/5/2012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fld id="{4CBC8C70-8675-4D13-97D0-687AD0C3AA9D}" type="datetime1">
              <a:rPr lang="en-US" smtClean="0"/>
              <a:pPr/>
              <a:t>12/5/2012</a:t>
            </a:fld>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8:30 meeting</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43EDDED5-FBEA-43F1-B81D-C2ADA50BF04E}" type="datetime1">
              <a:rPr lang="en-US" smtClean="0"/>
              <a:pPr/>
              <a:t>12/5/2012</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65F7DD46-46B8-4FC5-A800-CFEE7965FB39}" type="datetime1">
              <a:rPr lang="en-US" smtClean="0"/>
              <a:pPr/>
              <a:t>12/5/2012</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fld id="{9F5DCA5C-1D29-43FF-8DB8-3C9A00DC9AC3}" type="datetime1">
              <a:rPr lang="en-US" smtClean="0"/>
              <a:pPr/>
              <a:t>12/5/2012</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fld id="{D50C6430-D297-485E-B966-78A146B39569}" type="datetime1">
              <a:rPr lang="en-US" smtClean="0"/>
              <a:pPr/>
              <a:t>12/5/2012</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fld id="{B7DA5914-E663-454A-87E7-FFA9CE9E48E8}" type="datetime1">
              <a:rPr lang="en-US" smtClean="0"/>
              <a:pPr>
                <a:defRPr/>
              </a:pPr>
              <a:t>12/5/2012</a:t>
            </a:fld>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8:30 meeting</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7" name="Footer Placeholder 3"/>
          <p:cNvSpPr>
            <a:spLocks noGrp="1"/>
          </p:cNvSpPr>
          <p:nvPr userDrawn="1">
            <p:ph type="ftr" sz="quarter" idx="10"/>
          </p:nvPr>
        </p:nvSpPr>
        <p:spPr>
          <a:xfrm>
            <a:off x="3124200" y="6632575"/>
            <a:ext cx="2895600" cy="252413"/>
          </a:xfrm>
        </p:spPr>
        <p:txBody>
          <a:bodyPr/>
          <a:lstStyle/>
          <a:p>
            <a:r>
              <a:rPr lang="en-US" smtClean="0"/>
              <a:t>LHC 8:30 meeting</a:t>
            </a:r>
            <a:endParaRPr lang="en-US" dirty="0"/>
          </a:p>
        </p:txBody>
      </p:sp>
      <p:sp>
        <p:nvSpPr>
          <p:cNvPr id="8" name="Date Placeholder 4"/>
          <p:cNvSpPr>
            <a:spLocks noGrp="1"/>
          </p:cNvSpPr>
          <p:nvPr userDrawn="1">
            <p:ph type="dt" sz="half" idx="12"/>
          </p:nvPr>
        </p:nvSpPr>
        <p:spPr>
          <a:xfrm>
            <a:off x="34925" y="6616700"/>
            <a:ext cx="2133600" cy="268288"/>
          </a:xfrm>
        </p:spPr>
        <p:txBody>
          <a:bodyPr/>
          <a:lstStyle/>
          <a:p>
            <a:fld id="{03DA86B3-7CAA-4832-AFD6-354CBE3B41A6}" type="datetime1">
              <a:rPr lang="en-US" smtClean="0"/>
              <a:pPr/>
              <a:t>12/5/2012</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37E951C3-4DE7-4C15-A4EB-44E1E934E29D}" type="datetime1">
              <a:rPr lang="en-US" smtClean="0"/>
              <a:pPr/>
              <a:t>12/5/2012</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09869CF0-2464-44BC-A522-1FFE37EC1AED}" type="datetime1">
              <a:rPr lang="en-US" smtClean="0"/>
              <a:pPr/>
              <a:t>12/5/2012</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8:30 meeting</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fld id="{7A6C5F3C-2A54-4A50-9148-40B41C2EEA30}" type="datetime1">
              <a:rPr lang="en-US" smtClean="0"/>
              <a:pPr/>
              <a:t>12/5/2012</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FAE08C82-B5FB-4BAF-8C20-F9A88E7C9452}" type="datetime1">
              <a:rPr lang="en-US" smtClean="0"/>
              <a:pPr/>
              <a:t>12/5/2012</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8:30 meeting</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fld id="{86497765-40F9-473F-9EEB-A6A20BB94607}" type="datetime1">
              <a:rPr lang="en-US" smtClean="0"/>
              <a:pPr/>
              <a:t>12/5/2012</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8E6DFDE7-B080-49E4-B2B0-7C285D54B610}" type="datetime1">
              <a:rPr lang="en-US" smtClean="0"/>
              <a:pPr/>
              <a:t>12/5/2012</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68CB293C-B48B-47FD-AC3A-3C5B7201DA6C}" type="datetime1">
              <a:rPr lang="en-US" smtClean="0"/>
              <a:pPr/>
              <a:t>12/5/2012</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8:30 meeting</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fld id="{95F9E222-69AD-4C86-9C76-3A8367C452D1}" type="datetime1">
              <a:rPr lang="en-US" smtClean="0"/>
              <a:pPr/>
              <a:t>12/5/2012</a:t>
            </a:fld>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479" y="25400"/>
            <a:ext cx="8086333" cy="523875"/>
          </a:xfrm>
        </p:spPr>
        <p:txBody>
          <a:bodyPr/>
          <a:lstStyle/>
          <a:p>
            <a:r>
              <a:rPr lang="en-US" dirty="0" smtClean="0"/>
              <a:t>Tuesday morning</a:t>
            </a:r>
            <a:endParaRPr lang="fr-FR" dirty="0"/>
          </a:p>
        </p:txBody>
      </p:sp>
      <p:sp>
        <p:nvSpPr>
          <p:cNvPr id="3" name="Content Placeholder 2"/>
          <p:cNvSpPr>
            <a:spLocks noGrp="1"/>
          </p:cNvSpPr>
          <p:nvPr>
            <p:ph idx="1"/>
          </p:nvPr>
        </p:nvSpPr>
        <p:spPr>
          <a:xfrm>
            <a:off x="467430" y="764630"/>
            <a:ext cx="8229600" cy="4320600"/>
          </a:xfrm>
        </p:spPr>
        <p:txBody>
          <a:bodyPr/>
          <a:lstStyle/>
          <a:p>
            <a:r>
              <a:rPr lang="en-US" dirty="0" smtClean="0"/>
              <a:t>09:30 Beam dump, SIS dump due to lost connections with FCG FECs.</a:t>
            </a:r>
          </a:p>
          <a:p>
            <a:pPr lvl="1"/>
            <a:r>
              <a:rPr lang="en-US" dirty="0" smtClean="0"/>
              <a:t>Coincides with starting a development SIS server to test new interlocks for 25ns scrubbing.</a:t>
            </a:r>
          </a:p>
          <a:p>
            <a:pPr lvl="1"/>
            <a:r>
              <a:rPr lang="en-US" dirty="0" smtClean="0"/>
              <a:t>There are 2 problems:</a:t>
            </a:r>
          </a:p>
          <a:p>
            <a:pPr lvl="2"/>
            <a:r>
              <a:rPr lang="en-US" dirty="0" smtClean="0"/>
              <a:t>The IT </a:t>
            </a:r>
            <a:r>
              <a:rPr lang="en-US" dirty="0" err="1" smtClean="0"/>
              <a:t>hyperV</a:t>
            </a:r>
            <a:r>
              <a:rPr lang="en-US" dirty="0" smtClean="0"/>
              <a:t> machines that we have to use for development are (too) slow,</a:t>
            </a:r>
          </a:p>
          <a:p>
            <a:pPr lvl="2"/>
            <a:r>
              <a:rPr lang="en-US" dirty="0" smtClean="0"/>
              <a:t>A ‘bad’ client can, by not </a:t>
            </a:r>
            <a:r>
              <a:rPr lang="en-US" dirty="0" err="1" smtClean="0"/>
              <a:t>diguesting</a:t>
            </a:r>
            <a:r>
              <a:rPr lang="en-US" dirty="0" smtClean="0"/>
              <a:t> the CMW data that it receives, perturb a FEC to the level where it stops data delivery to clients (timeouts of minutes…).</a:t>
            </a:r>
          </a:p>
          <a:p>
            <a:r>
              <a:rPr lang="en-US" dirty="0" smtClean="0"/>
              <a:t>Prepare for high brightness 50 ns beam test.</a:t>
            </a:r>
          </a:p>
          <a:p>
            <a:endParaRPr lang="en-US" dirty="0" smtClean="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12/5/2012</a:t>
            </a:fld>
            <a:endParaRPr lang="en-US" dirty="0"/>
          </a:p>
        </p:txBody>
      </p:sp>
      <p:sp>
        <p:nvSpPr>
          <p:cNvPr id="3074" name="AutoShape 2" descr="https://ab-dep-op-elogbook.web.cern.ch/ab-dep-op-elogbook/elogbook/secure/attach.php?attachId=1293197&amp;type=png&amp;fname=20120928081314.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73623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brightness</a:t>
            </a:r>
            <a:endParaRPr lang="en-US" dirty="0"/>
          </a:p>
        </p:txBody>
      </p:sp>
      <p:sp>
        <p:nvSpPr>
          <p:cNvPr id="3" name="Content Placeholder 2"/>
          <p:cNvSpPr>
            <a:spLocks noGrp="1"/>
          </p:cNvSpPr>
          <p:nvPr>
            <p:ph idx="1"/>
          </p:nvPr>
        </p:nvSpPr>
        <p:spPr>
          <a:xfrm>
            <a:off x="467430" y="692620"/>
            <a:ext cx="8229600" cy="2232310"/>
          </a:xfrm>
        </p:spPr>
        <p:txBody>
          <a:bodyPr/>
          <a:lstStyle/>
          <a:p>
            <a:r>
              <a:rPr lang="en-US" sz="2000" dirty="0" smtClean="0"/>
              <a:t>12:00 Filling a mixture of high brightness and standard 50 ns. </a:t>
            </a:r>
          </a:p>
          <a:p>
            <a:r>
              <a:rPr lang="en-US" sz="2000" dirty="0" err="1" smtClean="0"/>
              <a:t>Emittance</a:t>
            </a:r>
            <a:r>
              <a:rPr lang="en-US" sz="2000" dirty="0" smtClean="0"/>
              <a:t> for HB beam ~ 1-1.2 um, standard 1.4-1.6 um.</a:t>
            </a:r>
          </a:p>
          <a:p>
            <a:r>
              <a:rPr lang="en-US" sz="2000" dirty="0" smtClean="0"/>
              <a:t>13:00 1 hour of stable beams with high brightness bunches.</a:t>
            </a:r>
          </a:p>
          <a:p>
            <a:pPr lvl="1"/>
            <a:r>
              <a:rPr lang="en-US" sz="1600" dirty="0" smtClean="0"/>
              <a:t>6 bunches that are not colliding in IR1/5 suffered heavy losses when </a:t>
            </a:r>
            <a:r>
              <a:rPr lang="en-US" sz="1600" dirty="0" err="1" smtClean="0"/>
              <a:t>octupoles</a:t>
            </a:r>
            <a:r>
              <a:rPr lang="en-US" sz="1600" dirty="0" smtClean="0"/>
              <a:t> were turned down.</a:t>
            </a:r>
            <a:endParaRPr lang="en-US" sz="1600"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12/5/2012</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043510" y="2852920"/>
            <a:ext cx="7201000" cy="3434715"/>
          </a:xfrm>
          <a:prstGeom prst="rect">
            <a:avLst/>
          </a:prstGeom>
          <a:noFill/>
          <a:ln w="9525">
            <a:noFill/>
            <a:miter lim="800000"/>
            <a:headEnd/>
            <a:tailEnd/>
          </a:ln>
        </p:spPr>
      </p:pic>
      <p:sp>
        <p:nvSpPr>
          <p:cNvPr id="7" name="TextBox 6"/>
          <p:cNvSpPr txBox="1"/>
          <p:nvPr/>
        </p:nvSpPr>
        <p:spPr>
          <a:xfrm>
            <a:off x="2242241" y="4149100"/>
            <a:ext cx="955711" cy="400110"/>
          </a:xfrm>
          <a:prstGeom prst="rect">
            <a:avLst/>
          </a:prstGeom>
          <a:noFill/>
        </p:spPr>
        <p:txBody>
          <a:bodyPr wrap="none" rtlCol="0">
            <a:spAutoFit/>
          </a:bodyPr>
          <a:lstStyle/>
          <a:p>
            <a:r>
              <a:rPr lang="en-US" dirty="0" smtClean="0"/>
              <a:t>High B</a:t>
            </a:r>
            <a:endParaRPr lang="en-US" dirty="0"/>
          </a:p>
        </p:txBody>
      </p:sp>
      <p:sp>
        <p:nvSpPr>
          <p:cNvPr id="9" name="TextBox 8"/>
          <p:cNvSpPr txBox="1"/>
          <p:nvPr/>
        </p:nvSpPr>
        <p:spPr>
          <a:xfrm>
            <a:off x="5651305" y="3965020"/>
            <a:ext cx="1225015" cy="400110"/>
          </a:xfrm>
          <a:prstGeom prst="rect">
            <a:avLst/>
          </a:prstGeom>
          <a:noFill/>
        </p:spPr>
        <p:txBody>
          <a:bodyPr wrap="none" rtlCol="0">
            <a:spAutoFit/>
          </a:bodyPr>
          <a:lstStyle/>
          <a:p>
            <a:r>
              <a:rPr lang="en-US" dirty="0" smtClean="0"/>
              <a:t>Standard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9440" y="692620"/>
            <a:ext cx="8229600" cy="1439915"/>
          </a:xfrm>
        </p:spPr>
        <p:txBody>
          <a:bodyPr/>
          <a:lstStyle/>
          <a:p>
            <a:r>
              <a:rPr lang="en-US" dirty="0" smtClean="0"/>
              <a:t>Seems that the relative brightness reduction is maintained with few bunches. Would be interesting to see with a completely filled machine !</a:t>
            </a:r>
            <a:endParaRPr lang="en-US"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12/5/2012</a:t>
            </a:fld>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475570" y="2132820"/>
            <a:ext cx="6264870" cy="424859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479" y="25400"/>
            <a:ext cx="8086333" cy="523875"/>
          </a:xfrm>
        </p:spPr>
        <p:txBody>
          <a:bodyPr/>
          <a:lstStyle/>
          <a:p>
            <a:r>
              <a:rPr lang="en-US" dirty="0" smtClean="0"/>
              <a:t>Tuesday afternoon</a:t>
            </a:r>
            <a:endParaRPr lang="fr-FR" dirty="0"/>
          </a:p>
        </p:txBody>
      </p:sp>
      <p:sp>
        <p:nvSpPr>
          <p:cNvPr id="3" name="Content Placeholder 2"/>
          <p:cNvSpPr>
            <a:spLocks noGrp="1"/>
          </p:cNvSpPr>
          <p:nvPr>
            <p:ph idx="1"/>
          </p:nvPr>
        </p:nvSpPr>
        <p:spPr>
          <a:xfrm>
            <a:off x="467430" y="764630"/>
            <a:ext cx="8229600" cy="1656230"/>
          </a:xfrm>
        </p:spPr>
        <p:txBody>
          <a:bodyPr/>
          <a:lstStyle/>
          <a:p>
            <a:r>
              <a:rPr lang="en-US" dirty="0" smtClean="0"/>
              <a:t>17:30 Refilling for physics.</a:t>
            </a:r>
          </a:p>
          <a:p>
            <a:r>
              <a:rPr lang="en-US" dirty="0" smtClean="0"/>
              <a:t>Instability at end of squeeze. Possibly intra-bunch as more prominent in high frequency band.</a:t>
            </a:r>
          </a:p>
          <a:p>
            <a:endParaRPr lang="en-US" dirty="0" smtClean="0"/>
          </a:p>
          <a:p>
            <a:endParaRPr lang="en-US" dirty="0" smtClean="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12/5/2012</a:t>
            </a:fld>
            <a:endParaRPr lang="en-US" dirty="0"/>
          </a:p>
        </p:txBody>
      </p:sp>
      <p:sp>
        <p:nvSpPr>
          <p:cNvPr id="3074" name="AutoShape 2" descr="https://ab-dep-op-elogbook.web.cern.ch/ab-dep-op-elogbook/elogbook/secure/attach.php?attachId=1293197&amp;type=png&amp;fname=20120928081314.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Content Placeholder 2"/>
          <p:cNvSpPr txBox="1">
            <a:spLocks/>
          </p:cNvSpPr>
          <p:nvPr/>
        </p:nvSpPr>
        <p:spPr bwMode="auto">
          <a:xfrm>
            <a:off x="467430" y="4869200"/>
            <a:ext cx="8229600" cy="16562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Char char="n"/>
              <a:tabLst/>
              <a:defRPr/>
            </a:pPr>
            <a:r>
              <a:rPr kumimoji="0" lang="en-US" sz="2400" b="0" i="0" u="none" strike="noStrike" kern="0" cap="none" spc="0" normalizeH="0" baseline="0" noProof="0" dirty="0" smtClean="0">
                <a:ln>
                  <a:noFill/>
                </a:ln>
                <a:solidFill>
                  <a:schemeClr val="bg2"/>
                </a:solidFill>
                <a:effectLst/>
                <a:uLnTx/>
                <a:uFillTx/>
                <a:latin typeface="+mn-lt"/>
                <a:ea typeface="+mn-ea"/>
                <a:cs typeface="+mn-cs"/>
              </a:rPr>
              <a:t>18:40 Stable beams fill 3374,</a:t>
            </a:r>
            <a:r>
              <a:rPr kumimoji="0" lang="en-US" sz="2400" b="0" i="0" u="none" strike="noStrike" kern="0" cap="none" spc="0" normalizeH="0" noProof="0" dirty="0" smtClean="0">
                <a:ln>
                  <a:noFill/>
                </a:ln>
                <a:solidFill>
                  <a:schemeClr val="bg2"/>
                </a:solidFill>
                <a:effectLst/>
                <a:uLnTx/>
                <a:uFillTx/>
                <a:latin typeface="+mn-lt"/>
                <a:ea typeface="+mn-ea"/>
                <a:cs typeface="+mn-cs"/>
              </a:rPr>
              <a:t> 6.9e33 cm-2-s-1.</a:t>
            </a:r>
          </a:p>
          <a:p>
            <a:pPr marL="800100" lvl="1" indent="-342900" algn="l" eaLnBrk="1" hangingPunct="1">
              <a:spcBef>
                <a:spcPct val="20000"/>
              </a:spcBef>
              <a:buClr>
                <a:schemeClr val="bg2"/>
              </a:buClr>
              <a:buSzPct val="75000"/>
              <a:buFont typeface="Wingdings" pitchFamily="2" charset="2"/>
              <a:buChar char="q"/>
              <a:defRPr/>
            </a:pPr>
            <a:r>
              <a:rPr lang="en-US" kern="0" baseline="0" dirty="0" smtClean="0">
                <a:latin typeface="+mn-lt"/>
              </a:rPr>
              <a:t>TCLs</a:t>
            </a:r>
            <a:r>
              <a:rPr lang="en-US" kern="0" dirty="0" smtClean="0">
                <a:latin typeface="+mn-lt"/>
              </a:rPr>
              <a:t> opened for loss / </a:t>
            </a:r>
            <a:r>
              <a:rPr lang="en-US" kern="0" dirty="0" err="1" smtClean="0">
                <a:latin typeface="+mn-lt"/>
              </a:rPr>
              <a:t>cryo</a:t>
            </a:r>
            <a:r>
              <a:rPr lang="en-US" kern="0" dirty="0" smtClean="0">
                <a:latin typeface="+mn-lt"/>
              </a:rPr>
              <a:t> studies.</a:t>
            </a:r>
            <a:endParaRPr kumimoji="0" lang="en-US" b="0" i="0" u="none" strike="noStrike" kern="0" cap="none" spc="0" normalizeH="0" baseline="0" noProof="0" dirty="0" smtClean="0">
              <a:ln>
                <a:noFill/>
              </a:ln>
              <a:solidFill>
                <a:schemeClr val="bg2"/>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Char char="n"/>
              <a:tabLst/>
              <a:defRPr/>
            </a:pPr>
            <a:endParaRPr kumimoji="0" lang="en-US" sz="2400" b="0" i="0" u="none" strike="noStrike" kern="0" cap="none" spc="0" normalizeH="0" baseline="0" noProof="0" dirty="0" smtClean="0">
              <a:ln>
                <a:noFill/>
              </a:ln>
              <a:solidFill>
                <a:schemeClr val="bg2"/>
              </a:solidFill>
              <a:effectLst/>
              <a:uLnTx/>
              <a:uFillTx/>
              <a:latin typeface="+mn-lt"/>
              <a:ea typeface="+mn-ea"/>
              <a:cs typeface="+mn-cs"/>
            </a:endParaRPr>
          </a:p>
        </p:txBody>
      </p:sp>
      <p:sp>
        <p:nvSpPr>
          <p:cNvPr id="6" name="AutoShape 2" descr="https://ab-dep-op-elogbook.web.cern.ch/ab-dep-op-elogbook/elogbook/secure/attach.php?attachId=1318711&amp;type=png&amp;fname=20121204193742.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6" name="Picture 4"/>
          <p:cNvPicPr>
            <a:picLocks noChangeAspect="1" noChangeArrowheads="1"/>
          </p:cNvPicPr>
          <p:nvPr/>
        </p:nvPicPr>
        <p:blipFill>
          <a:blip r:embed="rId2" cstate="print"/>
          <a:srcRect/>
          <a:stretch>
            <a:fillRect/>
          </a:stretch>
        </p:blipFill>
        <p:spPr bwMode="auto">
          <a:xfrm>
            <a:off x="4139940" y="2060810"/>
            <a:ext cx="4608640" cy="2449232"/>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539440" y="2139232"/>
            <a:ext cx="5164299" cy="2369918"/>
          </a:xfrm>
          <a:prstGeom prst="rect">
            <a:avLst/>
          </a:prstGeom>
          <a:noFill/>
          <a:ln w="9525">
            <a:noFill/>
            <a:miter lim="800000"/>
            <a:headEnd/>
            <a:tailEnd/>
          </a:ln>
        </p:spPr>
      </p:pic>
    </p:spTree>
    <p:extLst>
      <p:ext uri="{BB962C8B-B14F-4D97-AF65-F5344CB8AC3E}">
        <p14:creationId xmlns:p14="http://schemas.microsoft.com/office/powerpoint/2010/main" val="1773623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evening</a:t>
            </a:r>
            <a:endParaRPr lang="en-US" dirty="0"/>
          </a:p>
        </p:txBody>
      </p:sp>
      <p:sp>
        <p:nvSpPr>
          <p:cNvPr id="3" name="Content Placeholder 2"/>
          <p:cNvSpPr>
            <a:spLocks noGrp="1"/>
          </p:cNvSpPr>
          <p:nvPr>
            <p:ph idx="1"/>
          </p:nvPr>
        </p:nvSpPr>
        <p:spPr>
          <a:xfrm>
            <a:off x="457200" y="836640"/>
            <a:ext cx="8229600" cy="935845"/>
          </a:xfrm>
        </p:spPr>
        <p:txBody>
          <a:bodyPr/>
          <a:lstStyle/>
          <a:p>
            <a:r>
              <a:rPr lang="en-US" dirty="0" err="1" smtClean="0"/>
              <a:t>LHCb</a:t>
            </a:r>
            <a:r>
              <a:rPr lang="en-US" dirty="0" smtClean="0"/>
              <a:t> at 1e33…</a:t>
            </a:r>
            <a:endParaRPr lang="en-US"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12/5/2012</a:t>
            </a:fld>
            <a:endParaRPr lang="en-US" dirty="0"/>
          </a:p>
        </p:txBody>
      </p:sp>
      <p:sp>
        <p:nvSpPr>
          <p:cNvPr id="6" name="Content Placeholder 2"/>
          <p:cNvSpPr txBox="1">
            <a:spLocks/>
          </p:cNvSpPr>
          <p:nvPr/>
        </p:nvSpPr>
        <p:spPr bwMode="auto">
          <a:xfrm>
            <a:off x="467430" y="4941495"/>
            <a:ext cx="8229600" cy="935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Char char="n"/>
              <a:tabLst/>
              <a:defRPr/>
            </a:pPr>
            <a:r>
              <a:rPr kumimoji="0" lang="en-US" sz="2400" b="0" i="0" u="none" strike="noStrike" kern="0" cap="none" spc="0" normalizeH="0" baseline="0" noProof="0" dirty="0" smtClean="0">
                <a:ln>
                  <a:noFill/>
                </a:ln>
                <a:solidFill>
                  <a:schemeClr val="bg2"/>
                </a:solidFill>
                <a:effectLst/>
                <a:uLnTx/>
                <a:uFillTx/>
                <a:latin typeface="+mn-lt"/>
                <a:ea typeface="+mn-ea"/>
                <a:cs typeface="+mn-cs"/>
              </a:rPr>
              <a:t>22:25 Beam</a:t>
            </a:r>
            <a:r>
              <a:rPr kumimoji="0" lang="en-US" sz="2400" b="0" i="0" u="none" strike="noStrike" kern="0" cap="none" spc="0" normalizeH="0" noProof="0" dirty="0" smtClean="0">
                <a:ln>
                  <a:noFill/>
                </a:ln>
                <a:solidFill>
                  <a:schemeClr val="bg2"/>
                </a:solidFill>
                <a:effectLst/>
                <a:uLnTx/>
                <a:uFillTx/>
                <a:latin typeface="+mn-lt"/>
                <a:ea typeface="+mn-ea"/>
                <a:cs typeface="+mn-cs"/>
              </a:rPr>
              <a:t> dump – RF trip, </a:t>
            </a:r>
            <a:r>
              <a:rPr kumimoji="0" lang="en-US" sz="2400" b="0" i="0" u="none" strike="noStrike" kern="0" cap="none" spc="0" normalizeH="0" noProof="0" smtClean="0">
                <a:ln>
                  <a:noFill/>
                </a:ln>
                <a:solidFill>
                  <a:schemeClr val="bg2"/>
                </a:solidFill>
                <a:effectLst/>
                <a:uLnTx/>
                <a:uFillTx/>
                <a:latin typeface="+mn-lt"/>
                <a:ea typeface="+mn-ea"/>
                <a:cs typeface="+mn-cs"/>
              </a:rPr>
              <a:t>70 pb-1.</a:t>
            </a:r>
            <a:endParaRPr kumimoji="0" lang="en-US" sz="2400" b="0" i="0" u="none" strike="noStrike" kern="0" cap="none" spc="0" normalizeH="0" baseline="0" noProof="0" dirty="0">
              <a:ln>
                <a:noFill/>
              </a:ln>
              <a:solidFill>
                <a:schemeClr val="bg2"/>
              </a:solidFill>
              <a:effectLst/>
              <a:uLnTx/>
              <a:uFillTx/>
              <a:latin typeface="+mn-lt"/>
              <a:ea typeface="+mn-ea"/>
              <a:cs typeface="+mn-cs"/>
            </a:endParaRPr>
          </a:p>
        </p:txBody>
      </p:sp>
      <p:pic>
        <p:nvPicPr>
          <p:cNvPr id="22530" name="Picture 2"/>
          <p:cNvPicPr>
            <a:picLocks noChangeAspect="1" noChangeArrowheads="1"/>
          </p:cNvPicPr>
          <p:nvPr/>
        </p:nvPicPr>
        <p:blipFill>
          <a:blip r:embed="rId2" cstate="print"/>
          <a:srcRect/>
          <a:stretch>
            <a:fillRect/>
          </a:stretch>
        </p:blipFill>
        <p:spPr bwMode="auto">
          <a:xfrm>
            <a:off x="323410" y="1394306"/>
            <a:ext cx="8244510" cy="1026554"/>
          </a:xfrm>
          <a:prstGeom prst="rect">
            <a:avLst/>
          </a:prstGeom>
          <a:noFill/>
          <a:ln w="9525">
            <a:noFill/>
            <a:miter lim="800000"/>
            <a:headEnd/>
            <a:tailEnd/>
          </a:ln>
        </p:spPr>
      </p:pic>
      <p:pic>
        <p:nvPicPr>
          <p:cNvPr id="22531" name="Picture 3"/>
          <p:cNvPicPr>
            <a:picLocks noChangeAspect="1" noChangeArrowheads="1"/>
          </p:cNvPicPr>
          <p:nvPr/>
        </p:nvPicPr>
        <p:blipFill>
          <a:blip r:embed="rId3" cstate="print"/>
          <a:srcRect/>
          <a:stretch>
            <a:fillRect/>
          </a:stretch>
        </p:blipFill>
        <p:spPr bwMode="auto">
          <a:xfrm>
            <a:off x="4067930" y="2636890"/>
            <a:ext cx="4536630" cy="2309859"/>
          </a:xfrm>
          <a:prstGeom prst="rect">
            <a:avLst/>
          </a:prstGeom>
          <a:noFill/>
          <a:ln w="9525">
            <a:noFill/>
            <a:miter lim="800000"/>
            <a:headEnd/>
            <a:tailEnd/>
          </a:ln>
        </p:spPr>
      </p:pic>
      <p:sp>
        <p:nvSpPr>
          <p:cNvPr id="9" name="TextBox 8"/>
          <p:cNvSpPr txBox="1"/>
          <p:nvPr/>
        </p:nvSpPr>
        <p:spPr>
          <a:xfrm>
            <a:off x="251400" y="2780910"/>
            <a:ext cx="3600500" cy="830997"/>
          </a:xfrm>
          <a:prstGeom prst="rect">
            <a:avLst/>
          </a:prstGeom>
          <a:noFill/>
        </p:spPr>
        <p:txBody>
          <a:bodyPr wrap="square" rtlCol="0">
            <a:spAutoFit/>
          </a:bodyPr>
          <a:lstStyle/>
          <a:p>
            <a:pPr algn="l"/>
            <a:r>
              <a:rPr lang="en-US" sz="1600" dirty="0" smtClean="0"/>
              <a:t>Richard: The VELO, ST , all CALOs and MUON are in the data taking and all detectors are behaving well!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Night</a:t>
            </a:r>
            <a:endParaRPr lang="en-US" dirty="0"/>
          </a:p>
        </p:txBody>
      </p:sp>
      <p:sp>
        <p:nvSpPr>
          <p:cNvPr id="3" name="Content Placeholder 2"/>
          <p:cNvSpPr>
            <a:spLocks noGrp="1"/>
          </p:cNvSpPr>
          <p:nvPr>
            <p:ph idx="1"/>
          </p:nvPr>
        </p:nvSpPr>
        <p:spPr/>
        <p:txBody>
          <a:bodyPr/>
          <a:lstStyle/>
          <a:p>
            <a:r>
              <a:rPr lang="en-US" dirty="0" smtClean="0"/>
              <a:t>23:30 Need access to IP4. Starting the procedure.</a:t>
            </a:r>
          </a:p>
          <a:p>
            <a:r>
              <a:rPr lang="en-US" dirty="0" smtClean="0"/>
              <a:t>00:30 TED out of chain.</a:t>
            </a:r>
          </a:p>
          <a:p>
            <a:r>
              <a:rPr lang="en-US" dirty="0" smtClean="0"/>
              <a:t>RF intervention </a:t>
            </a:r>
            <a:r>
              <a:rPr lang="en-US" smtClean="0"/>
              <a:t>on circuit </a:t>
            </a:r>
            <a:r>
              <a:rPr lang="en-US" dirty="0" smtClean="0"/>
              <a:t>breaker.</a:t>
            </a:r>
          </a:p>
          <a:p>
            <a:r>
              <a:rPr lang="en-US" dirty="0" smtClean="0"/>
              <a:t>05:00 Machine back. Preparing injection.</a:t>
            </a:r>
          </a:p>
          <a:p>
            <a:r>
              <a:rPr lang="en-US" dirty="0" smtClean="0"/>
              <a:t>07:00 Stable beams fill #3375, 6.8e33 cm-2s-1.</a:t>
            </a:r>
            <a:endParaRPr lang="en-US"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12/5/2012</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Compatibility 25ns – ions SPS</a:t>
            </a:r>
            <a:endParaRPr lang="en-US" dirty="0"/>
          </a:p>
        </p:txBody>
      </p:sp>
      <p:sp>
        <p:nvSpPr>
          <p:cNvPr id="3" name="Content Placeholder 2"/>
          <p:cNvSpPr>
            <a:spLocks noGrp="1"/>
          </p:cNvSpPr>
          <p:nvPr>
            <p:ph idx="1"/>
          </p:nvPr>
        </p:nvSpPr>
        <p:spPr>
          <a:xfrm>
            <a:off x="467430" y="693580"/>
            <a:ext cx="8229600" cy="5111750"/>
          </a:xfrm>
        </p:spPr>
        <p:txBody>
          <a:bodyPr/>
          <a:lstStyle/>
          <a:p>
            <a:r>
              <a:rPr lang="en-US" sz="2000" dirty="0" smtClean="0"/>
              <a:t>In a meeting involving all concerned parties it was agreed that the scrubbing, RF and OP teams should check the quality of the 25 ns beam in the SPS in parallel with the NA61 ion beam delivered to physics (with the PS 80 MHz cavity relay gap open).</a:t>
            </a:r>
          </a:p>
          <a:p>
            <a:pPr>
              <a:buNone/>
            </a:pPr>
            <a:r>
              <a:rPr lang="en-US" sz="2000" dirty="0" smtClean="0"/>
              <a:t> </a:t>
            </a:r>
          </a:p>
          <a:p>
            <a:r>
              <a:rPr lang="en-US" sz="2000" dirty="0" smtClean="0"/>
              <a:t>Conclusion of the SPS test are similar to the observations made at  the PS: it should be possible to inject and use the 25 ns beam for LHC scrubbing in parallel with ions for NA61. The electron cloud signals, transverse </a:t>
            </a:r>
            <a:r>
              <a:rPr lang="en-US" sz="2000" dirty="0" err="1" smtClean="0"/>
              <a:t>emittance</a:t>
            </a:r>
            <a:r>
              <a:rPr lang="en-US" sz="2000" dirty="0" smtClean="0"/>
              <a:t>, and beam profiles with satellite detection were recorded and did not exhibit visible difference along the SPS cycle between relay gap open and relay gap closed. More offline analysis will </a:t>
            </a:r>
            <a:r>
              <a:rPr lang="en-US" sz="2000" smtClean="0"/>
              <a:t>come tomorrow.</a:t>
            </a:r>
            <a:endParaRPr lang="en-US" sz="2000" dirty="0" smtClean="0"/>
          </a:p>
          <a:p>
            <a:endParaRPr lang="en-US" sz="2000" dirty="0" smtClean="0"/>
          </a:p>
          <a:p>
            <a:r>
              <a:rPr lang="en-US" sz="2000" dirty="0" smtClean="0"/>
              <a:t>As agreed at the meeting, the final test is to inject the 25 ns beam into the LHC in parallel with ions for NA61 on Thursday.</a:t>
            </a:r>
          </a:p>
          <a:p>
            <a:endParaRPr lang="en-US" sz="2000"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12/5/2012</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GB" dirty="0"/>
          </a:p>
        </p:txBody>
      </p:sp>
      <p:sp>
        <p:nvSpPr>
          <p:cNvPr id="3" name="Content Placeholder 2"/>
          <p:cNvSpPr>
            <a:spLocks noGrp="1"/>
          </p:cNvSpPr>
          <p:nvPr>
            <p:ph idx="1"/>
          </p:nvPr>
        </p:nvSpPr>
        <p:spPr/>
        <p:txBody>
          <a:bodyPr/>
          <a:lstStyle/>
          <a:p>
            <a:r>
              <a:rPr lang="en-US" dirty="0" smtClean="0"/>
              <a:t>~ 5 hour intervention to repair the TED TI2.</a:t>
            </a:r>
          </a:p>
          <a:p>
            <a:r>
              <a:rPr lang="en-US" dirty="0" smtClean="0"/>
              <a:t>Access will be prepared for 12:00.</a:t>
            </a:r>
          </a:p>
          <a:p>
            <a:r>
              <a:rPr lang="en-US" dirty="0" smtClean="0"/>
              <a:t>Then a </a:t>
            </a:r>
            <a:r>
              <a:rPr lang="en-US" smtClean="0"/>
              <a:t>last fill </a:t>
            </a:r>
            <a:r>
              <a:rPr lang="en-US" dirty="0" smtClean="0"/>
              <a:t>before 25 ns setting tomorrow morning.</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fld id="{03DA86B3-7CAA-4832-AFD6-354CBE3B41A6}" type="datetime1">
              <a:rPr lang="en-US" smtClean="0"/>
              <a:pPr/>
              <a:t>12/5/2012</a:t>
            </a:fld>
            <a:endParaRPr lang="en-US" dirty="0"/>
          </a:p>
        </p:txBody>
      </p:sp>
    </p:spTree>
    <p:extLst>
      <p:ext uri="{BB962C8B-B14F-4D97-AF65-F5344CB8AC3E}">
        <p14:creationId xmlns:p14="http://schemas.microsoft.com/office/powerpoint/2010/main" val="3324430694"/>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48468</TotalTime>
  <Words>413</Words>
  <Application>Microsoft Office PowerPoint</Application>
  <PresentationFormat>On-screen Show (4:3)</PresentationFormat>
  <Paragraphs>56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Pixel</vt:lpstr>
      <vt:lpstr>Tuesday morning</vt:lpstr>
      <vt:lpstr>High brightness</vt:lpstr>
      <vt:lpstr>PowerPoint Presentation</vt:lpstr>
      <vt:lpstr>Tuesday afternoon</vt:lpstr>
      <vt:lpstr>Tuesday evening</vt:lpstr>
      <vt:lpstr>Night</vt:lpstr>
      <vt:lpstr>Compatibility 25ns – ions SPS</vt:lpstr>
      <vt:lpstr>Today</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Jorg Wenninger</cp:lastModifiedBy>
  <cp:revision>4316</cp:revision>
  <dcterms:created xsi:type="dcterms:W3CDTF">2010-07-26T05:43:59Z</dcterms:created>
  <dcterms:modified xsi:type="dcterms:W3CDTF">2012-12-05T07:26:49Z</dcterms:modified>
</cp:coreProperties>
</file>