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9"/>
  </p:notesMasterIdLst>
  <p:sldIdLst>
    <p:sldId id="1223" r:id="rId2"/>
    <p:sldId id="1254" r:id="rId3"/>
    <p:sldId id="1251" r:id="rId4"/>
    <p:sldId id="1248" r:id="rId5"/>
    <p:sldId id="1249" r:id="rId6"/>
    <p:sldId id="1256" r:id="rId7"/>
    <p:sldId id="1273" r:id="rId8"/>
    <p:sldId id="1250" r:id="rId9"/>
    <p:sldId id="1272" r:id="rId10"/>
    <p:sldId id="1276" r:id="rId11"/>
    <p:sldId id="1275" r:id="rId12"/>
    <p:sldId id="1274" r:id="rId13"/>
    <p:sldId id="1260" r:id="rId14"/>
    <p:sldId id="1261" r:id="rId15"/>
    <p:sldId id="1262" r:id="rId16"/>
    <p:sldId id="1264" r:id="rId17"/>
    <p:sldId id="1265" r:id="rId18"/>
    <p:sldId id="1267" r:id="rId19"/>
    <p:sldId id="1268" r:id="rId20"/>
    <p:sldId id="1270" r:id="rId21"/>
    <p:sldId id="1278" r:id="rId22"/>
    <p:sldId id="1277" r:id="rId23"/>
    <p:sldId id="1279" r:id="rId24"/>
    <p:sldId id="1280" r:id="rId25"/>
    <p:sldId id="1281" r:id="rId26"/>
    <p:sldId id="1282" r:id="rId27"/>
    <p:sldId id="1283" r:id="rId28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3300"/>
    <a:srgbClr val="3333FF"/>
    <a:srgbClr val="66FF33"/>
    <a:srgbClr val="008000"/>
    <a:srgbClr val="FFFFCC"/>
    <a:srgbClr val="FF00FF"/>
    <a:srgbClr val="FF9900"/>
    <a:srgbClr val="CC9900"/>
    <a:srgbClr val="99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4706" autoAdjust="0"/>
  </p:normalViewPr>
  <p:slideViewPr>
    <p:cSldViewPr>
      <p:cViewPr>
        <p:scale>
          <a:sx n="94" d="100"/>
          <a:sy n="94" d="100"/>
        </p:scale>
        <p:origin x="-56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734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50DCE-C0F6-4BD3-85B0-042E7AADD9F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9D4380-6F19-4A7E-93F2-E14642744991}" type="datetime1">
              <a:rPr lang="en-GB" smtClean="0"/>
              <a:pPr/>
              <a:t>10/12/2012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071A-2CDE-4F64-8478-D74B690A888A}" type="datetime1">
              <a:rPr lang="en-GB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8E7F0-B3B2-4711-9383-6412E3C81093}" type="datetime1">
              <a:rPr lang="en-GB" smtClean="0"/>
              <a:pPr/>
              <a:t>10/12/2012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DF66D-7345-4F19-BF7B-E480E373C532}" type="datetime1">
              <a:rPr lang="en-GB" smtClean="0"/>
              <a:pPr/>
              <a:t>10/12/2012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Morning Meeting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A1C59BB-CC43-4614-B10A-F41B1F3EF9F4}" type="datetime1">
              <a:rPr lang="en-GB" smtClean="0"/>
              <a:pPr>
                <a:defRPr/>
              </a:pPr>
              <a:t>10/12/2012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Morning Meeting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1752600"/>
          </a:xfrm>
        </p:spPr>
        <p:txBody>
          <a:bodyPr/>
          <a:lstStyle/>
          <a:p>
            <a:r>
              <a:rPr lang="en-US" dirty="0" smtClean="0"/>
              <a:t>Scrubbing progress - 10/12/2012</a:t>
            </a:r>
          </a:p>
          <a:p>
            <a:endParaRPr lang="en-US" dirty="0" smtClean="0"/>
          </a:p>
          <a:p>
            <a:r>
              <a:rPr lang="en-US" sz="2400" dirty="0" smtClean="0"/>
              <a:t>G. </a:t>
            </a:r>
            <a:r>
              <a:rPr lang="en-US" sz="2400" dirty="0" err="1" smtClean="0"/>
              <a:t>Arduini</a:t>
            </a:r>
            <a:r>
              <a:rPr lang="en-US" sz="2400" dirty="0" smtClean="0"/>
              <a:t>, H. Bartosik, </a:t>
            </a:r>
            <a:r>
              <a:rPr lang="en-US" sz="2400" u="sng" dirty="0" smtClean="0"/>
              <a:t>G. Iadarola</a:t>
            </a:r>
            <a:r>
              <a:rPr lang="en-US" sz="2400" dirty="0" smtClean="0"/>
              <a:t>, G. Rumolo</a:t>
            </a:r>
          </a:p>
          <a:p>
            <a:r>
              <a:rPr lang="en-US" sz="2400" dirty="0" smtClean="0"/>
              <a:t>Machine Coordinators: J. Uythoven J. Wenninger</a:t>
            </a:r>
          </a:p>
          <a:p>
            <a:r>
              <a:rPr lang="en-US" sz="2400" dirty="0"/>
              <a:t>Cryogenics, Damper, </a:t>
            </a:r>
            <a:r>
              <a:rPr lang="en-US" sz="2400" dirty="0" smtClean="0"/>
              <a:t>EN/STI, Injection, </a:t>
            </a:r>
          </a:p>
          <a:p>
            <a:r>
              <a:rPr lang="en-US" sz="2400" dirty="0" smtClean="0"/>
              <a:t>Operation</a:t>
            </a:r>
            <a:r>
              <a:rPr lang="en-US" sz="2400" dirty="0"/>
              <a:t>, Vacuum </a:t>
            </a:r>
            <a:r>
              <a:rPr lang="en-US" sz="2400" dirty="0" smtClean="0"/>
              <a:t>teams</a:t>
            </a:r>
          </a:p>
          <a:p>
            <a:r>
              <a:rPr lang="en-GB" sz="2400" dirty="0" smtClean="0"/>
              <a:t>Several ABP and RF colleagues </a:t>
            </a:r>
            <a:r>
              <a:rPr lang="en-GB" sz="2400" dirty="0" smtClean="0"/>
              <a:t>contributing to measurements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3791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limitations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1066800"/>
            <a:ext cx="80772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Vacuum pressures along the ring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were continuously monitored by the vacuum team</a:t>
            </a:r>
            <a:endParaRPr lang="en-US" sz="2000" kern="0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Apart from MKIs, no slow down coming from pressure rises</a:t>
            </a:r>
          </a:p>
          <a:p>
            <a:pPr marL="342900" lvl="1" indent="-342900" eaLnBrk="0" hangingPunct="0">
              <a:spcBef>
                <a:spcPct val="20000"/>
              </a:spcBef>
            </a:pPr>
            <a:endParaRPr lang="en-US" sz="1000" b="1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TDIs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had to be opened after each injection in order to keep heating and </a:t>
            </a:r>
            <a:r>
              <a:rPr lang="en-US" sz="2000" kern="0" dirty="0" err="1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outgassing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under control. </a:t>
            </a: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Last evening one jaw (on the TDI in point 8) got blocked in open position (twice)  The EN/STI piquet could remotely reset the motor</a:t>
            </a: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1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No particular heating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was observed on other sensitive elements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(e.g. collimators) (larger bunch lengths and smaller bunch intensities)</a:t>
            </a: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7" name="Rectangle 20"/>
          <p:cNvSpPr/>
          <p:nvPr/>
        </p:nvSpPr>
        <p:spPr>
          <a:xfrm>
            <a:off x="5867400" y="5791200"/>
            <a:ext cx="2971799" cy="30078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Thanks to TE-VSC and EN-STI 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quality evolution (preliminary)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219200"/>
            <a:ext cx="80772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Initial conditions: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500" b="1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Transverse instability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leading to beam dump right after the injection of a single train of 72 bunches (with chromaticity at 2 units)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026" name="AutoShape 2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AutoShape 2" descr="https://ab-dep-op-elogbook.web.cern.ch/ab-dep-op-elogbook/elogbook/secure/attach.php?attachId=1319629&amp;type=png&amp;fname=201212062141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magine 8" descr="instab.png"/>
          <p:cNvPicPr>
            <a:picLocks noChangeAspect="1"/>
          </p:cNvPicPr>
          <p:nvPr/>
        </p:nvPicPr>
        <p:blipFill>
          <a:blip r:embed="rId2" cstate="print"/>
          <a:srcRect t="3333" b="8889"/>
          <a:stretch>
            <a:fillRect/>
          </a:stretch>
        </p:blipFill>
        <p:spPr>
          <a:xfrm>
            <a:off x="2590801" y="3028473"/>
            <a:ext cx="4495799" cy="321506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1" name="Rectangle 20"/>
          <p:cNvSpPr/>
          <p:nvPr/>
        </p:nvSpPr>
        <p:spPr>
          <a:xfrm>
            <a:off x="6324600" y="2743200"/>
            <a:ext cx="2514600" cy="51525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Thanks to R. De Maria, 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W.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Höfle</a:t>
            </a:r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, D.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Valuch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quality evolution (preliminary)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219200"/>
            <a:ext cx="80772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Initial conditions: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500" b="1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Transverse instability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leading to beam dump right after the injection of a single train of 72 bunches (with chromaticity at 2 units)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With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high chromaticity settings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(15 units) it was possible to circulate trains of 72b. (injection of more the 1 batch from SPS was often leading to beam dump due to fast losses)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Very poor lifetime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(typical e-cloud like loss pattern)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026" name="AutoShape 2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AutoShape 2" descr="https://ab-dep-op-elogbook.web.cern.ch/ab-dep-op-elogbook/elogbook/secure/attach.php?attachId=1319629&amp;type=png&amp;fname=201212062141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quality evolution (preliminary)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219200"/>
            <a:ext cx="80772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Initial conditions: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500" b="1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Transverse instability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leading to beam dump right after the injection of a single train of 72 bunches (with chromaticity at 2 units)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With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high chromaticity settings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(15 units) it was possible to circulate trains of 72b. (injection of more the 1 batch from SPS was often leading to beam dump due to fast losses)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Very poor lifetime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(typical e-cloud like loss pattern)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026" name="AutoShape 2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AutoShape 2" descr="https://ab-dep-op-elogbook.web.cern.ch/ab-dep-op-elogbook/elogbook/secure/attach.php?attachId=1319629&amp;type=png&amp;fname=201212062141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Immagine 10" descr="FCT_day1.png"/>
          <p:cNvPicPr>
            <a:picLocks noChangeAspect="1"/>
          </p:cNvPicPr>
          <p:nvPr/>
        </p:nvPicPr>
        <p:blipFill>
          <a:blip r:embed="rId2" cstate="print"/>
          <a:srcRect t="8889" r="20775" b="56249"/>
          <a:stretch>
            <a:fillRect/>
          </a:stretch>
        </p:blipFill>
        <p:spPr>
          <a:xfrm>
            <a:off x="1371600" y="3429000"/>
            <a:ext cx="7023320" cy="23907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2" name="Immagine 11" descr="vistar_day1.png"/>
          <p:cNvPicPr>
            <a:picLocks noChangeAspect="1"/>
          </p:cNvPicPr>
          <p:nvPr/>
        </p:nvPicPr>
        <p:blipFill>
          <a:blip r:embed="rId3" cstate="print"/>
          <a:srcRect l="1515" t="31515" r="1676" b="36498"/>
          <a:stretch>
            <a:fillRect/>
          </a:stretch>
        </p:blipFill>
        <p:spPr>
          <a:xfrm>
            <a:off x="1219200" y="1447800"/>
            <a:ext cx="7351486" cy="18256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quality evolution (preliminary)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1026" name="AutoShape 2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AutoShape 2" descr="https://ab-dep-op-elogbook.web.cern.ch/ab-dep-op-elogbook/elogbook/secure/attach.php?attachId=1319629&amp;type=png&amp;fname=201212062141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Immagine 12" descr="lifetime_first_fi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667000"/>
            <a:ext cx="8474175" cy="2448772"/>
          </a:xfrm>
          <a:prstGeom prst="rect">
            <a:avLst/>
          </a:prstGeom>
        </p:spPr>
      </p:pic>
      <p:sp>
        <p:nvSpPr>
          <p:cNvPr id="14" name="Rectangle 20"/>
          <p:cNvSpPr/>
          <p:nvPr/>
        </p:nvSpPr>
        <p:spPr>
          <a:xfrm>
            <a:off x="6248400" y="2362200"/>
            <a:ext cx="2514600" cy="36285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Thanks to H.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Bartosik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1219200"/>
            <a:ext cx="8077200" cy="12954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Bunch by bunch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lifetime strongly improved within the first scrubbing fill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(carried out with train of 72b. with 3.7µs batch spacing).</a:t>
            </a: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quality evolution (preliminary)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219200"/>
            <a:ext cx="8077200" cy="12954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Bunch by bunch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lifetime strongly improved within the first scrubbing fill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(carried out with train of 72b. with 3.7µs batch spacing).</a:t>
            </a: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026" name="AutoShape 2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AutoShape 2" descr="https://ab-dep-op-elogbook.web.cern.ch/ab-dep-op-elogbook/elogbook/secure/attach.php?attachId=1319629&amp;type=png&amp;fname=201212062141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ccia in giù 11"/>
          <p:cNvSpPr/>
          <p:nvPr/>
        </p:nvSpPr>
        <p:spPr>
          <a:xfrm>
            <a:off x="4191000" y="2438400"/>
            <a:ext cx="685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3429000"/>
            <a:ext cx="8077200" cy="12954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Filling scheme with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minimum possible batch spacing 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and maximum number of bunches was employed for the following fills.</a:t>
            </a:r>
          </a:p>
          <a:p>
            <a:pPr eaLnBrk="0" hangingPunct="0">
              <a:spcBef>
                <a:spcPct val="20000"/>
              </a:spcBef>
            </a:pPr>
            <a:endParaRPr lang="en-US" sz="24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eaLnBrk="0" hangingPunct="0">
              <a:spcBef>
                <a:spcPct val="20000"/>
              </a:spcBef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Between Friday Dec. 7th and Sunday Dec. 9th there were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9 scrubbing fills with more than 2000b</a:t>
            </a:r>
            <a:r>
              <a:rPr lang="en-US" sz="24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.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per beam.</a:t>
            </a:r>
          </a:p>
          <a:p>
            <a:pPr eaLnBrk="0" hangingPunct="0">
              <a:spcBef>
                <a:spcPct val="20000"/>
              </a:spcBef>
            </a:pPr>
            <a:endParaRPr lang="en-US" sz="24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eaLnBrk="0" hangingPunct="0">
              <a:spcBef>
                <a:spcPct val="20000"/>
              </a:spcBef>
            </a:pPr>
            <a:endParaRPr lang="en-US" sz="24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quality evolution (preliminary)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219200"/>
            <a:ext cx="8077200" cy="12954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026" name="AutoShape 2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AutoShape 2" descr="https://ab-dep-op-elogbook.web.cern.ch/ab-dep-op-elogbook/elogbook/secure/attach.php?attachId=1319629&amp;type=png&amp;fname=201212062141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3962400" y="6000976"/>
            <a:ext cx="1092200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62000" y="1066800"/>
            <a:ext cx="7772400" cy="1295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Beam lifetime</a:t>
            </a:r>
            <a:endParaRPr lang="en-US" sz="2000" b="1" kern="0" dirty="0" smtClean="0">
              <a:solidFill>
                <a:srgbClr val="FF0000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23554" name="Picture 2" descr="http://vistar-capture.web.cern.ch/vistar-capture/lhc1.png?0.6594182146679264"/>
          <p:cNvPicPr>
            <a:picLocks noChangeAspect="1" noChangeArrowheads="1"/>
          </p:cNvPicPr>
          <p:nvPr/>
        </p:nvPicPr>
        <p:blipFill>
          <a:blip r:embed="rId2" cstate="print"/>
          <a:srcRect l="1562" t="31250" r="1339" b="36706"/>
          <a:stretch>
            <a:fillRect/>
          </a:stretch>
        </p:blipFill>
        <p:spPr bwMode="auto">
          <a:xfrm>
            <a:off x="381000" y="4038600"/>
            <a:ext cx="8175171" cy="2023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3" name="Immagine 22" descr="vistar_day1.png"/>
          <p:cNvPicPr>
            <a:picLocks noChangeAspect="1"/>
          </p:cNvPicPr>
          <p:nvPr/>
        </p:nvPicPr>
        <p:blipFill>
          <a:blip r:embed="rId3" cstate="print"/>
          <a:srcRect l="1515" t="31515" r="1676" b="36498"/>
          <a:stretch>
            <a:fillRect/>
          </a:stretch>
        </p:blipFill>
        <p:spPr>
          <a:xfrm>
            <a:off x="381000" y="1676400"/>
            <a:ext cx="8169732" cy="202883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5" name="Rectangle 20"/>
          <p:cNvSpPr/>
          <p:nvPr/>
        </p:nvSpPr>
        <p:spPr>
          <a:xfrm>
            <a:off x="1066800" y="4343400"/>
            <a:ext cx="1676400" cy="36285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Sunday 10 Dec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6" name="Rectangle 20"/>
          <p:cNvSpPr/>
          <p:nvPr/>
        </p:nvSpPr>
        <p:spPr>
          <a:xfrm>
            <a:off x="1066800" y="1981200"/>
            <a:ext cx="1676400" cy="36285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Friday11 Dec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609600" y="1905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457200" y="411480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quality evolution (preliminary)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1026" name="AutoShape 2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AutoShape 2" descr="https://ab-dep-op-elogbook.web.cern.ch/ab-dep-op-elogbook/elogbook/secure/attach.php?attachId=1319629&amp;type=png&amp;fname=201212062141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62000" y="990600"/>
            <a:ext cx="7772400" cy="1295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Beam lifetime – Friday Dec. 7th</a:t>
            </a:r>
            <a:endParaRPr lang="en-US" sz="2000" b="1" kern="0" dirty="0" smtClean="0">
              <a:solidFill>
                <a:srgbClr val="FF0000"/>
              </a:solidFill>
              <a:latin typeface="+mn-lt"/>
              <a:sym typeface="Wingdings" pitchFamily="2" charset="2"/>
            </a:endParaRPr>
          </a:p>
        </p:txBody>
      </p:sp>
      <p:grpSp>
        <p:nvGrpSpPr>
          <p:cNvPr id="30" name="Gruppo 29"/>
          <p:cNvGrpSpPr>
            <a:grpSpLocks noChangeAspect="1"/>
          </p:cNvGrpSpPr>
          <p:nvPr/>
        </p:nvGrpSpPr>
        <p:grpSpPr>
          <a:xfrm>
            <a:off x="1219200" y="1600200"/>
            <a:ext cx="7074697" cy="4572000"/>
            <a:chOff x="0" y="640997"/>
            <a:chExt cx="9143218" cy="5908775"/>
          </a:xfrm>
        </p:grpSpPr>
        <p:pic>
          <p:nvPicPr>
            <p:cNvPr id="31" name="Picture 3" descr="Beam 1 - fill 3390_2012.07.1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0997"/>
              <a:ext cx="9143218" cy="2839784"/>
            </a:xfrm>
            <a:prstGeom prst="rect">
              <a:avLst/>
            </a:prstGeom>
          </p:spPr>
        </p:pic>
        <p:pic>
          <p:nvPicPr>
            <p:cNvPr id="32" name="Picture 4" descr="Beam 2 - fill 3390_2012.07.1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09988"/>
              <a:ext cx="9143218" cy="2839784"/>
            </a:xfrm>
            <a:prstGeom prst="rect">
              <a:avLst/>
            </a:prstGeom>
          </p:spPr>
        </p:pic>
      </p:grpSp>
      <p:sp>
        <p:nvSpPr>
          <p:cNvPr id="34" name="Rectangle 20"/>
          <p:cNvSpPr/>
          <p:nvPr/>
        </p:nvSpPr>
        <p:spPr>
          <a:xfrm>
            <a:off x="5943600" y="1447800"/>
            <a:ext cx="2514600" cy="36285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Thanks to H.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Bartosik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2"/>
          <p:cNvGrpSpPr>
            <a:grpSpLocks noChangeAspect="1"/>
          </p:cNvGrpSpPr>
          <p:nvPr/>
        </p:nvGrpSpPr>
        <p:grpSpPr>
          <a:xfrm>
            <a:off x="1216152" y="1600200"/>
            <a:ext cx="7083864" cy="4572000"/>
            <a:chOff x="-1" y="640997"/>
            <a:chExt cx="9155067" cy="5908776"/>
          </a:xfrm>
        </p:grpSpPr>
        <p:pic>
          <p:nvPicPr>
            <p:cNvPr id="14" name="Picture 4" descr="Beam 1 - fill 3398_2012.08.1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640997"/>
              <a:ext cx="9155067" cy="2843464"/>
            </a:xfrm>
            <a:prstGeom prst="rect">
              <a:avLst/>
            </a:prstGeom>
          </p:spPr>
        </p:pic>
        <p:pic>
          <p:nvPicPr>
            <p:cNvPr id="15" name="Picture 7" descr="Beam 2 - fill 3398_2012.08.1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09989"/>
              <a:ext cx="9143219" cy="283978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quality evolution (preliminary)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1026" name="AutoShape 2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ab-dep-op-elogbook.web.cern.ch/ab-dep-op-elogbook/elogbook/secure/attach.php?attachId=1319489&amp;type=png&amp;fname=2012120617003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AutoShape 2" descr="https://ab-dep-op-elogbook.web.cern.ch/ab-dep-op-elogbook/elogbook/secure/attach.php?attachId=1319629&amp;type=png&amp;fname=201212062141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2000" y="990600"/>
            <a:ext cx="7772400" cy="1295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Beam lifetime – Friday Dec. 8th</a:t>
            </a:r>
            <a:endParaRPr lang="en-US" sz="2000" b="1" kern="0" dirty="0" smtClean="0">
              <a:solidFill>
                <a:srgbClr val="FF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6" name="Rectangle 20"/>
          <p:cNvSpPr/>
          <p:nvPr/>
        </p:nvSpPr>
        <p:spPr>
          <a:xfrm>
            <a:off x="5943600" y="1447800"/>
            <a:ext cx="2514600" cy="36285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Thanks to H.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Bartosik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1216152" y="1600200"/>
            <a:ext cx="7083868" cy="4572000"/>
            <a:chOff x="780" y="640997"/>
            <a:chExt cx="9155074" cy="5908778"/>
          </a:xfrm>
        </p:grpSpPr>
        <p:pic>
          <p:nvPicPr>
            <p:cNvPr id="8" name="Picture 7" descr="Beam 1 - fill 4305_2012.09.1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" y="640997"/>
              <a:ext cx="9155074" cy="2843466"/>
            </a:xfrm>
            <a:prstGeom prst="rect">
              <a:avLst/>
            </a:prstGeom>
          </p:spPr>
        </p:pic>
        <p:pic>
          <p:nvPicPr>
            <p:cNvPr id="11" name="Picture 10" descr="Beam 2 - fill 4305_2012.09.1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" y="3709991"/>
              <a:ext cx="9143218" cy="2839784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15200" cy="792163"/>
          </a:xfrm>
        </p:spPr>
        <p:txBody>
          <a:bodyPr/>
          <a:lstStyle/>
          <a:p>
            <a:r>
              <a:rPr lang="en-GB" dirty="0" smtClean="0"/>
              <a:t>Beam quality evolution (preliminary)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990600"/>
            <a:ext cx="7772400" cy="1295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en-US" sz="24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Beam lifetime – Sunday Dec. 9th</a:t>
            </a:r>
            <a:endParaRPr lang="en-US" sz="2000" b="1" kern="0" dirty="0" smtClean="0">
              <a:solidFill>
                <a:srgbClr val="FF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pPr algn="ctr"/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0" name="Date Placeholder 4"/>
          <p:cNvSpPr txBox="1">
            <a:spLocks/>
          </p:cNvSpPr>
          <p:nvPr/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10/12/2012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20"/>
          <p:cNvSpPr/>
          <p:nvPr/>
        </p:nvSpPr>
        <p:spPr>
          <a:xfrm>
            <a:off x="5943600" y="1447800"/>
            <a:ext cx="2514600" cy="36285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Thanks to H.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Bartosik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792163"/>
          </a:xfrm>
        </p:spPr>
        <p:txBody>
          <a:bodyPr>
            <a:normAutofit/>
          </a:bodyPr>
          <a:lstStyle/>
          <a:p>
            <a:r>
              <a:rPr lang="en-GB" dirty="0" smtClean="0"/>
              <a:t>Aims of the 2012 scrubbing run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990600" y="1600200"/>
            <a:ext cx="7848600" cy="3657600"/>
          </a:xfrm>
        </p:spPr>
        <p:txBody>
          <a:bodyPr/>
          <a:lstStyle/>
          <a:p>
            <a:r>
              <a:rPr lang="en-US" sz="2000" dirty="0" smtClean="0">
                <a:sym typeface="Wingdings" pitchFamily="2" charset="2"/>
              </a:rPr>
              <a:t>Collect additional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information on the evolution on the Secondary Electron Yield </a:t>
            </a:r>
            <a:r>
              <a:rPr lang="en-US" sz="2000" dirty="0" smtClean="0">
                <a:sym typeface="Wingdings" pitchFamily="2" charset="2"/>
              </a:rPr>
              <a:t>as a function of the electron dose when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low SEY are achieved </a:t>
            </a:r>
            <a:r>
              <a:rPr lang="en-US" sz="2000" dirty="0" smtClean="0">
                <a:sym typeface="Wingdings" pitchFamily="2" charset="2"/>
              </a:rPr>
              <a:t>(in order to define post-LS1 scrubbing strategy)</a:t>
            </a:r>
          </a:p>
          <a:p>
            <a:pPr>
              <a:buNone/>
            </a:pP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Further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reduce the SEY</a:t>
            </a:r>
            <a:r>
              <a:rPr lang="en-US" sz="2000" dirty="0">
                <a:sym typeface="Wingdings" pitchFamily="2" charset="2"/>
              </a:rPr>
              <a:t> in the arcs and straight sections to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allow ramping to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4TeV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at least a few hundred </a:t>
            </a:r>
            <a:r>
              <a:rPr lang="en-US" sz="2000" dirty="0" smtClean="0">
                <a:sym typeface="Wingdings" pitchFamily="2" charset="2"/>
              </a:rPr>
              <a:t>bunches with 25ns bunch spacing  (for beam-beam, e-cloud, and UFO studies and for 25ns pilot run)</a:t>
            </a:r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In parallel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learn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on possible other differences 25 ns vs. 50 ns </a:t>
            </a:r>
            <a:r>
              <a:rPr lang="en-US" sz="2000" b="1" dirty="0" smtClean="0">
                <a:solidFill>
                  <a:srgbClr val="FF0000"/>
                </a:solidFill>
                <a:sym typeface="Wingdings" pitchFamily="2" charset="2"/>
              </a:rPr>
              <a:t>at 450GeV </a:t>
            </a:r>
            <a:r>
              <a:rPr lang="en-US" sz="2000" dirty="0" smtClean="0">
                <a:sym typeface="Wingdings" pitchFamily="2" charset="2"/>
              </a:rPr>
              <a:t>(concerning heating, stability,  UFOs) </a:t>
            </a:r>
            <a:endParaRPr lang="en-US" sz="2000" dirty="0">
              <a:sym typeface="Wingdings" pitchFamily="2" charset="2"/>
            </a:endParaRPr>
          </a:p>
          <a:p>
            <a:endParaRPr lang="en-US" sz="1600" dirty="0">
              <a:sym typeface="Wingdings" pitchFamily="2" charset="2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620000" cy="792163"/>
          </a:xfrm>
        </p:spPr>
        <p:txBody>
          <a:bodyPr/>
          <a:lstStyle/>
          <a:p>
            <a:r>
              <a:rPr lang="en-GB" dirty="0" err="1" smtClean="0"/>
              <a:t>Emitt</a:t>
            </a:r>
            <a:r>
              <a:rPr lang="en-GB" dirty="0" smtClean="0"/>
              <a:t>. blow-up in the first train of 72b</a:t>
            </a:r>
            <a:r>
              <a:rPr lang="en-GB" dirty="0"/>
              <a:t>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39583" r="13909" b="17708"/>
          <a:stretch>
            <a:fillRect/>
          </a:stretch>
        </p:blipFill>
        <p:spPr bwMode="auto">
          <a:xfrm>
            <a:off x="152400" y="2663952"/>
            <a:ext cx="492883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5" descr="https://ab-dep-op-elogbook.web.cern.ch/ab-dep-op-elogbook/elogbook/secure/attach.php?attachId=1321531&amp;type=png&amp;fname=2012120916030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AutoShape 7" descr="https://ab-dep-op-elogbook.web.cern.ch/ab-dep-op-elogbook/elogbook/secure/attach.php?attachId=1321531&amp;type=png&amp;fname=2012120916030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 l="26549" t="39286" r="13547" b="17857"/>
          <a:stretch>
            <a:fillRect/>
          </a:stretch>
        </p:blipFill>
        <p:spPr bwMode="auto">
          <a:xfrm>
            <a:off x="3982338" y="4264152"/>
            <a:ext cx="4933062" cy="198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762000" y="1066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Important emittance blow up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(likely not due to e-cloud) observed on a certain </a:t>
            </a:r>
            <a:r>
              <a:rPr lang="en-US" sz="2000" b="1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number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of bunches of the first train which is injected. </a:t>
            </a:r>
          </a:p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Effect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suppressed by increasing the </a:t>
            </a:r>
            <a:r>
              <a:rPr lang="en-US" sz="2000" b="1" kern="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octupole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strength </a:t>
            </a:r>
            <a:r>
              <a:rPr lang="en-US" sz="2000" b="1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from -0.5 to -2.0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57200" y="289560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chemeClr val="tx2"/>
                </a:solidFill>
                <a:sym typeface="Wingdings" pitchFamily="2" charset="2"/>
              </a:rPr>
              <a:t>Low </a:t>
            </a:r>
            <a:r>
              <a:rPr lang="en-US" b="1" kern="0" dirty="0" err="1" smtClean="0">
                <a:solidFill>
                  <a:schemeClr val="tx2"/>
                </a:solidFill>
                <a:sym typeface="Wingdings" pitchFamily="2" charset="2"/>
              </a:rPr>
              <a:t>oct</a:t>
            </a:r>
            <a:r>
              <a:rPr lang="en-US" b="1" kern="0" dirty="0" smtClean="0">
                <a:solidFill>
                  <a:schemeClr val="tx2"/>
                </a:solidFill>
                <a:sym typeface="Wingdings" pitchFamily="2" charset="2"/>
              </a:rPr>
              <a:t>. strength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654731" y="4507468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chemeClr val="tx2"/>
                </a:solidFill>
                <a:sym typeface="Wingdings" pitchFamily="2" charset="2"/>
              </a:rPr>
              <a:t>High </a:t>
            </a:r>
            <a:r>
              <a:rPr lang="en-US" b="1" kern="0" dirty="0" err="1" smtClean="0">
                <a:solidFill>
                  <a:schemeClr val="tx2"/>
                </a:solidFill>
                <a:sym typeface="Wingdings" pitchFamily="2" charset="2"/>
              </a:rPr>
              <a:t>oct</a:t>
            </a:r>
            <a:r>
              <a:rPr lang="en-US" b="1" kern="0" dirty="0" smtClean="0">
                <a:solidFill>
                  <a:schemeClr val="tx2"/>
                </a:solidFill>
                <a:sym typeface="Wingdings" pitchFamily="2" charset="2"/>
              </a:rPr>
              <a:t>. strength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pPr algn="ctr"/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4" name="Date Placeholder 4"/>
          <p:cNvSpPr txBox="1">
            <a:spLocks/>
          </p:cNvSpPr>
          <p:nvPr/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10/12/2012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conclusion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1295400"/>
            <a:ext cx="7772400" cy="4114800"/>
          </a:xfrm>
          <a:prstGeom prst="rect">
            <a:avLst/>
          </a:prstGeom>
        </p:spPr>
        <p:txBody>
          <a:bodyPr/>
          <a:lstStyle/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3.5 days of scrubbing with 25ns beams at 450GeV were carried out with a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satisfactory electron dose (heat load) rate</a:t>
            </a:r>
          </a:p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e-cloud effects on the beam were strongly mitigated but not suppressed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yet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(heat load measurements confirm that there is still e-cloud in the arcs)</a:t>
            </a:r>
          </a:p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406400" indent="-4064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Important information on the SEY evolution vs. electron dose is being collected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pPr algn="ctr"/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2" name="Date Placeholder 4"/>
          <p:cNvSpPr txBox="1">
            <a:spLocks/>
          </p:cNvSpPr>
          <p:nvPr/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10/12/2012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04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1752600"/>
          </a:xfrm>
        </p:spPr>
        <p:txBody>
          <a:bodyPr/>
          <a:lstStyle/>
          <a:p>
            <a:r>
              <a:rPr lang="en-US" dirty="0" smtClean="0"/>
              <a:t>Thanks for your attention!</a:t>
            </a:r>
          </a:p>
        </p:txBody>
      </p:sp>
    </p:spTree>
    <p:extLst>
      <p:ext uri="{BB962C8B-B14F-4D97-AF65-F5344CB8AC3E}">
        <p14:creationId xmlns="" xmlns:p14="http://schemas.microsoft.com/office/powerpoint/2010/main" val="13791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elogbook.cern.ch/eLogbook/attach_reader?attach_id=13218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767" y="1447800"/>
            <a:ext cx="6929342" cy="4527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91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25 ns beam scrubbing 08-09 Dec’12</a:t>
            </a:r>
            <a:br>
              <a:rPr lang="en-GB" dirty="0" smtClean="0"/>
            </a:br>
            <a:r>
              <a:rPr lang="en-GB" dirty="0" smtClean="0"/>
              <a:t>Arc half-cells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4371"/>
            <a:ext cx="8280000" cy="541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0"/>
          <p:cNvSpPr/>
          <p:nvPr/>
        </p:nvSpPr>
        <p:spPr>
          <a:xfrm>
            <a:off x="5943600" y="1447800"/>
            <a:ext cx="2514600" cy="36285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L.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Tavian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296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25 ns beam scrubbing 08-09 Dec’12</a:t>
            </a:r>
            <a:br>
              <a:rPr lang="en-GB" dirty="0" smtClean="0"/>
            </a:br>
            <a:r>
              <a:rPr lang="en-GB" dirty="0" smtClean="0"/>
              <a:t>Inner triplet cooling loops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28169"/>
            <a:ext cx="8280000" cy="541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0"/>
          <p:cNvSpPr/>
          <p:nvPr/>
        </p:nvSpPr>
        <p:spPr>
          <a:xfrm>
            <a:off x="5943600" y="1447800"/>
            <a:ext cx="2514600" cy="36285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L.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Tavian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153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25 ns beam scrubbing 08-09 Dec’12</a:t>
            </a:r>
            <a:br>
              <a:rPr lang="en-GB" dirty="0" smtClean="0"/>
            </a:br>
            <a:r>
              <a:rPr lang="en-GB" dirty="0" smtClean="0"/>
              <a:t>SAM cooling loops</a:t>
            </a:r>
            <a:endParaRPr lang="en-GB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5916"/>
            <a:ext cx="8280000" cy="541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0"/>
          <p:cNvSpPr/>
          <p:nvPr/>
        </p:nvSpPr>
        <p:spPr>
          <a:xfrm>
            <a:off x="5943600" y="1447800"/>
            <a:ext cx="2514600" cy="36285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L.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Tavian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156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25 ns beam scrubbing 08-09 Dec’12</a:t>
            </a:r>
            <a:br>
              <a:rPr lang="en-GB" dirty="0" smtClean="0"/>
            </a:br>
            <a:r>
              <a:rPr lang="en-GB" dirty="0" smtClean="0"/>
              <a:t>Semi-SAM cooling loops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4371"/>
            <a:ext cx="8280000" cy="541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0"/>
          <p:cNvSpPr/>
          <p:nvPr/>
        </p:nvSpPr>
        <p:spPr>
          <a:xfrm>
            <a:off x="5943600" y="1447800"/>
            <a:ext cx="2514600" cy="36285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L.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Tavian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41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a\arduini\Documents\last.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823960" cy="362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Overview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5011512"/>
            <a:ext cx="8686800" cy="121402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Fast intensity ramp-up </a:t>
            </a:r>
            <a:r>
              <a:rPr lang="en-US" sz="2000" dirty="0" smtClean="0"/>
              <a:t>and overall </a:t>
            </a:r>
            <a:r>
              <a:rPr lang="en-US" sz="2000" dirty="0" smtClean="0">
                <a:solidFill>
                  <a:srgbClr val="FF0000"/>
                </a:solidFill>
              </a:rPr>
              <a:t>excellent efficiency</a:t>
            </a:r>
          </a:p>
          <a:p>
            <a:pPr>
              <a:buClr>
                <a:schemeClr val="tx2"/>
              </a:buClr>
            </a:pPr>
            <a:r>
              <a:rPr lang="en-US" sz="2000" dirty="0" smtClean="0">
                <a:solidFill>
                  <a:srgbClr val="FF0000"/>
                </a:solidFill>
              </a:rPr>
              <a:t>Beam under control </a:t>
            </a:r>
            <a:r>
              <a:rPr lang="en-US" sz="2000" dirty="0" smtClean="0"/>
              <a:t>(damper, chromaticity, </a:t>
            </a:r>
            <a:r>
              <a:rPr lang="en-US" sz="2000" dirty="0" err="1" smtClean="0"/>
              <a:t>octupoles</a:t>
            </a:r>
            <a:r>
              <a:rPr lang="en-US" sz="2000" dirty="0" smtClean="0"/>
              <a:t>) in spite of the record intensities (up to 2.7x10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p, </a:t>
            </a:r>
            <a:r>
              <a:rPr lang="en-US" sz="2000" smtClean="0"/>
              <a:t>2748 bunches </a:t>
            </a:r>
            <a:r>
              <a:rPr lang="en-US" sz="2000" dirty="0" smtClean="0"/>
              <a:t>per beam)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183368"/>
            <a:ext cx="16383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</a:t>
            </a:r>
            <a:r>
              <a:rPr lang="en-US" b="1" baseline="-25000" dirty="0" smtClean="0">
                <a:solidFill>
                  <a:srgbClr val="3333FF"/>
                </a:solidFill>
              </a:rPr>
              <a:t>B1   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baseline="-25000" dirty="0" smtClean="0">
                <a:solidFill>
                  <a:srgbClr val="FF0000"/>
                </a:solidFill>
              </a:rPr>
              <a:t>B2</a:t>
            </a:r>
            <a:endParaRPr lang="en-US" b="1" dirty="0" smtClean="0">
              <a:solidFill>
                <a:srgbClr val="3333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419100" y="3467100"/>
            <a:ext cx="1676401" cy="2285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Damper setting-up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883918" y="3246117"/>
            <a:ext cx="1371598" cy="21336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Inj. setting-up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2133602" y="3058885"/>
            <a:ext cx="3124200" cy="22860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ALICE UFO </a:t>
            </a:r>
            <a:r>
              <a:rPr lang="en-US" sz="1200" b="1" dirty="0" err="1" smtClean="0">
                <a:solidFill>
                  <a:srgbClr val="FFFF00"/>
                </a:solidFill>
              </a:rPr>
              <a:t>Cryo</a:t>
            </a:r>
            <a:r>
              <a:rPr lang="en-US" sz="1200" b="1" dirty="0" smtClean="0">
                <a:solidFill>
                  <a:srgbClr val="FFFF00"/>
                </a:solidFill>
              </a:rPr>
              <a:t>-regulation MSR8+cycle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2971802" y="2743199"/>
            <a:ext cx="2514599" cy="22860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FFFF00"/>
                </a:solidFill>
              </a:rPr>
              <a:t>Cryo</a:t>
            </a:r>
            <a:r>
              <a:rPr lang="en-US" sz="1200" b="1" dirty="0" smtClean="0">
                <a:solidFill>
                  <a:srgbClr val="FFFF00"/>
                </a:solidFill>
              </a:rPr>
              <a:t>-regulation MSR8+cycle 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2933702" y="2799805"/>
            <a:ext cx="3657599" cy="22860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TDI outgassing, </a:t>
            </a:r>
            <a:r>
              <a:rPr lang="en-US" sz="1200" b="1" dirty="0" err="1" smtClean="0">
                <a:solidFill>
                  <a:srgbClr val="FFFF00"/>
                </a:solidFill>
              </a:rPr>
              <a:t>Cryo</a:t>
            </a:r>
            <a:r>
              <a:rPr lang="en-US" sz="1200" b="1" dirty="0" smtClean="0">
                <a:solidFill>
                  <a:srgbClr val="FFFF00"/>
                </a:solidFill>
              </a:rPr>
              <a:t>-regulation MSR8+cycle 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5143502" y="2883625"/>
            <a:ext cx="2590799" cy="22860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Investigations on </a:t>
            </a:r>
            <a:r>
              <a:rPr lang="en-US" sz="1200" b="1" dirty="0" err="1" smtClean="0">
                <a:solidFill>
                  <a:srgbClr val="FFFF00"/>
                </a:solidFill>
              </a:rPr>
              <a:t>blow-up+POPS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6210299" y="2868385"/>
            <a:ext cx="2285999" cy="22860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Investigations on blow-up</a:t>
            </a:r>
            <a:endParaRPr lang="en-US" sz="1200" b="1" dirty="0">
              <a:solidFill>
                <a:srgbClr val="FFFF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51" b="38086"/>
          <a:stretch/>
        </p:blipFill>
        <p:spPr bwMode="auto">
          <a:xfrm rot="16200000">
            <a:off x="2642708" y="1121567"/>
            <a:ext cx="1222058" cy="50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pPr algn="ctr"/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22" name="Date Placeholder 4"/>
          <p:cNvSpPr txBox="1">
            <a:spLocks/>
          </p:cNvSpPr>
          <p:nvPr/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10/12/2012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 load evolution</a:t>
            </a:r>
            <a:endParaRPr lang="en-GB" dirty="0"/>
          </a:p>
        </p:txBody>
      </p:sp>
      <p:pic>
        <p:nvPicPr>
          <p:cNvPr id="6" name="Picture 2" descr="http://elogbook.cern.ch/eLogbook/attach_reader?attach_id=13216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6248400" cy="4080327"/>
          </a:xfrm>
          <a:prstGeom prst="rect">
            <a:avLst/>
          </a:prstGeom>
          <a:noFill/>
        </p:spPr>
      </p:pic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38200" y="1066800"/>
            <a:ext cx="80772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</a:rPr>
              <a:t>The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</a:rPr>
              <a:t>heat load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</a:rPr>
              <a:t>on the cold beam screens can be used to estimate the </a:t>
            </a:r>
            <a:r>
              <a:rPr lang="en-US" sz="2000" b="1" kern="0" dirty="0" smtClean="0">
                <a:solidFill>
                  <a:srgbClr val="FF0000"/>
                </a:solidFill>
                <a:latin typeface="+mn-lt"/>
              </a:rPr>
              <a:t>effectiveness of the scrubbing process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</a:rPr>
              <a:t>(used also on-line to decide when to dump and refill).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2590799" cy="30078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Thanks to L.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Tavian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limitations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62000" y="1295400"/>
            <a:ext cx="8153400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No fundamental show-stopper was found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. It was possible to keep a satisfactory scrubbing dose all along the scrubbing period. 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endParaRPr lang="en-US" sz="2000" kern="0" noProof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ea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sz="2000" kern="0" noProof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The overall efficiency was determined by: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Vacuum pressure in the MKI region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(during the initial stages):</a:t>
            </a:r>
          </a:p>
          <a:p>
            <a:pPr marL="1093788" lvl="1" indent="-342900" eaLnBrk="0" hangingPunct="0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The interlock levels were gradually increased (</a:t>
            </a:r>
            <a:r>
              <a:rPr lang="en-US" sz="2000" kern="0" dirty="0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tanks: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2∙10</a:t>
            </a:r>
            <a:r>
              <a:rPr lang="en-US" sz="2000" kern="0" baseline="3000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-9  </a:t>
            </a:r>
            <a:r>
              <a:rPr lang="en-US" sz="2000" kern="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2000" kern="0" dirty="0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4∙10</a:t>
            </a:r>
            <a:r>
              <a:rPr lang="en-US" sz="2000" kern="0" baseline="30000" dirty="0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-9</a:t>
            </a:r>
            <a:r>
              <a:rPr lang="en-US" sz="2000" kern="0" dirty="0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, interconnects: 1∙10</a:t>
            </a:r>
            <a:r>
              <a:rPr lang="en-US" sz="2000" kern="0" baseline="30000" dirty="0" smtClean="0">
                <a:solidFill>
                  <a:schemeClr val="tx2"/>
                </a:solidFill>
                <a:sym typeface="Wingdings" pitchFamily="2" charset="2"/>
              </a:rPr>
              <a:t>-</a:t>
            </a:r>
            <a:r>
              <a:rPr lang="en-US" sz="2000" kern="0" baseline="30000" dirty="0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8</a:t>
            </a:r>
            <a:r>
              <a:rPr lang="en-US" sz="2000" kern="0" baseline="30000" dirty="0" smtClean="0">
                <a:solidFill>
                  <a:schemeClr val="tx2"/>
                </a:solidFill>
                <a:sym typeface="Wingdings" pitchFamily="2" charset="2"/>
              </a:rPr>
              <a:t>  </a:t>
            </a:r>
            <a:r>
              <a:rPr lang="en-US" sz="2000" kern="0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2000" kern="0" dirty="0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4∙10</a:t>
            </a:r>
            <a:r>
              <a:rPr lang="en-US" sz="2000" kern="0" baseline="30000" dirty="0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-8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Cryogenics</a:t>
            </a:r>
            <a:r>
              <a:rPr lang="en-US" sz="2000" kern="0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when high intensity were achieved:</a:t>
            </a:r>
          </a:p>
          <a:p>
            <a:pPr marL="1093788" lvl="1" indent="-342900" eaLnBrk="0" hangingPunct="0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</a:pPr>
            <a:r>
              <a:rPr lang="en-US" sz="2000" b="1" kern="0" dirty="0" smtClean="0">
                <a:solidFill>
                  <a:srgbClr val="FF0000"/>
                </a:solidFill>
                <a:latin typeface="Trebuchet MS"/>
                <a:sym typeface="Wingdings" pitchFamily="2" charset="2"/>
              </a:rPr>
              <a:t>Limited cooling power at stand alones </a:t>
            </a:r>
            <a:r>
              <a:rPr lang="en-US" sz="2000" kern="0" dirty="0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in P6 and 8 required to wait some time (~10min.) between successive injections</a:t>
            </a:r>
          </a:p>
          <a:p>
            <a:pPr marL="1093788" lvl="1" indent="-342900" eaLnBrk="0" hangingPunct="0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</a:pPr>
            <a:r>
              <a:rPr lang="en-US" sz="2000" kern="0" dirty="0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Some care to be taken also when </a:t>
            </a:r>
            <a:r>
              <a:rPr lang="en-US" sz="2000" b="1" kern="0" dirty="0" smtClean="0">
                <a:solidFill>
                  <a:srgbClr val="FF0000"/>
                </a:solidFill>
                <a:latin typeface="Trebuchet MS"/>
                <a:sym typeface="Wingdings" pitchFamily="2" charset="2"/>
              </a:rPr>
              <a:t>dumping the beams </a:t>
            </a:r>
            <a:r>
              <a:rPr lang="en-US" sz="2000" kern="0" dirty="0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(the abrupt change in the heat loads cause fluctuations on 120A current lead temperature  </a:t>
            </a:r>
            <a:r>
              <a:rPr lang="en-US" sz="2000" kern="0" dirty="0" err="1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precycle</a:t>
            </a:r>
            <a:r>
              <a:rPr lang="en-US" sz="2000" kern="0" dirty="0" smtClean="0">
                <a:solidFill>
                  <a:srgbClr val="1F497D"/>
                </a:solidFill>
                <a:latin typeface="Trebuchet MS"/>
                <a:sym typeface="Wingdings" pitchFamily="2" charset="2"/>
              </a:rPr>
              <a:t> needed)</a:t>
            </a: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2000" kern="0" dirty="0" smtClean="0">
              <a:solidFill>
                <a:srgbClr val="1F497D"/>
              </a:solidFill>
              <a:latin typeface="Trebuchet MS"/>
              <a:sym typeface="Wingdings" pitchFamily="2" charset="2"/>
            </a:endParaRP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2000" kern="0" dirty="0" smtClean="0">
              <a:solidFill>
                <a:srgbClr val="1F497D"/>
              </a:solidFill>
              <a:latin typeface="Trebuchet MS"/>
              <a:sym typeface="Wingdings" pitchFamily="2" charset="2"/>
            </a:endParaRP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2000" kern="0" dirty="0" smtClean="0">
              <a:solidFill>
                <a:srgbClr val="1F497D"/>
              </a:solidFill>
              <a:latin typeface="Trebuchet MS"/>
              <a:sym typeface="Wingdings" pitchFamily="2" charset="2"/>
            </a:endParaRP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limitations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1066800"/>
            <a:ext cx="80772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Vacuum pressures along the ring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were continuously monitored by the vacuum team</a:t>
            </a:r>
            <a:endParaRPr lang="en-US" sz="2000" kern="0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Apart from MKIs, no slow down coming from pressure rises</a:t>
            </a:r>
          </a:p>
          <a:p>
            <a:pPr marL="342900" lvl="1" indent="-342900" eaLnBrk="0" hangingPunct="0">
              <a:spcBef>
                <a:spcPct val="20000"/>
              </a:spcBef>
            </a:pPr>
            <a:endParaRPr lang="en-US" sz="1000" b="1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4" name="Rectangle 20"/>
          <p:cNvSpPr/>
          <p:nvPr/>
        </p:nvSpPr>
        <p:spPr>
          <a:xfrm>
            <a:off x="5867400" y="5791200"/>
            <a:ext cx="2971799" cy="30078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Thanks to TE-VSC and EN-STI 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limitations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pic>
        <p:nvPicPr>
          <p:cNvPr id="11" name="Picture 2" descr="http://elogbook.cern.ch/eLogbook/attach_reader?attach_id=13209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t="20246" b="2406"/>
          <a:stretch>
            <a:fillRect/>
          </a:stretch>
        </p:blipFill>
        <p:spPr bwMode="auto">
          <a:xfrm>
            <a:off x="1447800" y="3011949"/>
            <a:ext cx="6553200" cy="3236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elogbook.cern.ch/eLogbook/attach_reader?attach_id=13209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2" t="20246" r="768" b="2406"/>
          <a:stretch>
            <a:fillRect/>
          </a:stretch>
        </p:blipFill>
        <p:spPr bwMode="auto">
          <a:xfrm>
            <a:off x="1457325" y="2981325"/>
            <a:ext cx="6548670" cy="3267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066800"/>
            <a:ext cx="80772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Vacuum pressures along the ring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were continuously monitored by the vacuum team</a:t>
            </a:r>
            <a:endParaRPr lang="en-US" sz="2000" kern="0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Apart from MKIs, no slow down coming from pressure rises</a:t>
            </a:r>
          </a:p>
          <a:p>
            <a:pPr marL="342900" lvl="1" indent="-342900" eaLnBrk="0" hangingPunct="0">
              <a:spcBef>
                <a:spcPct val="20000"/>
              </a:spcBef>
            </a:pPr>
            <a:endParaRPr lang="en-US" sz="1000" b="1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TDIs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had to be opened after each injection in order to keep heating and </a:t>
            </a:r>
            <a:r>
              <a:rPr lang="en-US" sz="2000" kern="0" dirty="0" err="1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outgassing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under control. </a:t>
            </a: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1600200" y="3276600"/>
            <a:ext cx="1447799" cy="30078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Lechner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limitations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pic>
        <p:nvPicPr>
          <p:cNvPr id="11" name="Picture 2" descr="http://elogbook.cern.ch/eLogbook/attach_reader?attach_id=13209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58" t="20246" b="2406"/>
          <a:stretch>
            <a:fillRect/>
          </a:stretch>
        </p:blipFill>
        <p:spPr bwMode="auto">
          <a:xfrm>
            <a:off x="1447800" y="3011949"/>
            <a:ext cx="6553200" cy="3236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1066800"/>
            <a:ext cx="80772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Vacuum pressures along the ring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were continuously monitored by the vacuum team</a:t>
            </a:r>
            <a:endParaRPr lang="en-US" sz="2000" kern="0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Apart from MKIs, no slow down coming from pressure rises</a:t>
            </a:r>
          </a:p>
          <a:p>
            <a:pPr marL="342900" lvl="1" indent="-342900" eaLnBrk="0" hangingPunct="0">
              <a:spcBef>
                <a:spcPct val="20000"/>
              </a:spcBef>
            </a:pPr>
            <a:endParaRPr lang="en-US" sz="1000" b="1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TDIs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had to be opened after each injection in order to keep heating and </a:t>
            </a:r>
            <a:r>
              <a:rPr lang="en-US" sz="2000" kern="0" dirty="0" err="1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outgassing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under control. </a:t>
            </a: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1600200" y="3276600"/>
            <a:ext cx="1447799" cy="30078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1600" b="1" dirty="0" err="1" smtClean="0">
                <a:solidFill>
                  <a:srgbClr val="FFFF00"/>
                </a:solidFill>
                <a:latin typeface="+mj-lt"/>
              </a:rPr>
              <a:t>Lechner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limitations</a:t>
            </a:r>
            <a:endParaRPr lang="en-GB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dirty="0" smtClean="0"/>
              <a:t>LHC Morning Meeting - G. </a:t>
            </a:r>
            <a:r>
              <a:rPr lang="en-US" dirty="0" err="1" smtClean="0"/>
              <a:t>Iadarola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553200"/>
            <a:ext cx="2133600" cy="168275"/>
          </a:xfrm>
        </p:spPr>
        <p:txBody>
          <a:bodyPr/>
          <a:lstStyle/>
          <a:p>
            <a:r>
              <a:rPr lang="en-US" dirty="0" smtClean="0"/>
              <a:t>10/12/2012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1066800"/>
            <a:ext cx="80772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Vacuum pressures along the ring 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were continuously monitored by the vacuum team</a:t>
            </a:r>
            <a:endParaRPr lang="en-US" sz="2000" kern="0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Apart from MKIs, no slow down coming from pressure rises</a:t>
            </a:r>
          </a:p>
          <a:p>
            <a:pPr marL="342900" lvl="1" indent="-342900" eaLnBrk="0" hangingPunct="0">
              <a:spcBef>
                <a:spcPct val="20000"/>
              </a:spcBef>
            </a:pPr>
            <a:endParaRPr lang="en-US" sz="1000" b="1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 b="1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TDIs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had to be opened after each injection in order to keep heating and </a:t>
            </a:r>
            <a:r>
              <a:rPr lang="en-US" sz="2000" kern="0" dirty="0" err="1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outgassing</a:t>
            </a: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under control. </a:t>
            </a: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Last evening one jaw (on the TDI in point 8) got blocked in open position (twice)  The EN/STI piquet could remotely reset the motor</a:t>
            </a: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1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  <a:p>
            <a:pPr marL="1093788" lvl="1" indent="-342900" eaLnBrk="0" hangingPunct="0">
              <a:spcBef>
                <a:spcPct val="20000"/>
              </a:spcBef>
              <a:buFont typeface="Courier New" pitchFamily="49" charset="0"/>
              <a:buChar char="o"/>
            </a:pPr>
            <a:endParaRPr lang="en-US" sz="2000" kern="0" dirty="0" smtClean="0">
              <a:solidFill>
                <a:schemeClr val="tx2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7" name="Rectangle 20"/>
          <p:cNvSpPr/>
          <p:nvPr/>
        </p:nvSpPr>
        <p:spPr>
          <a:xfrm>
            <a:off x="5867400" y="5791200"/>
            <a:ext cx="2971799" cy="30078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Thanks to TE-VSC and EN-STI 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50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32874</TotalTime>
  <Words>1377</Words>
  <Application>Microsoft Office PowerPoint</Application>
  <PresentationFormat>On-screen Show (4:3)</PresentationFormat>
  <Paragraphs>177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LHCpresentations</vt:lpstr>
      <vt:lpstr>Slide 1</vt:lpstr>
      <vt:lpstr>Aims of the 2012 scrubbing run</vt:lpstr>
      <vt:lpstr>Scrubbing Overview</vt:lpstr>
      <vt:lpstr>Heat load evolution</vt:lpstr>
      <vt:lpstr>Main limitations</vt:lpstr>
      <vt:lpstr>Other limitations</vt:lpstr>
      <vt:lpstr>Other limitations</vt:lpstr>
      <vt:lpstr>Other limitations</vt:lpstr>
      <vt:lpstr>Other limitations</vt:lpstr>
      <vt:lpstr>Other limitations</vt:lpstr>
      <vt:lpstr>Beam quality evolution (preliminary)</vt:lpstr>
      <vt:lpstr>Beam quality evolution (preliminary)</vt:lpstr>
      <vt:lpstr>Beam quality evolution (preliminary)</vt:lpstr>
      <vt:lpstr>Beam quality evolution (preliminary)</vt:lpstr>
      <vt:lpstr>Beam quality evolution (preliminary)</vt:lpstr>
      <vt:lpstr>Beam quality evolution (preliminary)</vt:lpstr>
      <vt:lpstr>Beam quality evolution (preliminary)</vt:lpstr>
      <vt:lpstr>Beam quality evolution (preliminary)</vt:lpstr>
      <vt:lpstr>Beam quality evolution (preliminary)</vt:lpstr>
      <vt:lpstr>Emitt. blow-up in the first train of 72b.</vt:lpstr>
      <vt:lpstr>In conclusion</vt:lpstr>
      <vt:lpstr>Slide 22</vt:lpstr>
      <vt:lpstr>Slide 23</vt:lpstr>
      <vt:lpstr>25 ns beam scrubbing 08-09 Dec’12 Arc half-cells</vt:lpstr>
      <vt:lpstr>25 ns beam scrubbing 08-09 Dec’12 Inner triplet cooling loops</vt:lpstr>
      <vt:lpstr>25 ns beam scrubbing 08-09 Dec’12 SAM cooling loops</vt:lpstr>
      <vt:lpstr>25 ns beam scrubbing 08-09 Dec’12 Semi-SAM cooling loops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giadarol</cp:lastModifiedBy>
  <cp:revision>2862</cp:revision>
  <dcterms:created xsi:type="dcterms:W3CDTF">2010-04-25T23:23:07Z</dcterms:created>
  <dcterms:modified xsi:type="dcterms:W3CDTF">2012-12-10T07:27:05Z</dcterms:modified>
</cp:coreProperties>
</file>