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6"/>
  </p:notesMasterIdLst>
  <p:handoutMasterIdLst>
    <p:handoutMasterId r:id="rId27"/>
  </p:handoutMasterIdLst>
  <p:sldIdLst>
    <p:sldId id="286" r:id="rId6"/>
    <p:sldId id="273" r:id="rId7"/>
    <p:sldId id="274" r:id="rId8"/>
    <p:sldId id="298" r:id="rId9"/>
    <p:sldId id="310" r:id="rId10"/>
    <p:sldId id="312" r:id="rId11"/>
    <p:sldId id="314" r:id="rId12"/>
    <p:sldId id="313" r:id="rId13"/>
    <p:sldId id="315" r:id="rId14"/>
    <p:sldId id="316" r:id="rId15"/>
    <p:sldId id="299" r:id="rId16"/>
    <p:sldId id="300" r:id="rId17"/>
    <p:sldId id="303" r:id="rId18"/>
    <p:sldId id="304" r:id="rId19"/>
    <p:sldId id="305" r:id="rId20"/>
    <p:sldId id="301" r:id="rId21"/>
    <p:sldId id="306" r:id="rId22"/>
    <p:sldId id="309" r:id="rId23"/>
    <p:sldId id="308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CC"/>
    <a:srgbClr val="000066"/>
    <a:srgbClr val="DEDEFF"/>
    <a:srgbClr val="000000"/>
    <a:srgbClr val="5AD895"/>
    <a:srgbClr val="66FFCC"/>
    <a:srgbClr val="004080"/>
    <a:srgbClr val="EAECFC"/>
    <a:srgbClr val="E5E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729" autoAdjust="0"/>
  </p:normalViewPr>
  <p:slideViewPr>
    <p:cSldViewPr>
      <p:cViewPr varScale="1">
        <p:scale>
          <a:sx n="82" d="100"/>
          <a:sy n="82" d="100"/>
        </p:scale>
        <p:origin x="-4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4358-805D-1049-911F-C9A9A8B68067}" type="datetimeFigureOut">
              <a:rPr lang="en-US" smtClean="0"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99933-CE77-1646-827B-D91FC87D2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6FEA-9E85-4D5C-B9F8-FE7FDCDCBEFE}" type="datetimeFigureOut">
              <a:rPr lang="en-GB" smtClean="0"/>
              <a:pPr/>
              <a:t>29/11/2012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9DA4-CB4D-4CA1-96D9-CA741209B1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91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19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5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0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6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99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546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6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2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6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839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9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5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3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6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200"/>
            </a:lvl1pPr>
          </a:lstStyle>
          <a:p>
            <a:pPr>
              <a:defRPr/>
            </a:pPr>
            <a:r>
              <a:rPr dirty="0" smtClean="0">
                <a:solidFill>
                  <a:srgbClr val="00007D"/>
                </a:solidFill>
              </a:rPr>
              <a:t>Outline of MD block 3</a:t>
            </a:r>
            <a:endParaRPr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2000"/>
            <a:ext cx="82296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7D"/>
              </a:solidFill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88630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423F5-12B0-4AD1-AE2D-1FE83633C6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208E-E2D0-4D6A-B744-0EBF347433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getFile.py/access?contribId=1&amp;resId=0&amp;materialId=slides&amp;confId=204073" TargetMode="External"/><Relationship Id="rId2" Type="http://schemas.openxmlformats.org/officeDocument/2006/relationships/hyperlink" Target="http://indico.cern.ch/getFile.py/access?contribId=13&amp;resId=1&amp;materialId=slides&amp;confId=21340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15&amp;resId=1&amp;materialId=slides&amp;confId=213404" TargetMode="External"/><Relationship Id="rId2" Type="http://schemas.openxmlformats.org/officeDocument/2006/relationships/hyperlink" Target="http://indico.cern.ch/getFile.py/access?contribId=12&amp;resId=0&amp;materialId=slides&amp;confId=20849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ndico.cern.ch/getFile.py/access?contribId=7&amp;resId=1&amp;materialId=slides&amp;confId=2134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getFile.py/access?contribId=9&amp;resId=0&amp;materialId=slides&amp;confId=213404" TargetMode="External"/><Relationship Id="rId2" Type="http://schemas.openxmlformats.org/officeDocument/2006/relationships/hyperlink" Target="https://indico.cern.ch/getFile.py/access?contribId=7&amp;resId=0&amp;materialId=slides&amp;confId=208495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3507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MD#4 Progress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8077200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MD Coordinators: </a:t>
            </a:r>
          </a:p>
          <a:p>
            <a:r>
              <a:rPr lang="en-US" sz="2800" dirty="0" smtClean="0"/>
              <a:t>Giulia Papotti, Frank Zimmermann</a:t>
            </a:r>
          </a:p>
          <a:p>
            <a:r>
              <a:rPr lang="en-US" sz="1200" dirty="0" smtClean="0"/>
              <a:t>  </a:t>
            </a:r>
          </a:p>
          <a:p>
            <a:r>
              <a:rPr lang="en-US" sz="2800" dirty="0" smtClean="0"/>
              <a:t>Machine Coordinators:</a:t>
            </a:r>
          </a:p>
          <a:p>
            <a:r>
              <a:rPr lang="en-US" sz="2800" dirty="0" err="1" smtClean="0"/>
              <a:t>Gianluigi</a:t>
            </a:r>
            <a:r>
              <a:rPr lang="en-US" sz="2800" dirty="0" smtClean="0"/>
              <a:t> </a:t>
            </a:r>
            <a:r>
              <a:rPr lang="en-US" sz="2800" dirty="0" err="1" smtClean="0"/>
              <a:t>Arduini</a:t>
            </a:r>
            <a:r>
              <a:rPr lang="en-US" sz="2800" dirty="0" smtClean="0"/>
              <a:t>, Eva Barbara Holzer</a:t>
            </a:r>
          </a:p>
          <a:p>
            <a:r>
              <a:rPr lang="en-US" sz="1800" dirty="0" smtClean="0"/>
              <a:t>  </a:t>
            </a:r>
            <a:endParaRPr lang="en-US" sz="1800" dirty="0"/>
          </a:p>
          <a:p>
            <a:r>
              <a:rPr lang="en-US" sz="2800" dirty="0" smtClean="0"/>
              <a:t>29 </a:t>
            </a:r>
            <a:r>
              <a:rPr lang="en-US" sz="2800" dirty="0" smtClean="0"/>
              <a:t>November 2012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06"/>
            <a:ext cx="3059832" cy="17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71"/>
            <a:ext cx="2411760" cy="188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– illustrations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712422"/>
            <a:ext cx="7416824" cy="59533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6804248" y="2132856"/>
            <a:ext cx="360040" cy="432048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984268" y="176352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1-2</a:t>
            </a:r>
            <a:r>
              <a:rPr lang="en-US" b="1" i="1" dirty="0" smtClean="0">
                <a:solidFill>
                  <a:srgbClr val="FF0000"/>
                </a:solidFill>
              </a:rPr>
              <a:t>Q</a:t>
            </a:r>
            <a:r>
              <a:rPr lang="en-US" b="1" i="1" baseline="-25000" dirty="0" smtClean="0">
                <a:solidFill>
                  <a:srgbClr val="FF0000"/>
                </a:solidFill>
              </a:rPr>
              <a:t>x</a:t>
            </a:r>
            <a:endParaRPr lang="en-GB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29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Impedance MD – Transverse Localization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79512" y="730755"/>
            <a:ext cx="912202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AC dipole kicks on high intensity bunches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ADT &amp; </a:t>
            </a:r>
            <a:r>
              <a:rPr lang="en-US" sz="2400" dirty="0" err="1" smtClean="0"/>
              <a:t>octupoles</a:t>
            </a:r>
            <a:r>
              <a:rPr lang="en-US" sz="2400" dirty="0" smtClean="0"/>
              <a:t> off, increase Q’ for better beam stability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easurements with TDI close to the beam &amp; TDI at 30 or 31 mm, mostly on beam 1 due to fault on LBDS2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28" y="2420888"/>
            <a:ext cx="7560632" cy="39139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9792" y="3284984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0000CC"/>
                </a:solidFill>
              </a:rPr>
              <a:t>phase beating with intensity </a:t>
            </a:r>
            <a:endParaRPr lang="en-GB" sz="32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0726"/>
            <a:ext cx="3253402" cy="24400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29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Injection MD – TCDI Automatic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130466" y="692696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Inj</a:t>
            </a:r>
            <a:r>
              <a:rPr lang="en-US" sz="2000" dirty="0" smtClean="0"/>
              <a:t> &amp; dump </a:t>
            </a:r>
            <a:r>
              <a:rPr lang="en-US" sz="2000" dirty="0"/>
              <a:t>for TCDI setup </a:t>
            </a:r>
            <a:r>
              <a:rPr lang="en-US" sz="2000" dirty="0" smtClean="0"/>
              <a:t>software </a:t>
            </a:r>
            <a:r>
              <a:rPr lang="en-US" sz="2000" dirty="0"/>
              <a:t>(setup beam flag limit </a:t>
            </a:r>
            <a:r>
              <a:rPr lang="en-US" sz="2000" dirty="0" smtClean="0"/>
              <a:t>raised </a:t>
            </a:r>
            <a:r>
              <a:rPr lang="en-US" sz="2000" dirty="0"/>
              <a:t>to </a:t>
            </a:r>
            <a:r>
              <a:rPr lang="en-US" sz="2000" dirty="0" smtClean="0"/>
              <a:t>6e10p)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pilot ; checked </a:t>
            </a:r>
            <a:r>
              <a:rPr lang="en-US" sz="2000" dirty="0"/>
              <a:t>steering </a:t>
            </a:r>
            <a:r>
              <a:rPr lang="en-US" sz="2000" dirty="0" smtClean="0"/>
              <a:t>; opened </a:t>
            </a:r>
            <a:r>
              <a:rPr lang="en-US" sz="2000" dirty="0"/>
              <a:t>TCDI thresholds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3 </a:t>
            </a:r>
            <a:r>
              <a:rPr lang="en-US" sz="2000" b="1" dirty="0">
                <a:solidFill>
                  <a:srgbClr val="0000CC"/>
                </a:solidFill>
              </a:rPr>
              <a:t>scans with two different collimators in TI8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TCDI </a:t>
            </a:r>
            <a:r>
              <a:rPr lang="en-US" sz="2000" dirty="0"/>
              <a:t>stayed once armed after the scan (not for the next scans)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correct </a:t>
            </a:r>
            <a:r>
              <a:rPr lang="en-US" sz="2000" dirty="0"/>
              <a:t>detection when beam is not extracted (collimator not moved)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improvements</a:t>
            </a:r>
            <a:r>
              <a:rPr lang="en-US" sz="2000" dirty="0"/>
              <a:t>: </a:t>
            </a:r>
            <a:r>
              <a:rPr lang="en-US" sz="2000" dirty="0" smtClean="0"/>
              <a:t>normalization </a:t>
            </a:r>
            <a:r>
              <a:rPr lang="en-US" sz="2000" dirty="0"/>
              <a:t>to intensity </a:t>
            </a:r>
            <a:r>
              <a:rPr lang="en-US" sz="2000" dirty="0" smtClean="0"/>
              <a:t>; zoom-in </a:t>
            </a:r>
            <a:r>
              <a:rPr lang="en-US" sz="2000" dirty="0"/>
              <a:t>window </a:t>
            </a:r>
            <a:r>
              <a:rPr lang="en-US" sz="2000" dirty="0" smtClean="0"/>
              <a:t>; automatic </a:t>
            </a:r>
            <a:r>
              <a:rPr lang="en-US" sz="2000" dirty="0"/>
              <a:t>entry in logbook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CC"/>
                </a:solidFill>
              </a:rPr>
              <a:t>manual checks of automatic </a:t>
            </a:r>
            <a:r>
              <a:rPr lang="en-US" sz="2000" b="1" dirty="0">
                <a:solidFill>
                  <a:srgbClr val="0000CC"/>
                </a:solidFill>
              </a:rPr>
              <a:t>analysis </a:t>
            </a:r>
            <a:r>
              <a:rPr lang="en-US" sz="2000" b="1" dirty="0" smtClean="0">
                <a:solidFill>
                  <a:srgbClr val="0000CC"/>
                </a:solidFill>
              </a:rPr>
              <a:t>results </a:t>
            </a:r>
            <a:r>
              <a:rPr lang="en-US" sz="2000" dirty="0" smtClean="0"/>
              <a:t>(1st </a:t>
            </a:r>
            <a:r>
              <a:rPr lang="en-US" sz="2000" dirty="0"/>
              <a:t>scan </a:t>
            </a:r>
            <a:r>
              <a:rPr lang="en-US" sz="2000" dirty="0" smtClean="0"/>
              <a:t>only movement)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2nd </a:t>
            </a:r>
            <a:r>
              <a:rPr lang="en-US" sz="2000" dirty="0"/>
              <a:t>scan: +/- 2 sigma scan window </a:t>
            </a:r>
            <a:r>
              <a:rPr lang="en-US" sz="2000" dirty="0" smtClean="0"/>
              <a:t>too </a:t>
            </a:r>
            <a:r>
              <a:rPr lang="en-US" sz="2000" dirty="0"/>
              <a:t>small for good fit 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3rd </a:t>
            </a:r>
            <a:r>
              <a:rPr lang="en-US" sz="2000" dirty="0"/>
              <a:t>scan: </a:t>
            </a:r>
            <a:r>
              <a:rPr lang="en-US" sz="2000" b="1" dirty="0" smtClean="0">
                <a:solidFill>
                  <a:srgbClr val="0000CC"/>
                </a:solidFill>
              </a:rPr>
              <a:t>automatic </a:t>
            </a:r>
            <a:r>
              <a:rPr lang="en-US" sz="2000" b="1" dirty="0" err="1">
                <a:solidFill>
                  <a:srgbClr val="0000CC"/>
                </a:solidFill>
              </a:rPr>
              <a:t>centre</a:t>
            </a:r>
            <a:r>
              <a:rPr lang="en-US" sz="2000" b="1" dirty="0">
                <a:solidFill>
                  <a:srgbClr val="0000CC"/>
                </a:solidFill>
              </a:rPr>
              <a:t>: -0.242 </a:t>
            </a:r>
            <a:r>
              <a:rPr lang="en-US" sz="2000" b="1" dirty="0" smtClean="0">
                <a:solidFill>
                  <a:srgbClr val="0000CC"/>
                </a:solidFill>
              </a:rPr>
              <a:t>sig, manual </a:t>
            </a:r>
            <a:r>
              <a:rPr lang="en-US" sz="2000" b="1" dirty="0" err="1">
                <a:solidFill>
                  <a:srgbClr val="0000CC"/>
                </a:solidFill>
              </a:rPr>
              <a:t>centre</a:t>
            </a:r>
            <a:r>
              <a:rPr lang="en-US" sz="2000" b="1" dirty="0">
                <a:solidFill>
                  <a:srgbClr val="0000CC"/>
                </a:solidFill>
              </a:rPr>
              <a:t>:   -0.236 sig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checked: automatic </a:t>
            </a:r>
            <a:r>
              <a:rPr lang="en-US" sz="2000" dirty="0" smtClean="0"/>
              <a:t>trim-in </a:t>
            </a:r>
            <a:r>
              <a:rPr lang="en-US" sz="2000" dirty="0"/>
              <a:t>of new </a:t>
            </a:r>
            <a:r>
              <a:rPr lang="en-US" sz="2000" dirty="0" err="1"/>
              <a:t>centres</a:t>
            </a:r>
            <a:r>
              <a:rPr lang="en-US" sz="2000" dirty="0"/>
              <a:t> </a:t>
            </a:r>
          </a:p>
          <a:p>
            <a:endParaRPr lang="en-US" sz="2000" dirty="0">
              <a:solidFill>
                <a:srgbClr val="0000CC"/>
              </a:solidFill>
            </a:endParaRPr>
          </a:p>
          <a:p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400" b="1" i="1" dirty="0" smtClean="0">
                <a:solidFill>
                  <a:srgbClr val="0000CC"/>
                </a:solidFill>
              </a:rPr>
              <a:t>The </a:t>
            </a:r>
            <a:r>
              <a:rPr lang="en-US" sz="2400" b="1" i="1" dirty="0">
                <a:solidFill>
                  <a:srgbClr val="0000CC"/>
                </a:solidFill>
              </a:rPr>
              <a:t>application works </a:t>
            </a:r>
            <a:endParaRPr lang="en-US" sz="2400" b="1" i="1" dirty="0" smtClean="0">
              <a:solidFill>
                <a:srgbClr val="0000CC"/>
              </a:solidFill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</a:rPr>
              <a:t>  correctly and </a:t>
            </a:r>
            <a:r>
              <a:rPr lang="en-US" sz="2400" b="1" i="1" dirty="0">
                <a:solidFill>
                  <a:srgbClr val="0000CC"/>
                </a:solidFill>
              </a:rPr>
              <a:t>can be used </a:t>
            </a:r>
            <a:endParaRPr lang="en-US" sz="2400" b="1" i="1" dirty="0" smtClean="0">
              <a:solidFill>
                <a:srgbClr val="0000CC"/>
              </a:solidFill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</a:rPr>
              <a:t>  for </a:t>
            </a:r>
            <a:r>
              <a:rPr lang="en-US" sz="2400" b="1" i="1" dirty="0">
                <a:solidFill>
                  <a:srgbClr val="0000CC"/>
                </a:solidFill>
              </a:rPr>
              <a:t>the next setup! 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4" y="5805264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Bracco et al.</a:t>
            </a:r>
          </a:p>
        </p:txBody>
      </p:sp>
    </p:spTree>
    <p:extLst>
      <p:ext uri="{BB962C8B-B14F-4D97-AF65-F5344CB8AC3E}">
        <p14:creationId xmlns:p14="http://schemas.microsoft.com/office/powerpoint/2010/main" val="33097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29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Injection MD – injection matching monitor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51520" y="692696"/>
            <a:ext cx="7506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rgbClr val="0000CC"/>
                </a:solidFill>
              </a:rPr>
              <a:t>timing correct </a:t>
            </a:r>
            <a:r>
              <a:rPr lang="en-US" sz="2400" dirty="0" smtClean="0"/>
              <a:t>; </a:t>
            </a:r>
            <a:r>
              <a:rPr lang="en-US" sz="2400" b="1" i="1" dirty="0" smtClean="0">
                <a:solidFill>
                  <a:srgbClr val="0000CC"/>
                </a:solidFill>
              </a:rPr>
              <a:t>Al </a:t>
            </a:r>
            <a:r>
              <a:rPr lang="en-US" sz="2400" b="1" i="1" dirty="0">
                <a:solidFill>
                  <a:srgbClr val="0000CC"/>
                </a:solidFill>
              </a:rPr>
              <a:t>screen </a:t>
            </a:r>
            <a:r>
              <a:rPr lang="en-US" sz="2400" b="1" i="1" dirty="0" smtClean="0">
                <a:solidFill>
                  <a:srgbClr val="0000CC"/>
                </a:solidFill>
              </a:rPr>
              <a:t>well </a:t>
            </a:r>
            <a:r>
              <a:rPr lang="en-US" sz="2400" b="1" i="1" dirty="0">
                <a:solidFill>
                  <a:srgbClr val="0000CC"/>
                </a:solidFill>
              </a:rPr>
              <a:t>centered </a:t>
            </a:r>
            <a:endParaRPr lang="en-US" sz="2400" b="1" i="1" dirty="0">
              <a:solidFill>
                <a:srgbClr val="00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</a:t>
            </a:r>
            <a:r>
              <a:rPr lang="en-US" sz="2400" dirty="0" smtClean="0"/>
              <a:t>ntensity was too low for </a:t>
            </a:r>
            <a:r>
              <a:rPr lang="en-US" sz="2400" dirty="0"/>
              <a:t>OTR measurements </a:t>
            </a:r>
            <a:r>
              <a:rPr lang="en-US" sz="2400" dirty="0" smtClean="0"/>
              <a:t>(limited time prevented scraping high </a:t>
            </a:r>
            <a:r>
              <a:rPr lang="en-US" sz="2400" dirty="0"/>
              <a:t>intensity </a:t>
            </a:r>
            <a:r>
              <a:rPr lang="en-US" sz="2400" dirty="0" smtClean="0"/>
              <a:t>bunch in </a:t>
            </a:r>
            <a:r>
              <a:rPr lang="en-US" sz="2400" dirty="0"/>
              <a:t>the SPS down to below the limit of </a:t>
            </a:r>
            <a:r>
              <a:rPr lang="en-US" sz="2400" dirty="0" smtClean="0"/>
              <a:t>6e10)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2265251"/>
            <a:ext cx="5415128" cy="43321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3212976"/>
            <a:ext cx="216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Bracco,</a:t>
            </a:r>
          </a:p>
          <a:p>
            <a:r>
              <a:rPr lang="en-US" dirty="0" smtClean="0"/>
              <a:t>F. </a:t>
            </a:r>
            <a:r>
              <a:rPr lang="en-US" dirty="0" err="1" smtClean="0"/>
              <a:t>Roncarolo</a:t>
            </a:r>
            <a:r>
              <a:rPr lang="en-GB" dirty="0" smtClean="0"/>
              <a:t>,</a:t>
            </a:r>
          </a:p>
          <a:p>
            <a:r>
              <a:rPr lang="en-US" dirty="0"/>
              <a:t>e</a:t>
            </a:r>
            <a:r>
              <a:rPr lang="en-US" dirty="0" smtClean="0"/>
              <a:t>t al</a:t>
            </a:r>
          </a:p>
        </p:txBody>
      </p:sp>
    </p:spTree>
    <p:extLst>
      <p:ext uri="{BB962C8B-B14F-4D97-AF65-F5344CB8AC3E}">
        <p14:creationId xmlns:p14="http://schemas.microsoft.com/office/powerpoint/2010/main" val="37288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79336"/>
            <a:ext cx="91220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phase modulation with individual bunches of different intensity </a:t>
            </a:r>
            <a:r>
              <a:rPr lang="en-US" sz="2000" dirty="0"/>
              <a:t>at 450 GeV: </a:t>
            </a:r>
            <a:r>
              <a:rPr lang="en-US" sz="2000" b="1" dirty="0">
                <a:solidFill>
                  <a:srgbClr val="0000CC"/>
                </a:solidFill>
              </a:rPr>
              <a:t>difference in incoherent synchrotron frequency between low and high intensity bunches </a:t>
            </a:r>
            <a:r>
              <a:rPr lang="en-US" sz="2000" b="1" dirty="0" smtClean="0">
                <a:solidFill>
                  <a:srgbClr val="0000CC"/>
                </a:solidFill>
              </a:rPr>
              <a:t>around </a:t>
            </a:r>
            <a:r>
              <a:rPr lang="en-US" sz="2000" b="1" dirty="0">
                <a:solidFill>
                  <a:srgbClr val="0000CC"/>
                </a:solidFill>
              </a:rPr>
              <a:t>1 Hz</a:t>
            </a:r>
            <a:r>
              <a:rPr lang="en-US" sz="2000" dirty="0"/>
              <a:t>. Effect of flattening </a:t>
            </a:r>
            <a:r>
              <a:rPr lang="en-US" sz="2000" dirty="0" smtClean="0"/>
              <a:t> </a:t>
            </a:r>
            <a:r>
              <a:rPr lang="en-US" sz="2000" dirty="0"/>
              <a:t>observed through bunch phases and profiles.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Successful </a:t>
            </a:r>
            <a:r>
              <a:rPr lang="en-US" sz="2000" b="1" dirty="0">
                <a:solidFill>
                  <a:srgbClr val="0000CC"/>
                </a:solidFill>
              </a:rPr>
              <a:t>test with nominal beam in both rings on flat bottom</a:t>
            </a:r>
            <a:r>
              <a:rPr lang="en-US" sz="2000" dirty="0"/>
              <a:t>,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effect observed on beam spectrum and profiles before and after application of phase modulation. </a:t>
            </a:r>
            <a:r>
              <a:rPr lang="en-US" sz="2000" b="1" dirty="0">
                <a:solidFill>
                  <a:srgbClr val="0000CC"/>
                </a:solidFill>
              </a:rPr>
              <a:t>Beneficial effect on ALFA heating </a:t>
            </a:r>
            <a:r>
              <a:rPr lang="en-US" sz="2000" dirty="0"/>
              <a:t>also visible.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RF voltage reduction from 10 MV to 6 MV on flat top</a:t>
            </a:r>
            <a:r>
              <a:rPr lang="en-US" sz="2000" dirty="0"/>
              <a:t>, no losses, but </a:t>
            </a:r>
            <a:r>
              <a:rPr lang="en-US" sz="2000" b="1" dirty="0">
                <a:solidFill>
                  <a:srgbClr val="FF0000"/>
                </a:solidFill>
              </a:rPr>
              <a:t>some transverse (B1V) activity could still be observed at </a:t>
            </a:r>
            <a:r>
              <a:rPr lang="en-US" sz="2000" b="1" dirty="0" smtClean="0">
                <a:solidFill>
                  <a:srgbClr val="FF0000"/>
                </a:solidFill>
              </a:rPr>
              <a:t>end of squeeze</a:t>
            </a:r>
            <a:r>
              <a:rPr lang="en-US" sz="2000" dirty="0" smtClean="0"/>
              <a:t>; detailed analysis required </a:t>
            </a:r>
            <a:r>
              <a:rPr lang="en-US" sz="2000" dirty="0"/>
              <a:t>for comparison </a:t>
            </a:r>
            <a:r>
              <a:rPr lang="en-US" sz="2000" dirty="0" smtClean="0"/>
              <a:t>w </a:t>
            </a:r>
            <a:r>
              <a:rPr lang="en-US" sz="2000" dirty="0"/>
              <a:t>higher voltage </a:t>
            </a:r>
            <a:r>
              <a:rPr lang="en-US" sz="2000" dirty="0" smtClean="0"/>
              <a:t>case. 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b="1" dirty="0" smtClean="0">
                <a:solidFill>
                  <a:srgbClr val="0000CC"/>
                </a:solidFill>
              </a:rPr>
              <a:t>Test </a:t>
            </a:r>
            <a:r>
              <a:rPr lang="en-US" sz="2000" b="1" dirty="0">
                <a:solidFill>
                  <a:srgbClr val="0000CC"/>
                </a:solidFill>
              </a:rPr>
              <a:t>of phase modulation with 10 MV in squeeze</a:t>
            </a:r>
            <a:r>
              <a:rPr lang="en-US" sz="2000" dirty="0"/>
              <a:t>. When </a:t>
            </a:r>
            <a:r>
              <a:rPr lang="en-US" sz="2000" b="1" dirty="0">
                <a:solidFill>
                  <a:srgbClr val="0000CC"/>
                </a:solidFill>
              </a:rPr>
              <a:t>applied to B2 at revolution harmonics with phase loop </a:t>
            </a:r>
            <a:r>
              <a:rPr lang="en-US" sz="2000" b="1" dirty="0" smtClean="0">
                <a:solidFill>
                  <a:srgbClr val="0000CC"/>
                </a:solidFill>
              </a:rPr>
              <a:t>on </a:t>
            </a:r>
            <a:r>
              <a:rPr lang="en-US" sz="2000" b="1" dirty="0" smtClean="0">
                <a:solidFill>
                  <a:srgbClr val="0000CC"/>
                </a:solidFill>
                <a:latin typeface="Calibri"/>
              </a:rPr>
              <a:t>→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bunch length variation around the ring </a:t>
            </a:r>
            <a:r>
              <a:rPr lang="en-US" sz="2000" dirty="0"/>
              <a:t>was produced. </a:t>
            </a:r>
            <a:r>
              <a:rPr lang="en-US" sz="2000" b="1" dirty="0">
                <a:solidFill>
                  <a:srgbClr val="0000CC"/>
                </a:solidFill>
              </a:rPr>
              <a:t>Flattening of B1 was done with phase loop off and smaller amplitude. Heating in ALFA was significantly reduced for both beams</a:t>
            </a:r>
            <a:r>
              <a:rPr lang="en-US" sz="2000" dirty="0"/>
              <a:t>. To be </a:t>
            </a:r>
            <a:r>
              <a:rPr lang="en-US" sz="2000" dirty="0" err="1"/>
              <a:t>analysed</a:t>
            </a:r>
            <a:r>
              <a:rPr lang="en-US" sz="2000" dirty="0"/>
              <a:t> for other equipment. </a:t>
            </a:r>
            <a:r>
              <a:rPr lang="en-US" sz="2000" b="1" dirty="0">
                <a:solidFill>
                  <a:srgbClr val="0000CC"/>
                </a:solidFill>
              </a:rPr>
              <a:t>At the end average </a:t>
            </a:r>
            <a:r>
              <a:rPr lang="en-US" sz="2000" b="1" dirty="0" smtClean="0">
                <a:solidFill>
                  <a:srgbClr val="0000CC"/>
                </a:solidFill>
              </a:rPr>
              <a:t>BQM </a:t>
            </a:r>
            <a:r>
              <a:rPr lang="en-US" sz="2000" b="1" dirty="0">
                <a:solidFill>
                  <a:srgbClr val="0000CC"/>
                </a:solidFill>
              </a:rPr>
              <a:t>bunch length was 1.6 ns</a:t>
            </a:r>
            <a:r>
              <a:rPr lang="en-US" sz="2000" dirty="0"/>
              <a:t>. </a:t>
            </a:r>
            <a:r>
              <a:rPr lang="en-US" sz="2000" b="1" dirty="0">
                <a:solidFill>
                  <a:srgbClr val="FF0000"/>
                </a:solidFill>
              </a:rPr>
              <a:t>During phase modulation of one beam, excitation could be seen on the other beam in the transverse (V) plane</a:t>
            </a:r>
            <a:r>
              <a:rPr lang="en-US" sz="2000" dirty="0"/>
              <a:t>.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/>
              <a:t>Finally </a:t>
            </a:r>
            <a:r>
              <a:rPr lang="en-US" sz="2000" dirty="0"/>
              <a:t>beam was dumped due to slow losses in </a:t>
            </a:r>
            <a:r>
              <a:rPr lang="en-US" sz="2000" dirty="0" smtClean="0"/>
              <a:t>Point 5 </a:t>
            </a:r>
            <a:endParaRPr lang="en-US" sz="2000" dirty="0"/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bunch flattening w RF phase modulation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869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29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bunch flattening w RF phase modulation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653802"/>
            <a:ext cx="4320479" cy="2480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2" y="3138521"/>
            <a:ext cx="4508945" cy="3375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0896" y="243974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a</a:t>
            </a:r>
            <a:r>
              <a:rPr lang="en-US" b="1" dirty="0" smtClean="0">
                <a:solidFill>
                  <a:srgbClr val="0000CC"/>
                </a:solidFill>
              </a:rPr>
              <a:t>mplitude of phase oscillations</a:t>
            </a:r>
            <a:endParaRPr lang="en-GB" b="1" dirty="0">
              <a:solidFill>
                <a:srgbClr val="0000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75" y="3166679"/>
            <a:ext cx="4471332" cy="3347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1720" y="3933056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s</a:t>
            </a:r>
            <a:r>
              <a:rPr lang="en-US" b="1" dirty="0" smtClean="0">
                <a:solidFill>
                  <a:srgbClr val="0000CC"/>
                </a:solidFill>
              </a:rPr>
              <a:t>pectrum before</a:t>
            </a:r>
          </a:p>
          <a:p>
            <a:r>
              <a:rPr lang="en-US" b="1" dirty="0" smtClean="0">
                <a:solidFill>
                  <a:srgbClr val="0000CC"/>
                </a:solidFill>
              </a:rPr>
              <a:t>modulation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933056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pectrum after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modulation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798" y="947062"/>
            <a:ext cx="269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Esteban, T. Mastoridis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B. Salvant,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3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29</a:t>
            </a:r>
            <a:r>
              <a:rPr lang="en-US" dirty="0" smtClean="0">
                <a:solidFill>
                  <a:srgbClr val="00007D"/>
                </a:solidFill>
              </a:rPr>
              <a:t>-11-2012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MD block 4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bunch flattening w RF phase modulation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0" y="1340768"/>
            <a:ext cx="5736456" cy="4578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0120" y="656187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odulation </a:t>
            </a:r>
            <a:r>
              <a:rPr lang="en-US" sz="2400" dirty="0"/>
              <a:t>in bunch length along all bunches of B2, following the RF modulation applied.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1761"/>
            <a:ext cx="5280670" cy="2539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2215" y="2060848"/>
            <a:ext cx="2694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Esteban, T. Mastoridis</a:t>
            </a:r>
          </a:p>
          <a:p>
            <a:r>
              <a:rPr lang="en-US" dirty="0" smtClean="0"/>
              <a:t>E. </a:t>
            </a:r>
            <a:r>
              <a:rPr lang="en-US" dirty="0" err="1" smtClean="0"/>
              <a:t>Shaposhnikova</a:t>
            </a:r>
            <a:r>
              <a:rPr lang="en-US" dirty="0" smtClean="0"/>
              <a:t>, </a:t>
            </a:r>
          </a:p>
          <a:p>
            <a:r>
              <a:rPr lang="en-US" dirty="0" smtClean="0"/>
              <a:t>B. Salvant,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89289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</a:rPr>
              <a:t>eam spectra: </a:t>
            </a:r>
            <a:r>
              <a:rPr lang="en-US" sz="2400" b="1" dirty="0">
                <a:solidFill>
                  <a:srgbClr val="0000CC"/>
                </a:solidFill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</a:rPr>
              <a:t>lear </a:t>
            </a:r>
            <a:r>
              <a:rPr lang="en-US" sz="2400" b="1" dirty="0">
                <a:solidFill>
                  <a:srgbClr val="0000CC"/>
                </a:solidFill>
              </a:rPr>
              <a:t>effect of RF modulation </a:t>
            </a:r>
            <a:endParaRPr lang="en-US" sz="2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Roman Pot: </a:t>
            </a:r>
            <a:r>
              <a:rPr lang="en-US" sz="2400" b="1" dirty="0">
                <a:solidFill>
                  <a:srgbClr val="0000CC"/>
                </a:solidFill>
              </a:rPr>
              <a:t>temperature </a:t>
            </a:r>
            <a:r>
              <a:rPr lang="en-US" sz="2400" b="1" dirty="0" smtClean="0">
                <a:solidFill>
                  <a:srgbClr val="0000CC"/>
                </a:solidFill>
              </a:rPr>
              <a:t>decreases </a:t>
            </a:r>
            <a:r>
              <a:rPr lang="en-US" sz="2400" dirty="0" smtClean="0"/>
              <a:t>after flattening </a:t>
            </a:r>
            <a:r>
              <a:rPr lang="en-US" sz="2400" dirty="0"/>
              <a:t>bunches </a:t>
            </a:r>
            <a:r>
              <a:rPr lang="en-US" sz="2400" dirty="0" smtClean="0"/>
              <a:t>MD </a:t>
            </a:r>
            <a:r>
              <a:rPr lang="en-US" sz="2400" dirty="0" smtClean="0">
                <a:latin typeface="Calibri"/>
              </a:rPr>
              <a:t>→</a:t>
            </a:r>
            <a:r>
              <a:rPr lang="en-US" sz="2400" dirty="0" smtClean="0"/>
              <a:t> very sensitive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TDI: no change noticeable</a:t>
            </a:r>
            <a:endParaRPr lang="en-US" sz="24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acuum: </a:t>
            </a:r>
            <a:r>
              <a:rPr lang="en-US" sz="2400" b="1" dirty="0">
                <a:solidFill>
                  <a:srgbClr val="FF0000"/>
                </a:solidFill>
              </a:rPr>
              <a:t>VGI.210.5R6 quite </a:t>
            </a:r>
            <a:r>
              <a:rPr lang="en-US" sz="2400" b="1" dirty="0" smtClean="0">
                <a:solidFill>
                  <a:srgbClr val="FF0000"/>
                </a:solidFill>
              </a:rPr>
              <a:t>high</a:t>
            </a:r>
            <a:r>
              <a:rPr lang="en-US" sz="2400" dirty="0" smtClean="0"/>
              <a:t>, </a:t>
            </a:r>
            <a:r>
              <a:rPr lang="en-US" sz="2400" dirty="0" err="1" smtClean="0"/>
              <a:t>tbc</a:t>
            </a:r>
            <a:r>
              <a:rPr lang="en-US" sz="2400" dirty="0" smtClean="0"/>
              <a:t> </a:t>
            </a:r>
            <a:r>
              <a:rPr lang="en-US" sz="2400" dirty="0"/>
              <a:t>with vacuum </a:t>
            </a:r>
            <a:r>
              <a:rPr lang="en-US" sz="2400" dirty="0" smtClean="0"/>
              <a:t>experts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</a:rPr>
              <a:t>BSRT: changes </a:t>
            </a:r>
            <a:r>
              <a:rPr lang="en-US" sz="2400" b="1" dirty="0">
                <a:solidFill>
                  <a:srgbClr val="0000CC"/>
                </a:solidFill>
              </a:rPr>
              <a:t>of </a:t>
            </a:r>
            <a:r>
              <a:rPr lang="en-US" sz="2400" b="1" i="1" dirty="0" smtClean="0">
                <a:solidFill>
                  <a:srgbClr val="0000CC"/>
                </a:solidFill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</a:rPr>
              <a:t> slope also indicate beneficial </a:t>
            </a:r>
            <a:r>
              <a:rPr lang="en-US" sz="2400" b="1" dirty="0">
                <a:solidFill>
                  <a:srgbClr val="0000CC"/>
                </a:solidFill>
              </a:rPr>
              <a:t>effect </a:t>
            </a:r>
            <a:r>
              <a:rPr lang="en-US" sz="2400" dirty="0"/>
              <a:t>of flattening </a:t>
            </a:r>
            <a:r>
              <a:rPr lang="en-US" sz="2400" dirty="0" smtClean="0"/>
              <a:t>bunches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MKI </a:t>
            </a:r>
            <a:r>
              <a:rPr lang="en-US" sz="2400" b="1" dirty="0">
                <a:solidFill>
                  <a:srgbClr val="FF0000"/>
                </a:solidFill>
              </a:rPr>
              <a:t>magnets: steady increase, difficult to see </a:t>
            </a:r>
            <a:r>
              <a:rPr lang="en-US" sz="2400" b="1" dirty="0" smtClean="0">
                <a:solidFill>
                  <a:srgbClr val="FF0000"/>
                </a:solidFill>
              </a:rPr>
              <a:t>changes. </a:t>
            </a:r>
            <a:r>
              <a:rPr lang="en-US" sz="2400" b="1" dirty="0">
                <a:solidFill>
                  <a:srgbClr val="FF0000"/>
                </a:solidFill>
              </a:rPr>
              <a:t>MKI tube temperatures: steady increase</a:t>
            </a:r>
            <a:r>
              <a:rPr lang="en-US" sz="2400" dirty="0"/>
              <a:t>. change of slope observed on MKI8C tube up </a:t>
            </a:r>
            <a:r>
              <a:rPr lang="en-US" sz="2400" dirty="0" smtClean="0"/>
              <a:t>temperature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0000CC"/>
                </a:solidFill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</a:rPr>
              <a:t>CTVB.4L8 </a:t>
            </a:r>
            <a:r>
              <a:rPr lang="en-US" sz="2400" b="1" dirty="0">
                <a:solidFill>
                  <a:srgbClr val="0000CC"/>
                </a:solidFill>
              </a:rPr>
              <a:t>and </a:t>
            </a:r>
            <a:r>
              <a:rPr lang="en-US" sz="2400" b="1" dirty="0" smtClean="0">
                <a:solidFill>
                  <a:srgbClr val="0000CC"/>
                </a:solidFill>
              </a:rPr>
              <a:t>TCTVB.4R8: </a:t>
            </a:r>
            <a:r>
              <a:rPr lang="en-US" sz="2400" b="1" dirty="0">
                <a:solidFill>
                  <a:srgbClr val="0000CC"/>
                </a:solidFill>
              </a:rPr>
              <a:t>temperature </a:t>
            </a:r>
            <a:r>
              <a:rPr lang="en-US" sz="2400" b="1" dirty="0" smtClean="0">
                <a:solidFill>
                  <a:srgbClr val="0000CC"/>
                </a:solidFill>
              </a:rPr>
              <a:t>probes show clear correlation </a:t>
            </a:r>
            <a:r>
              <a:rPr lang="en-US" sz="2400" b="1" dirty="0">
                <a:solidFill>
                  <a:srgbClr val="0000CC"/>
                </a:solidFill>
              </a:rPr>
              <a:t>with bunch </a:t>
            </a:r>
            <a:r>
              <a:rPr lang="en-US" sz="2400" b="1" dirty="0" smtClean="0">
                <a:solidFill>
                  <a:srgbClr val="0000CC"/>
                </a:solidFill>
              </a:rPr>
              <a:t>length.</a:t>
            </a:r>
            <a:endParaRPr lang="en-US" sz="2400" b="1" dirty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TCP.B6L7: no </a:t>
            </a:r>
            <a:r>
              <a:rPr lang="en-US" sz="2400" b="1" dirty="0">
                <a:solidFill>
                  <a:srgbClr val="FF0000"/>
                </a:solidFill>
              </a:rPr>
              <a:t>clear impact </a:t>
            </a:r>
            <a:r>
              <a:rPr lang="en-US" sz="2400" dirty="0" smtClean="0"/>
              <a:t>observed 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eam screens or Q6R5: Nothing </a:t>
            </a:r>
            <a:r>
              <a:rPr lang="en-US" sz="2400" b="1" dirty="0">
                <a:solidFill>
                  <a:srgbClr val="FF0000"/>
                </a:solidFill>
              </a:rPr>
              <a:t>special observed </a:t>
            </a:r>
            <a:r>
              <a:rPr lang="en-US" sz="2400" dirty="0" smtClean="0"/>
              <a:t>(except for usual </a:t>
            </a:r>
            <a:r>
              <a:rPr lang="en-US" sz="2400" dirty="0"/>
              <a:t>noise between 3am and 4am</a:t>
            </a:r>
            <a:r>
              <a:rPr lang="en-US" sz="2400" dirty="0"/>
              <a:t>), </a:t>
            </a:r>
            <a:r>
              <a:rPr lang="en-US" sz="2400" dirty="0" smtClean="0"/>
              <a:t>according to TE/CRG operator, </a:t>
            </a:r>
            <a:r>
              <a:rPr lang="en-US" sz="2400" dirty="0"/>
              <a:t>to be confirmed </a:t>
            </a:r>
            <a:r>
              <a:rPr lang="en-US" sz="2400" dirty="0" smtClean="0"/>
              <a:t>offline </a:t>
            </a:r>
            <a:endParaRPr lang="en-GB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effects of b</a:t>
            </a:r>
            <a:r>
              <a:rPr lang="en-US" sz="2800" dirty="0" smtClean="0"/>
              <a:t>unch flattening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37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692696"/>
            <a:ext cx="6408712" cy="573346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effect of b</a:t>
            </a:r>
            <a:r>
              <a:rPr lang="en-US" sz="2800" dirty="0" smtClean="0"/>
              <a:t>unch flattening on BSRT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93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9" y="1340768"/>
            <a:ext cx="8174727" cy="403244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effect of b</a:t>
            </a:r>
            <a:r>
              <a:rPr lang="en-US" sz="2800" dirty="0" smtClean="0"/>
              <a:t>unch flattening on ALFA RP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28122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62918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1328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10277" y="234571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61025" y="971436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Sune</a:t>
            </a:r>
            <a:r>
              <a:rPr lang="en-US" dirty="0"/>
              <a:t> </a:t>
            </a:r>
            <a:r>
              <a:rPr lang="en-US" dirty="0" err="1" smtClean="0"/>
              <a:t>Jakobsen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MD#4 News &amp; Plan 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628218"/>
              </p:ext>
            </p:extLst>
          </p:nvPr>
        </p:nvGraphicFramePr>
        <p:xfrm>
          <a:off x="467430" y="660581"/>
          <a:ext cx="8425170" cy="5632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42616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Mon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 if needed 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 GeV: </a:t>
                      </a:r>
                      <a:r>
                        <a:rPr lang="en-US" sz="1800" b="1" i="0" u="sng" strike="noStrike" baseline="0" noProof="0" dirty="0" smtClean="0">
                          <a:solidFill>
                            <a:srgbClr val="0000CC"/>
                          </a:solidFill>
                          <a:effectLst/>
                          <a:latin typeface="Calibri"/>
                          <a:cs typeface="Calibri"/>
                        </a:rPr>
                        <a:t>IR8 aperture</a:t>
                      </a:r>
                      <a:endParaRPr lang="en-US" sz="1400" b="1" i="0" u="sng" strike="noStrike" noProof="0" dirty="0" smtClean="0">
                        <a:solidFill>
                          <a:srgbClr val="0000CC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EAEC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endParaRPr lang="en-US" sz="10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bunches(1e10p/bunch) to measure aperture.</a:t>
                      </a:r>
                    </a:p>
                  </a:txBody>
                  <a:tcPr marL="12700" marR="12700" marT="12700" marB="0" anchor="ctr">
                    <a:solidFill>
                      <a:srgbClr val="E5E6FD"/>
                    </a:solidFill>
                  </a:tcPr>
                </a:tc>
              </a:tr>
              <a:tr h="426163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 instrumentation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BSRT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vs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WS,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Schottky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WS PM saturation (partially done in MD3):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B1: Pilot + 12b &gt;=1.1e11p/bunch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B2: Pilot + 50ns trains from 6 to 72 bunches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at 450GeV and 4TeV</a:t>
                      </a:r>
                    </a:p>
                    <a:p>
                      <a:pPr marL="228600" marR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2) BGI, Gates BBQ, BSRT temperatures: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50ns trains with minimum 600 bunches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Bumps in B2 +- 3mm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Blow up with ADT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Gating with ADT off on some bunches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3) BPMs: Done in MD3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4) Matching: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Probe from 1 to 5e10p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Inj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, circulate (~100 turns) and dump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(More details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p-Pb test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From MD2 preparation: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450GeV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Bunches of  ~1.5e10p/bunch and &gt;5e7Pb/bunch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B2: few proton bunches and few </a:t>
                      </a:r>
                      <a:r>
                        <a:rPr lang="en-US" sz="1000" baseline="0" dirty="0" err="1" smtClean="0">
                          <a:latin typeface="Calibri"/>
                          <a:cs typeface="Calibri"/>
                        </a:rPr>
                        <a:t>Pb</a:t>
                      </a: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 bunches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B1: &gt; 300 bunches with 10% ~1.5e10p/bunch, later with higher intensities.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Test RF re-phasing procedure.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aseline="0" dirty="0" smtClean="0">
                          <a:latin typeface="Calibri"/>
                          <a:cs typeface="Calibri"/>
                        </a:rPr>
                        <a:t>Squeeze sequence and collisions.</a:t>
                      </a:r>
                      <a:endParaRPr lang="en-US" sz="1000" dirty="0" smtClean="0"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dirty="0" smtClean="0"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943" y="1542692"/>
            <a:ext cx="4916731" cy="92333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ancelled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QPS access S6-7 RQF/RQD,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MKI2 fault in </a:t>
            </a:r>
            <a:r>
              <a:rPr lang="en-US" b="1" dirty="0" err="1" smtClean="0">
                <a:solidFill>
                  <a:srgbClr val="FF0000"/>
                </a:solidFill>
              </a:rPr>
              <a:t>softstart</a:t>
            </a:r>
            <a:r>
              <a:rPr lang="en-US" b="1" dirty="0" smtClean="0">
                <a:solidFill>
                  <a:srgbClr val="FF0000"/>
                </a:solidFill>
              </a:rPr>
              <a:t>, dump line vacuum);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be rescheduled as Operational Dev.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172937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BPM studies and beam excitation, …</a:t>
            </a: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2" y="5085184"/>
            <a:ext cx="4942379" cy="369332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 </a:t>
            </a:r>
            <a:r>
              <a:rPr lang="en-US" b="1" i="1" dirty="0" smtClean="0">
                <a:solidFill>
                  <a:srgbClr val="FF0000"/>
                </a:solidFill>
              </a:rPr>
              <a:t>p </a:t>
            </a:r>
            <a:r>
              <a:rPr lang="en-US" b="1" dirty="0" smtClean="0">
                <a:solidFill>
                  <a:srgbClr val="FF0000"/>
                </a:solidFill>
              </a:rPr>
              <a:t>batches from the SPS posed problems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7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7344816" cy="550861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</a:t>
            </a:r>
            <a:r>
              <a:rPr lang="en-US" dirty="0" smtClean="0"/>
              <a:t>RF MD – </a:t>
            </a:r>
            <a:r>
              <a:rPr lang="en-US" sz="2800" dirty="0" smtClean="0"/>
              <a:t>spectrum evolution during the MD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841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New &amp; Plan Mon – Tue (26. – 27.11.)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98100"/>
              </p:ext>
            </p:extLst>
          </p:nvPr>
        </p:nvGraphicFramePr>
        <p:xfrm>
          <a:off x="467430" y="660581"/>
          <a:ext cx="8425170" cy="564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v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8254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00:00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766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MQY transfer function</a:t>
                      </a:r>
                      <a:endParaRPr lang="en-US" sz="140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Pilote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(1-3e10p/bunch).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Standard optics measurements with different MQY transfer </a:t>
                      </a:r>
                      <a:r>
                        <a:rPr lang="en-US" sz="1000" b="0" u="none" baseline="0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funtions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smtClean="0"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528575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RF study (</a:t>
                      </a:r>
                      <a:r>
                        <a:rPr kumimoji="0" lang="en-US" sz="180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longit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. stability for batch or RF voltage modulation)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200" b="1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 few nominal batches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of 144b.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RF Voltage modulation: fill half of the ring, to test the corrected algorithm of voltage set point adjustment</a:t>
                      </a:r>
                    </a:p>
                    <a:p>
                      <a:pPr marL="171450" indent="-171450" algn="l">
                        <a:buFont typeface="Arial"/>
                        <a:buChar char="•"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Longitudinal stability: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Full ring with max. bunch intensity. Excite a single mode in the beam </a:t>
                      </a:r>
                      <a:r>
                        <a:rPr lang="en-US" sz="1000" b="0" u="none" baseline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with decreasing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gain in the feedback loop.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algn="l"/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beam-beam (noise or impedance)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C</a:t>
                      </a:r>
                      <a:endParaRPr lang="en-US" sz="1200" b="1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GeV</a:t>
                      </a:r>
                      <a:endParaRPr lang="en-US" sz="1000" b="0" u="none" baseline="0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 total </a:t>
                      </a:r>
                      <a:r>
                        <a:rPr lang="en-US" sz="1000" b="0" u="none" baseline="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bunches  per beam with different intensities (from  1e11 to 2e11), zero crossing angle in IP1, IP2 and IP5. Nominal crossing angle in IP8.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Collision tune,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Damper (ADT) off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Introduce increasing noise with ADT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Increase ADT gain in steps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Scan separation in IP1 and 5 with 4 bunches (from 1e11 to 2e11) with damper of.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 details see 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Collimation impedance &amp; follow up from last MD</a:t>
                      </a:r>
                      <a:endParaRPr kumimoji="0" lang="en-US" sz="18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4 </a:t>
                      </a:r>
                      <a:r>
                        <a:rPr lang="en-US" sz="1000" b="0" u="none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TeV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~3b (1.3e11p/bunch)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below SBF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Alignment of collimators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Impedance studies with tight collimator settings and moving IR7 collimators back and forth.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(More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details see 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  <a:hlinkClick r:id="rId4"/>
                        </a:rPr>
                        <a:t>slides</a:t>
                      </a:r>
                      <a:r>
                        <a:rPr lang="en-US" sz="1000" b="0" u="none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lang="en-US" sz="1000" b="0" u="none" dirty="0" smtClean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2080" y="1647164"/>
            <a:ext cx="1595309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uccessful!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2729231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653" y="429309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652" y="573325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MD#4 Plan Wed – Thu (28.-29.11.)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87829"/>
              </p:ext>
            </p:extLst>
          </p:nvPr>
        </p:nvGraphicFramePr>
        <p:xfrm>
          <a:off x="467430" y="692696"/>
          <a:ext cx="8425170" cy="511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428"/>
                <a:gridCol w="609713"/>
                <a:gridCol w="3339461"/>
                <a:gridCol w="432048"/>
                <a:gridCol w="3600520"/>
              </a:tblGrid>
              <a:tr h="4041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Day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sz="1200" i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MD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class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libri"/>
                          <a:cs typeface="Calibri"/>
                        </a:rPr>
                        <a:t>MP Comments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Wed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GB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GB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rgbClr val="DEDEFF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two –beam impedance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4TeV, squeeze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to beta*=1.5m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 bunches per beam (nominal filling scheme)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Move beam 2 clockwise</a:t>
                      </a:r>
                    </a:p>
                    <a:p>
                      <a:pPr marL="171450" marR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Reduce 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octupole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currents in 5 different configurations (0 turn, ¼ turn, ½ turn, ¾ turn and 1 turn cogging)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(More details see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  <a:hlinkClick r:id="rId2"/>
                        </a:rPr>
                        <a:t>slides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16:00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transverse  impedance localization at injection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450GeV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8bunches with different intensities, equally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spaced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(5e9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5e10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1e11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… 1.5e11 … 2.2e11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Create kick with </a:t>
                      </a:r>
                      <a:r>
                        <a:rPr lang="en-GB" sz="1000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AC dipole or  kicker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Tune shift 2.1e-3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Move TDI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Parallel measurement with ADT?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(More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detials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see </a:t>
                      </a:r>
                      <a:r>
                        <a:rPr lang="en-GB" sz="1000" dirty="0" smtClean="0">
                          <a:latin typeface="Calibri"/>
                          <a:cs typeface="Calibri"/>
                          <a:hlinkClick r:id="rId3"/>
                        </a:rPr>
                        <a:t>slides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18:00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TCDI automatic setup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en-GB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5AD89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endParaRPr lang="en-GB" sz="1000" dirty="0" smtClean="0">
                        <a:latin typeface="Calibri"/>
                        <a:cs typeface="Calibri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Pilot bunches (1e10p/bunch)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22:00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450 GeV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"/>
                        </a:rPr>
                        <a:t> 4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TeV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: </a:t>
                      </a: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bunch flattening with RF phase modulation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GB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700" marR="12700" marT="12700" marB="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450 </a:t>
                      </a:r>
                      <a:r>
                        <a:rPr lang="en-GB" sz="1000" dirty="0" err="1" smtClean="0">
                          <a:latin typeface="Calibri"/>
                          <a:cs typeface="Calibri"/>
                        </a:rPr>
                        <a:t>GeV</a:t>
                      </a: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 and 4TeV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dirty="0" smtClean="0">
                          <a:latin typeface="Calibri"/>
                          <a:cs typeface="Calibri"/>
                        </a:rPr>
                        <a:t>Nominal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 LHC beam, i.e. 1374b per beam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Add flattening signal (sine-wave close to the synchrotron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frequ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The MD will have ramp and all steps before physics.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Measure effects of heating and </a:t>
                      </a:r>
                      <a:r>
                        <a:rPr lang="en-GB" sz="1000" baseline="0" dirty="0" err="1" smtClean="0">
                          <a:latin typeface="Calibri"/>
                          <a:cs typeface="Calibri"/>
                        </a:rPr>
                        <a:t>transv</a:t>
                      </a:r>
                      <a:r>
                        <a:rPr lang="en-GB" sz="1000" baseline="0" dirty="0" smtClean="0">
                          <a:latin typeface="Calibri"/>
                          <a:cs typeface="Calibri"/>
                        </a:rPr>
                        <a:t>. Instabilities.</a:t>
                      </a:r>
                      <a:endParaRPr lang="en-GB" sz="100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/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latin typeface="Calibri"/>
                          <a:cs typeface="Calibri"/>
                        </a:rPr>
                        <a:t>Thu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02:00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Ramp down</a:t>
                      </a:r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5"/>
                    </a:solidFill>
                  </a:tcPr>
                </a:tc>
              </a:tr>
              <a:tr h="304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 smtClean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i="0" dirty="0" smtClean="0">
                          <a:latin typeface="Calibri"/>
                          <a:cs typeface="Calibri"/>
                        </a:rPr>
                        <a:t>04:00</a:t>
                      </a:r>
                      <a:endParaRPr lang="en-US" sz="1400" i="0" dirty="0">
                        <a:latin typeface="Calibri"/>
                        <a:cs typeface="Calibri"/>
                      </a:endParaRP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End of MD#4</a:t>
                      </a:r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2700" marR="12700" marT="127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77652" y="1772816"/>
            <a:ext cx="3546164" cy="707886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</a:rPr>
              <a:t>s</a:t>
            </a:r>
            <a:r>
              <a:rPr lang="en-US" sz="2000" b="1" dirty="0" smtClean="0">
                <a:solidFill>
                  <a:srgbClr val="0000CC"/>
                </a:solidFill>
              </a:rPr>
              <a:t>uccessfully executed -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Calibri"/>
              </a:rPr>
              <a:t>→</a:t>
            </a:r>
            <a:r>
              <a:rPr lang="en-US" sz="2000" b="1" dirty="0" smtClean="0">
                <a:solidFill>
                  <a:srgbClr val="0000CC"/>
                </a:solidFill>
              </a:rPr>
              <a:t>new questions &amp; theories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652" y="465313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652" y="3997446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8896" y="3284984"/>
            <a:ext cx="1510350" cy="400110"/>
          </a:xfrm>
          <a:prstGeom prst="rect">
            <a:avLst/>
          </a:prstGeom>
          <a:solidFill>
            <a:srgbClr val="FFFF00">
              <a:alpha val="7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successful</a:t>
            </a:r>
            <a:endParaRPr lang="en-GB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330" y="1134036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CC"/>
                </a:solidFill>
              </a:rPr>
              <a:t>78 </a:t>
            </a:r>
            <a:r>
              <a:rPr lang="en-US" sz="2400" b="1" dirty="0">
                <a:solidFill>
                  <a:srgbClr val="0000CC"/>
                </a:solidFill>
              </a:rPr>
              <a:t>nominal bunches </a:t>
            </a:r>
            <a:r>
              <a:rPr lang="en-US" sz="2400" dirty="0"/>
              <a:t>(6+2*32), 1.5 E11, 1.5 micron </a:t>
            </a:r>
            <a:r>
              <a:rPr lang="en-US" sz="2400" dirty="0" err="1"/>
              <a:t>emittance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nominal </a:t>
            </a:r>
            <a:r>
              <a:rPr lang="en-US" sz="2400" b="1" dirty="0">
                <a:solidFill>
                  <a:srgbClr val="0000CC"/>
                </a:solidFill>
              </a:rPr>
              <a:t>squeeze down to 0.6 m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RF </a:t>
            </a:r>
            <a:r>
              <a:rPr lang="en-US" sz="2400" dirty="0"/>
              <a:t>cogging of beam2 at -12 Hz (10E-4 in </a:t>
            </a:r>
            <a:r>
              <a:rPr lang="en-US" sz="2400" dirty="0" err="1"/>
              <a:t>dp</a:t>
            </a:r>
            <a:r>
              <a:rPr lang="en-US" sz="2400" dirty="0"/>
              <a:t>), inducing clockwise rotation of beam2 (beam1 fixed).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b="1" dirty="0" smtClean="0">
                <a:solidFill>
                  <a:srgbClr val="0000CC"/>
                </a:solidFill>
              </a:rPr>
              <a:t>4 </a:t>
            </a:r>
            <a:r>
              <a:rPr lang="en-US" sz="2400" b="1" dirty="0">
                <a:solidFill>
                  <a:srgbClr val="0000CC"/>
                </a:solidFill>
              </a:rPr>
              <a:t>cogging configurations</a:t>
            </a:r>
            <a:r>
              <a:rPr lang="en-US" sz="2400" dirty="0"/>
              <a:t>: 0 turn (overlap in IR1 and IR5), 1/4 turn (IR2 only), 1/2 turn (no </a:t>
            </a:r>
            <a:r>
              <a:rPr lang="en-US" sz="2400" dirty="0" err="1"/>
              <a:t>overlapp</a:t>
            </a:r>
            <a:r>
              <a:rPr lang="en-US" sz="2400" dirty="0"/>
              <a:t>), 3/4 turn (IR8 only), 1 turn (back to 0 turn) 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/>
              <a:t>in </a:t>
            </a:r>
            <a:r>
              <a:rPr lang="en-US" sz="2400" dirty="0"/>
              <a:t>each cogging configuration, </a:t>
            </a:r>
            <a:r>
              <a:rPr lang="en-US" sz="2400" b="1" dirty="0">
                <a:solidFill>
                  <a:srgbClr val="0000CC"/>
                </a:solidFill>
              </a:rPr>
              <a:t>MO scan </a:t>
            </a:r>
            <a:r>
              <a:rPr lang="en-US" sz="2400" dirty="0"/>
              <a:t>was performed, some with </a:t>
            </a:r>
            <a:r>
              <a:rPr lang="en-US" sz="2400" b="1" dirty="0">
                <a:solidFill>
                  <a:srgbClr val="0000CC"/>
                </a:solidFill>
              </a:rPr>
              <a:t>tune split</a:t>
            </a:r>
            <a:r>
              <a:rPr lang="en-US" sz="2400" dirty="0"/>
              <a:t>: always moving the most stable beam down along the diagonal 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- conditions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3635896" y="764704"/>
            <a:ext cx="53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P. Baudrenghien, S. </a:t>
            </a:r>
            <a:r>
              <a:rPr lang="en-US" dirty="0" err="1" smtClean="0"/>
              <a:t>Fartoukh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r>
              <a:rPr lang="en-US" dirty="0" smtClean="0"/>
              <a:t>, A. Burov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9686" y="537321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Result 1: cogging </a:t>
            </a:r>
            <a:r>
              <a:rPr lang="en-US" sz="2400" b="1" dirty="0">
                <a:solidFill>
                  <a:srgbClr val="0000CC"/>
                </a:solidFill>
              </a:rPr>
              <a:t>worked nicely, even in presence of moving LR encounters at full intensity (1.5 E11) &amp; 9 sigma </a:t>
            </a:r>
            <a:r>
              <a:rPr lang="en-US" sz="2400" b="1" dirty="0" err="1">
                <a:solidFill>
                  <a:srgbClr val="0000CC"/>
                </a:solidFill>
              </a:rPr>
              <a:t>normalised</a:t>
            </a:r>
            <a:r>
              <a:rPr lang="en-US" sz="2400" b="1" dirty="0">
                <a:solidFill>
                  <a:srgbClr val="0000CC"/>
                </a:solidFill>
              </a:rPr>
              <a:t> crossing angle in IR1 &amp; IR5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41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7D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35536"/>
              </p:ext>
            </p:extLst>
          </p:nvPr>
        </p:nvGraphicFramePr>
        <p:xfrm>
          <a:off x="251520" y="949370"/>
          <a:ext cx="8568951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96144"/>
                <a:gridCol w="1584176"/>
                <a:gridCol w="2822713"/>
                <a:gridCol w="1713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cogging (turns)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common </a:t>
                      </a:r>
                    </a:p>
                    <a:p>
                      <a:r>
                        <a:rPr lang="en-US" baseline="0" dirty="0" smtClean="0"/>
                        <a:t>IR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int. (av. b1/b2) [1e13]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 </a:t>
                      </a:r>
                      <a:r>
                        <a:rPr lang="en-US" dirty="0" err="1" smtClean="0"/>
                        <a:t>thr</a:t>
                      </a:r>
                      <a:r>
                        <a:rPr lang="en-US" dirty="0" smtClean="0"/>
                        <a:t>.</a:t>
                      </a:r>
                      <a:r>
                        <a:rPr lang="en-US" baseline="0" dirty="0" smtClean="0"/>
                        <a:t> [A]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r>
                        <a:rPr lang="en-US" baseline="0" dirty="0" smtClean="0"/>
                        <a:t> from tune split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&amp;</a:t>
                      </a:r>
                      <a:r>
                        <a:rPr lang="en-US" baseline="0" dirty="0" smtClean="0"/>
                        <a:t> 5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 A (B1: </a:t>
                      </a:r>
                    </a:p>
                    <a:p>
                      <a:r>
                        <a:rPr lang="en-US" dirty="0" smtClean="0"/>
                        <a:t>-0.005,-0.005)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¼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effect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½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(not tried)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¾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&amp; 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always</a:t>
                      </a:r>
                      <a:r>
                        <a:rPr lang="en-US" baseline="0" dirty="0" smtClean="0"/>
                        <a:t> stable (scanned 520 to -520 A; also changed Q’ by +10 )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1+1/2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 rock stable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4653136"/>
            <a:ext cx="9217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MD ruled out  scenarios were stability would be explained by negative Q’ or by LR tune spread</a:t>
            </a:r>
          </a:p>
          <a:p>
            <a:r>
              <a:rPr lang="en-US" sz="2400" dirty="0" smtClean="0"/>
              <a:t>main </a:t>
            </a:r>
            <a:r>
              <a:rPr lang="en-US" sz="2400" dirty="0"/>
              <a:t>"</a:t>
            </a:r>
            <a:r>
              <a:rPr lang="en-US" sz="2400" dirty="0" smtClean="0"/>
              <a:t>belief”: Landau </a:t>
            </a:r>
            <a:r>
              <a:rPr lang="en-US" sz="2400" dirty="0"/>
              <a:t>damping can only come from longitudinal plane (strictly no LR tune spread in </a:t>
            </a:r>
            <a:r>
              <a:rPr lang="en-US" sz="2400" dirty="0" smtClean="0"/>
              <a:t>the last configuration certainly transverse + longitudinal blown up)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– 2</a:t>
            </a:r>
            <a:r>
              <a:rPr lang="en-US" baseline="30000" dirty="0" smtClean="0"/>
              <a:t>nd</a:t>
            </a:r>
            <a:r>
              <a:rPr lang="en-US" dirty="0" smtClean="0"/>
              <a:t> result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635896" y="580038"/>
            <a:ext cx="531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P. Baudrenghien, S. </a:t>
            </a:r>
            <a:r>
              <a:rPr lang="en-US" dirty="0" err="1" smtClean="0"/>
              <a:t>Fartoukh</a:t>
            </a:r>
            <a:r>
              <a:rPr lang="en-US" dirty="0" smtClean="0"/>
              <a:t>, E. </a:t>
            </a:r>
            <a:r>
              <a:rPr lang="en-US" dirty="0" err="1" smtClean="0"/>
              <a:t>Metral</a:t>
            </a:r>
            <a:r>
              <a:rPr lang="en-US" dirty="0" smtClean="0"/>
              <a:t>, A. Burov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840047"/>
            <a:ext cx="81734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line </a:t>
            </a:r>
            <a:r>
              <a:rPr lang="en-US" sz="2000" b="1" dirty="0">
                <a:solidFill>
                  <a:srgbClr val="FF0000"/>
                </a:solidFill>
              </a:rPr>
              <a:t>2*</a:t>
            </a:r>
            <a:r>
              <a:rPr lang="en-US" sz="2000" b="1" i="1" dirty="0" err="1">
                <a:solidFill>
                  <a:srgbClr val="FF0000"/>
                </a:solidFill>
              </a:rPr>
              <a:t>Q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y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(actually 1-2*</a:t>
            </a:r>
            <a:r>
              <a:rPr lang="en-US" sz="2000" b="1" i="1" dirty="0" err="1">
                <a:solidFill>
                  <a:srgbClr val="FF0000"/>
                </a:solidFill>
              </a:rPr>
              <a:t>Q</a:t>
            </a:r>
            <a:r>
              <a:rPr lang="en-US" sz="2000" b="1" i="1" baseline="-25000" dirty="0" err="1">
                <a:solidFill>
                  <a:srgbClr val="FF0000"/>
                </a:solidFill>
              </a:rPr>
              <a:t>y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</a:rPr>
              <a:t>systematically </a:t>
            </a:r>
            <a:r>
              <a:rPr lang="en-US" sz="2000" b="1" dirty="0">
                <a:solidFill>
                  <a:srgbClr val="FF0000"/>
                </a:solidFill>
              </a:rPr>
              <a:t>observed in the presence of instabilities regardless of the cogging </a:t>
            </a:r>
            <a:r>
              <a:rPr lang="en-US" sz="2000" dirty="0"/>
              <a:t>configuration, i.e. with *and* w/o LR beam-beam </a:t>
            </a:r>
            <a:endParaRPr lang="en-US" sz="2000" dirty="0"/>
          </a:p>
          <a:p>
            <a:r>
              <a:rPr lang="en-US" sz="2000" b="1" dirty="0" smtClean="0">
                <a:solidFill>
                  <a:srgbClr val="0000CC"/>
                </a:solidFill>
              </a:rPr>
              <a:t>possible </a:t>
            </a:r>
            <a:r>
              <a:rPr lang="en-US" sz="2000" b="1" dirty="0">
                <a:solidFill>
                  <a:srgbClr val="0000CC"/>
                </a:solidFill>
              </a:rPr>
              <a:t>explanation </a:t>
            </a:r>
            <a:r>
              <a:rPr lang="en-US" sz="2000" dirty="0"/>
              <a:t>(to be confirmed </a:t>
            </a:r>
            <a:r>
              <a:rPr lang="en-US" sz="2000" dirty="0" smtClean="0"/>
              <a:t>off-line</a:t>
            </a:r>
            <a:r>
              <a:rPr lang="en-US" sz="2000" dirty="0"/>
              <a:t>): this line </a:t>
            </a:r>
            <a:r>
              <a:rPr lang="en-US" sz="2000" dirty="0" smtClean="0"/>
              <a:t>reflects beam </a:t>
            </a:r>
            <a:r>
              <a:rPr lang="en-US" sz="2000" dirty="0"/>
              <a:t>response </a:t>
            </a:r>
            <a:r>
              <a:rPr lang="en-US" sz="2000" dirty="0" smtClean="0"/>
              <a:t>to </a:t>
            </a:r>
            <a:r>
              <a:rPr lang="en-US" sz="2000" dirty="0"/>
              <a:t>machine </a:t>
            </a:r>
            <a:r>
              <a:rPr lang="en-US" sz="2000" dirty="0" smtClean="0"/>
              <a:t>nonlinearities</a:t>
            </a:r>
            <a:r>
              <a:rPr lang="en-US" sz="2000" dirty="0"/>
              <a:t>, further amplified </a:t>
            </a:r>
            <a:r>
              <a:rPr lang="en-US" sz="2000" dirty="0" smtClean="0"/>
              <a:t>by tune proximity </a:t>
            </a:r>
            <a:r>
              <a:rPr lang="en-US" sz="2000" dirty="0"/>
              <a:t>to </a:t>
            </a:r>
            <a:r>
              <a:rPr lang="en-US" sz="2000" dirty="0" smtClean="0"/>
              <a:t>3rd </a:t>
            </a:r>
            <a:r>
              <a:rPr lang="en-US" sz="2000" dirty="0"/>
              <a:t>order </a:t>
            </a:r>
            <a:r>
              <a:rPr lang="en-US" sz="2000" dirty="0" smtClean="0"/>
              <a:t>resonance </a:t>
            </a:r>
            <a:r>
              <a:rPr lang="en-US" sz="2000" dirty="0"/>
              <a:t>after the first step of the squeeze (so coupled to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x</a:t>
            </a:r>
            <a:r>
              <a:rPr lang="en-US" sz="2000" dirty="0"/>
              <a:t> and actually found to be moving when trimming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x</a:t>
            </a:r>
            <a:r>
              <a:rPr lang="en-US" sz="2000" dirty="0"/>
              <a:t>), but also and mainly beyond the ADT tune window:.. so coherent mode (</a:t>
            </a:r>
            <a:r>
              <a:rPr lang="en-US" sz="2000" i="1" dirty="0"/>
              <a:t>m</a:t>
            </a:r>
            <a:r>
              <a:rPr lang="en-US" sz="2000" dirty="0"/>
              <a:t>=0) possibly </a:t>
            </a:r>
            <a:r>
              <a:rPr lang="en-US" sz="2000" dirty="0" err="1"/>
              <a:t>undamped</a:t>
            </a:r>
            <a:r>
              <a:rPr lang="en-US" sz="2000" dirty="0"/>
              <a:t> at this </a:t>
            </a:r>
            <a:r>
              <a:rPr lang="en-US" sz="2000" dirty="0" smtClean="0"/>
              <a:t>frequency ??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0000CC"/>
                </a:solidFill>
              </a:rPr>
              <a:t>in general: Two-Beam-impedance </a:t>
            </a:r>
            <a:r>
              <a:rPr lang="en-US" sz="2000" b="1" dirty="0">
                <a:solidFill>
                  <a:srgbClr val="0000CC"/>
                </a:solidFill>
              </a:rPr>
              <a:t>effect seems to be </a:t>
            </a:r>
            <a:r>
              <a:rPr lang="en-US" sz="2000" b="1" dirty="0" smtClean="0">
                <a:solidFill>
                  <a:srgbClr val="0000CC"/>
                </a:solidFill>
              </a:rPr>
              <a:t>excluded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>
                <a:solidFill>
                  <a:srgbClr val="FF0000"/>
                </a:solidFill>
              </a:rPr>
              <a:t>the presence of LR beam-beam the situation seems to get </a:t>
            </a:r>
            <a:r>
              <a:rPr lang="en-US" sz="2000" b="1" dirty="0" smtClean="0">
                <a:solidFill>
                  <a:srgbClr val="FF0000"/>
                </a:solidFill>
              </a:rPr>
              <a:t>worst</a:t>
            </a:r>
            <a:r>
              <a:rPr lang="en-US" sz="2000" dirty="0" smtClean="0"/>
              <a:t>. </a:t>
            </a:r>
            <a:r>
              <a:rPr lang="en-US" sz="2000" b="1" dirty="0">
                <a:solidFill>
                  <a:srgbClr val="0000CC"/>
                </a:solidFill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</a:rPr>
              <a:t>here </a:t>
            </a:r>
            <a:r>
              <a:rPr lang="en-US" sz="2000" b="1" dirty="0">
                <a:solidFill>
                  <a:srgbClr val="0000CC"/>
                </a:solidFill>
              </a:rPr>
              <a:t>is a source of </a:t>
            </a:r>
            <a:r>
              <a:rPr lang="en-US" sz="2000" b="1" dirty="0" smtClean="0">
                <a:solidFill>
                  <a:srgbClr val="0000CC"/>
                </a:solidFill>
              </a:rPr>
              <a:t>Landau </a:t>
            </a:r>
            <a:r>
              <a:rPr lang="en-US" sz="2000" b="1" dirty="0">
                <a:solidFill>
                  <a:srgbClr val="0000CC"/>
                </a:solidFill>
              </a:rPr>
              <a:t>damping which is strongly suspected in the longitudinal </a:t>
            </a:r>
            <a:r>
              <a:rPr lang="en-US" sz="2000" b="1" dirty="0" smtClean="0">
                <a:solidFill>
                  <a:srgbClr val="0000CC"/>
                </a:solidFill>
              </a:rPr>
              <a:t>plane</a:t>
            </a:r>
            <a:r>
              <a:rPr lang="en-US" sz="2000" dirty="0" smtClean="0"/>
              <a:t>. Machine </a:t>
            </a:r>
            <a:r>
              <a:rPr lang="en-US" sz="2000" dirty="0"/>
              <a:t>(and LR) </a:t>
            </a:r>
            <a:r>
              <a:rPr lang="en-US" sz="2000" dirty="0" smtClean="0"/>
              <a:t>nonlinearities </a:t>
            </a:r>
            <a:r>
              <a:rPr lang="en-US" sz="2000" dirty="0"/>
              <a:t>certainly </a:t>
            </a:r>
            <a:r>
              <a:rPr lang="en-US" sz="2000" dirty="0" smtClean="0"/>
              <a:t>add frequencies to </a:t>
            </a:r>
            <a:r>
              <a:rPr lang="en-US" sz="2000" dirty="0"/>
              <a:t>the beam spectrum (</a:t>
            </a:r>
            <a:r>
              <a:rPr lang="en-US" sz="2000" i="1" dirty="0"/>
              <a:t>m*Q</a:t>
            </a:r>
            <a:r>
              <a:rPr lang="en-US" sz="2000" i="1" baseline="-25000" dirty="0"/>
              <a:t>1</a:t>
            </a:r>
            <a:r>
              <a:rPr lang="en-US" sz="2000" i="1" dirty="0"/>
              <a:t>+n*Q</a:t>
            </a:r>
            <a:r>
              <a:rPr lang="en-US" sz="2000" i="1" baseline="-25000" dirty="0"/>
              <a:t>2</a:t>
            </a:r>
            <a:r>
              <a:rPr lang="en-US" sz="2000" dirty="0"/>
              <a:t>); </a:t>
            </a:r>
            <a:r>
              <a:rPr lang="en-US" sz="2000" dirty="0" smtClean="0"/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for </a:t>
            </a:r>
            <a:r>
              <a:rPr lang="en-US" sz="2000" b="1" i="1" dirty="0">
                <a:solidFill>
                  <a:srgbClr val="FF0000"/>
                </a:solidFill>
              </a:rPr>
              <a:t>some of us, the </a:t>
            </a:r>
            <a:r>
              <a:rPr lang="en-US" sz="2000" b="1" i="1" dirty="0" err="1">
                <a:solidFill>
                  <a:srgbClr val="FF0000"/>
                </a:solidFill>
              </a:rPr>
              <a:t>behaviour</a:t>
            </a:r>
            <a:r>
              <a:rPr lang="en-US" sz="2000" b="1" i="1" dirty="0">
                <a:solidFill>
                  <a:srgbClr val="FF0000"/>
                </a:solidFill>
              </a:rPr>
              <a:t> of the ADT is not clear under these </a:t>
            </a:r>
            <a:r>
              <a:rPr lang="en-US" sz="2000" b="1" i="1" dirty="0" smtClean="0">
                <a:solidFill>
                  <a:srgbClr val="FF0000"/>
                </a:solidFill>
              </a:rPr>
              <a:t>conditions</a:t>
            </a:r>
            <a:r>
              <a:rPr lang="en-US" sz="2000" dirty="0" smtClean="0"/>
              <a:t>”</a:t>
            </a:r>
            <a:endParaRPr lang="en-GB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– more results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27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– illustrations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74476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93491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nstability signals during the MD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2761833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6600"/>
                </a:solidFill>
              </a:rPr>
              <a:t>B2H</a:t>
            </a:r>
            <a:endParaRPr lang="en-GB" sz="2400" dirty="0">
              <a:solidFill>
                <a:srgbClr val="CC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3789040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B1V</a:t>
            </a:r>
            <a:endParaRPr lang="en-GB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14-09-2012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Outline of MD block 3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0"/>
            <a:ext cx="8689974" cy="523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dirty="0" smtClean="0"/>
              <a:t> Two-beam impedance </a:t>
            </a:r>
            <a:r>
              <a:rPr lang="en-US" dirty="0" smtClean="0"/>
              <a:t>MD – illustrations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908720"/>
            <a:ext cx="8096899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243" y="5229200"/>
            <a:ext cx="72063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B1 </a:t>
            </a:r>
            <a:r>
              <a:rPr lang="en-US" sz="2800" dirty="0" err="1" smtClean="0"/>
              <a:t>emittances</a:t>
            </a:r>
            <a:r>
              <a:rPr lang="en-US" sz="2800" dirty="0" smtClean="0"/>
              <a:t> after 1-turn cogging (~11:16);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lown up everywhere, especially in the tails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47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977fe84844276957b469e9bd7f47963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1E1FFC-23A3-4BAD-9186-D3A3DB69EB40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91C281-0AA4-47D3-B9E0-6CCB89CA1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665634-2666-473D-9941-350F87C6B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2041</Words>
  <Application>Microsoft Office PowerPoint</Application>
  <PresentationFormat>On-screen Show (4:3)</PresentationFormat>
  <Paragraphs>317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Pixel</vt:lpstr>
      <vt:lpstr>Office Theme</vt:lpstr>
      <vt:lpstr>MD#4 Progress</vt:lpstr>
      <vt:lpstr>MD#4 News &amp; Plan Mon – Tue (26. – 27.11.)</vt:lpstr>
      <vt:lpstr>MD#4 New &amp; Plan Mon – Tue (26. – 27.11.)</vt:lpstr>
      <vt:lpstr>MD#4 Plan Wed – Thu (28.-29.11.)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block no. 3 update  with input from  LMC meetings #148 &amp; 149</dc:title>
  <dc:creator>Frank Zimmermann</dc:creator>
  <cp:lastModifiedBy>Frank Zimmermann</cp:lastModifiedBy>
  <cp:revision>117</cp:revision>
  <cp:lastPrinted>2012-11-19T16:53:08Z</cp:lastPrinted>
  <dcterms:created xsi:type="dcterms:W3CDTF">2012-10-05T10:15:15Z</dcterms:created>
  <dcterms:modified xsi:type="dcterms:W3CDTF">2012-11-29T07:25:30Z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