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</p:sldMasterIdLst>
  <p:notesMasterIdLst>
    <p:notesMasterId r:id="rId11"/>
  </p:notesMasterIdLst>
  <p:handoutMasterIdLst>
    <p:handoutMasterId r:id="rId12"/>
  </p:handoutMasterIdLst>
  <p:sldIdLst>
    <p:sldId id="565" r:id="rId2"/>
    <p:sldId id="567" r:id="rId3"/>
    <p:sldId id="570" r:id="rId4"/>
    <p:sldId id="569" r:id="rId5"/>
    <p:sldId id="566" r:id="rId6"/>
    <p:sldId id="571" r:id="rId7"/>
    <p:sldId id="573" r:id="rId8"/>
    <p:sldId id="572" r:id="rId9"/>
    <p:sldId id="568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99"/>
    <a:srgbClr val="006600"/>
    <a:srgbClr val="0000FF"/>
    <a:srgbClr val="FF9999"/>
    <a:srgbClr val="FFCC66"/>
    <a:srgbClr val="B82300"/>
    <a:srgbClr val="FE8002"/>
    <a:srgbClr val="FD5C03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7" autoAdjust="0"/>
    <p:restoredTop sz="99234" autoAdjust="0"/>
  </p:normalViewPr>
  <p:slideViewPr>
    <p:cSldViewPr snapToObjects="1">
      <p:cViewPr>
        <p:scale>
          <a:sx n="60" d="100"/>
          <a:sy n="60" d="100"/>
        </p:scale>
        <p:origin x="-1094" y="-370"/>
      </p:cViewPr>
      <p:guideLst>
        <p:guide orient="horz" pos="4319"/>
        <p:guide pos="5738"/>
      </p:guideLst>
    </p:cSldViewPr>
  </p:slideViewPr>
  <p:outlineViewPr>
    <p:cViewPr>
      <p:scale>
        <a:sx n="33" d="100"/>
        <a:sy n="33" d="100"/>
      </p:scale>
      <p:origin x="0" y="124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12/2/2012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4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7D"/>
                </a:solidFill>
              </a:rPr>
              <a:t>LHC 8:30 meeting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fld id="{03DA86B3-7CAA-4832-AFD6-354CBE3B41A6}" type="datetime1">
              <a:rPr lang="en-US" smtClean="0">
                <a:solidFill>
                  <a:srgbClr val="00007D"/>
                </a:solidFill>
              </a:rPr>
              <a:pPr/>
              <a:t>12/2/2012</a:t>
            </a:fld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smtClean="0"/>
              <a:t>2012-12-2</a:t>
            </a:r>
            <a:endParaRPr lang="en-US" sz="1300" dirty="0" smtClean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9:00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08:12 </a:t>
            </a:r>
            <a:r>
              <a:rPr lang="en-US" dirty="0">
                <a:solidFill>
                  <a:schemeClr val="accent2"/>
                </a:solidFill>
              </a:rPr>
              <a:t>Stable beams </a:t>
            </a:r>
            <a:r>
              <a:rPr lang="en-US" dirty="0" smtClean="0">
                <a:solidFill>
                  <a:schemeClr val="accent2"/>
                </a:solidFill>
              </a:rPr>
              <a:t>fill 3351</a:t>
            </a:r>
          </a:p>
          <a:p>
            <a:pPr lvl="1"/>
            <a:r>
              <a:rPr lang="en-US" dirty="0" smtClean="0"/>
              <a:t>Initial luminosity</a:t>
            </a:r>
          </a:p>
          <a:p>
            <a:pPr lvl="2"/>
            <a:r>
              <a:rPr lang="en-US" sz="2000" dirty="0" smtClean="0"/>
              <a:t>Atlas/CMS up </a:t>
            </a:r>
            <a:r>
              <a:rPr lang="en-US" sz="2000" dirty="0"/>
              <a:t>to 6.9E33 </a:t>
            </a:r>
            <a:r>
              <a:rPr lang="en-US" sz="2000" dirty="0" smtClean="0"/>
              <a:t>cm-2s-1</a:t>
            </a:r>
          </a:p>
          <a:p>
            <a:pPr lvl="2"/>
            <a:r>
              <a:rPr lang="en-US" sz="2000" dirty="0" smtClean="0"/>
              <a:t>ALICE </a:t>
            </a:r>
            <a:r>
              <a:rPr lang="en-US" sz="2000" dirty="0"/>
              <a:t>at ~</a:t>
            </a:r>
            <a:r>
              <a:rPr lang="en-US" sz="2000" dirty="0" smtClean="0"/>
              <a:t>1E31 cm-2s-1</a:t>
            </a:r>
          </a:p>
          <a:p>
            <a:r>
              <a:rPr lang="en-US" dirty="0" smtClean="0"/>
              <a:t>16:00 </a:t>
            </a:r>
            <a:r>
              <a:rPr lang="en-US" dirty="0">
                <a:solidFill>
                  <a:schemeClr val="accent2"/>
                </a:solidFill>
              </a:rPr>
              <a:t>OP </a:t>
            </a:r>
            <a:r>
              <a:rPr lang="en-US" dirty="0" smtClean="0">
                <a:solidFill>
                  <a:schemeClr val="accent2"/>
                </a:solidFill>
              </a:rPr>
              <a:t>dump </a:t>
            </a:r>
            <a:r>
              <a:rPr lang="en-US" dirty="0">
                <a:solidFill>
                  <a:schemeClr val="accent2"/>
                </a:solidFill>
              </a:rPr>
              <a:t>of fill </a:t>
            </a:r>
            <a:r>
              <a:rPr lang="en-US" dirty="0" smtClean="0">
                <a:solidFill>
                  <a:schemeClr val="accent2"/>
                </a:solidFill>
              </a:rPr>
              <a:t>3351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120 pb-1 </a:t>
            </a:r>
            <a:r>
              <a:rPr lang="en-US" dirty="0">
                <a:solidFill>
                  <a:schemeClr val="accent2"/>
                </a:solidFill>
              </a:rPr>
              <a:t>in 7.7 </a:t>
            </a:r>
            <a:r>
              <a:rPr lang="en-US" dirty="0" smtClean="0">
                <a:solidFill>
                  <a:schemeClr val="accent2"/>
                </a:solidFill>
              </a:rPr>
              <a:t>hours </a:t>
            </a:r>
          </a:p>
          <a:p>
            <a:r>
              <a:rPr lang="en-GB" dirty="0" smtClean="0"/>
              <a:t>MKI8_C_Up at ~108% of temperature interlock</a:t>
            </a:r>
            <a:endParaRPr lang="en-US" dirty="0" smtClean="0"/>
          </a:p>
          <a:p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1.12.</a:t>
            </a:r>
            <a:endParaRPr lang="en-GB" dirty="0"/>
          </a:p>
        </p:txBody>
      </p:sp>
      <p:pic>
        <p:nvPicPr>
          <p:cNvPr id="1026" name="Picture 2" descr="C:\Users\eholzer\AppData\Local\Temp\201212011651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789040"/>
            <a:ext cx="6492048" cy="25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6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Access: </a:t>
            </a:r>
            <a:endParaRPr lang="en-US" dirty="0" smtClean="0"/>
          </a:p>
          <a:p>
            <a:pPr lvl="1"/>
            <a:r>
              <a:rPr lang="en-US" dirty="0" smtClean="0"/>
              <a:t>TI2 TED movement could block anytime – don’t move anymore before repair</a:t>
            </a:r>
          </a:p>
          <a:p>
            <a:pPr lvl="1"/>
            <a:r>
              <a:rPr lang="en-US" dirty="0" smtClean="0"/>
              <a:t>Attempt </a:t>
            </a:r>
            <a:r>
              <a:rPr lang="en-US" dirty="0"/>
              <a:t>to put in place compensatory </a:t>
            </a:r>
            <a:r>
              <a:rPr lang="en-US" dirty="0" smtClean="0"/>
              <a:t>measures </a:t>
            </a:r>
            <a:r>
              <a:rPr lang="en-US" dirty="0"/>
              <a:t>proposed by the </a:t>
            </a:r>
            <a:r>
              <a:rPr lang="en-US" dirty="0" smtClean="0"/>
              <a:t>DSO and disable TED in the “safe for beam” position; but not possible to get beam into the LHC when TED is disabled </a:t>
            </a:r>
            <a:r>
              <a:rPr lang="en-US" dirty="0" smtClean="0">
                <a:sym typeface="Wingdings" pitchFamily="2" charset="2"/>
              </a:rPr>
              <a:t> reverted and updated procedure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New configuration for PS extraction bump (extraction </a:t>
            </a:r>
            <a:r>
              <a:rPr lang="en-US" dirty="0"/>
              <a:t>conditions at the extraction septum in the PS are constant)</a:t>
            </a:r>
          </a:p>
          <a:p>
            <a:r>
              <a:rPr lang="en-US" dirty="0"/>
              <a:t>19:30 injecting and steering transfer </a:t>
            </a:r>
            <a:r>
              <a:rPr lang="en-US" dirty="0" smtClean="0"/>
              <a:t>lines</a:t>
            </a:r>
          </a:p>
          <a:p>
            <a:pPr lvl="1"/>
            <a:r>
              <a:rPr lang="en-US" dirty="0"/>
              <a:t>beam was dumped several times by </a:t>
            </a:r>
            <a:r>
              <a:rPr lang="en-US" dirty="0" err="1" smtClean="0"/>
              <a:t>LHCb</a:t>
            </a:r>
            <a:endParaRPr lang="en-US" dirty="0" smtClean="0"/>
          </a:p>
          <a:p>
            <a:pPr lvl="1"/>
            <a:r>
              <a:rPr lang="en-US" dirty="0" smtClean="0"/>
              <a:t>injection </a:t>
            </a:r>
            <a:r>
              <a:rPr lang="en-US" dirty="0"/>
              <a:t>was </a:t>
            </a:r>
            <a:r>
              <a:rPr lang="en-US" dirty="0" smtClean="0"/>
              <a:t>not reproducible - </a:t>
            </a:r>
            <a:r>
              <a:rPr lang="en-GB" dirty="0"/>
              <a:t>several 144 shots </a:t>
            </a:r>
            <a:r>
              <a:rPr lang="en-GB" dirty="0" smtClean="0"/>
              <a:t>passed OK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revert the PS </a:t>
            </a:r>
            <a:r>
              <a:rPr lang="en-US" dirty="0" smtClean="0"/>
              <a:t>settings to </a:t>
            </a:r>
            <a:r>
              <a:rPr lang="en-US" dirty="0"/>
              <a:t>those used on the last </a:t>
            </a:r>
            <a:r>
              <a:rPr lang="en-US" dirty="0" smtClean="0"/>
              <a:t>fill: </a:t>
            </a:r>
            <a:r>
              <a:rPr lang="en-US" dirty="0"/>
              <a:t>extraction bump, extraction kicker and RF </a:t>
            </a:r>
            <a:r>
              <a:rPr lang="en-US" dirty="0" smtClean="0"/>
              <a:t>settings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b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Afternoon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24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The </a:t>
            </a:r>
            <a:r>
              <a:rPr lang="en-GB" dirty="0">
                <a:solidFill>
                  <a:schemeClr val="accent2"/>
                </a:solidFill>
              </a:rPr>
              <a:t>problems</a:t>
            </a:r>
            <a:r>
              <a:rPr lang="en-GB" dirty="0"/>
              <a:t> encountered </a:t>
            </a:r>
            <a:r>
              <a:rPr lang="en-GB" dirty="0">
                <a:solidFill>
                  <a:schemeClr val="accent2"/>
                </a:solidFill>
              </a:rPr>
              <a:t>with the new cycle </a:t>
            </a:r>
            <a:r>
              <a:rPr lang="en-GB" dirty="0"/>
              <a:t>are not related to the new set of correctors used for the extraction but to a </a:t>
            </a:r>
            <a:r>
              <a:rPr lang="en-GB" dirty="0">
                <a:solidFill>
                  <a:schemeClr val="accent2"/>
                </a:solidFill>
              </a:rPr>
              <a:t>non conform copy of the RF settings and of the extraction kicker timing </a:t>
            </a:r>
            <a:r>
              <a:rPr lang="en-GB" dirty="0"/>
              <a:t>for the new </a:t>
            </a:r>
            <a:r>
              <a:rPr lang="en-GB" dirty="0" smtClean="0"/>
              <a:t>cycle. </a:t>
            </a:r>
            <a:r>
              <a:rPr lang="en-GB" dirty="0"/>
              <a:t>This has resulted in </a:t>
            </a:r>
            <a:r>
              <a:rPr lang="en-GB" dirty="0">
                <a:solidFill>
                  <a:schemeClr val="accent2"/>
                </a:solidFill>
              </a:rPr>
              <a:t>larger satellite population and in particular of those in front and behind the main trains</a:t>
            </a:r>
            <a:r>
              <a:rPr lang="en-GB" dirty="0"/>
              <a:t>. These bunches are partly intercepted by the upper jaw of the TED and result in losses in </a:t>
            </a:r>
            <a:r>
              <a:rPr lang="en-GB" dirty="0" err="1"/>
              <a:t>LHCb</a:t>
            </a:r>
            <a:endParaRPr lang="en-GB" dirty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As </a:t>
            </a:r>
            <a:r>
              <a:rPr lang="en-GB" dirty="0"/>
              <a:t>a result of that we have reverted back to the standard cycle with the same satellite population as in the last two fills.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57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Repair to be done </a:t>
            </a:r>
            <a:r>
              <a:rPr lang="en-US" dirty="0" err="1" smtClean="0"/>
              <a:t>asap</a:t>
            </a:r>
            <a:r>
              <a:rPr lang="en-US" dirty="0" smtClean="0"/>
              <a:t> (next week)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TI2 Rails</a:t>
            </a:r>
            <a:endParaRPr lang="en-GB" dirty="0"/>
          </a:p>
        </p:txBody>
      </p:sp>
      <p:pic>
        <p:nvPicPr>
          <p:cNvPr id="2050" name="Picture 2" descr="C:\Users\eholzer\AppData\Local\Microsoft\Windows\Temporary Internet Files\Content.Outlook\5D7OTM0T\P1050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04764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9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LHC Access Safety System (LASS</a:t>
            </a:r>
            <a:r>
              <a:rPr lang="en-US" dirty="0" smtClean="0"/>
              <a:t>)</a:t>
            </a:r>
          </a:p>
          <a:p>
            <a:r>
              <a:rPr lang="en-US" dirty="0"/>
              <a:t>EIS – </a:t>
            </a:r>
            <a:r>
              <a:rPr lang="en-US" i="1" dirty="0" smtClean="0"/>
              <a:t>Elements </a:t>
            </a:r>
            <a:r>
              <a:rPr lang="en-US" i="1" dirty="0" err="1"/>
              <a:t>Importants</a:t>
            </a:r>
            <a:r>
              <a:rPr lang="en-US" i="1" dirty="0"/>
              <a:t> pour la </a:t>
            </a:r>
            <a:r>
              <a:rPr lang="en-US" i="1" dirty="0" err="1"/>
              <a:t>Sûreté</a:t>
            </a:r>
            <a:r>
              <a:rPr lang="en-US" i="1" dirty="0"/>
              <a:t> (f-</a:t>
            </a:r>
            <a:r>
              <a:rPr lang="en-US" i="1" dirty="0" err="1"/>
              <a:t>faisceau</a:t>
            </a:r>
            <a:r>
              <a:rPr lang="en-US" i="1" dirty="0"/>
              <a:t>, m-machine</a:t>
            </a:r>
            <a:r>
              <a:rPr lang="en-US" i="1" dirty="0" smtClean="0"/>
              <a:t>)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EDMS </a:t>
            </a:r>
            <a:r>
              <a:rPr lang="en-GB" b="1" dirty="0">
                <a:solidFill>
                  <a:schemeClr val="accent2"/>
                </a:solidFill>
              </a:rPr>
              <a:t>1255294 </a:t>
            </a:r>
            <a:r>
              <a:rPr lang="en-GB" b="1" dirty="0" smtClean="0">
                <a:solidFill>
                  <a:schemeClr val="accent2"/>
                </a:solidFill>
              </a:rPr>
              <a:t>2.0</a:t>
            </a:r>
            <a:endParaRPr lang="en-GB" dirty="0" smtClean="0"/>
          </a:p>
          <a:p>
            <a:r>
              <a:rPr lang="en-GB" dirty="0" smtClean="0"/>
              <a:t>In TI2 </a:t>
            </a:r>
            <a:r>
              <a:rPr lang="en-GB" dirty="0"/>
              <a:t>the three </a:t>
            </a:r>
            <a:r>
              <a:rPr lang="en-GB" dirty="0" smtClean="0"/>
              <a:t>EIS elements </a:t>
            </a:r>
            <a:r>
              <a:rPr lang="en-GB" dirty="0"/>
              <a:t>are the beam stopper TED 29132, MBIBH29314 and MSIB29529. Currently a mechanical fault prevents the TED moving</a:t>
            </a:r>
            <a:endParaRPr lang="en-GB" dirty="0" smtClean="0"/>
          </a:p>
          <a:p>
            <a:r>
              <a:rPr lang="en-GB" dirty="0" smtClean="0">
                <a:sym typeface="Wingdings" pitchFamily="2" charset="2"/>
              </a:rPr>
              <a:t> ensure </a:t>
            </a:r>
            <a:r>
              <a:rPr lang="en-GB" dirty="0" smtClean="0"/>
              <a:t>that </a:t>
            </a:r>
            <a:r>
              <a:rPr lang="en-GB" dirty="0"/>
              <a:t>SPS chain 4 is in access mode whenever access is needed in the </a:t>
            </a:r>
            <a:r>
              <a:rPr lang="en-GB" dirty="0" smtClean="0"/>
              <a:t>LHC; </a:t>
            </a:r>
            <a:r>
              <a:rPr lang="en-GB" dirty="0"/>
              <a:t>this chain includes TED6103 thus providing a mechanical block to any potential </a:t>
            </a:r>
            <a:r>
              <a:rPr lang="en-GB" dirty="0" smtClean="0"/>
              <a:t>beam</a:t>
            </a:r>
          </a:p>
          <a:p>
            <a:r>
              <a:rPr lang="en-GB" dirty="0"/>
              <a:t>P</a:t>
            </a:r>
            <a:r>
              <a:rPr lang="en-GB" dirty="0" smtClean="0"/>
              <a:t>utting </a:t>
            </a:r>
            <a:r>
              <a:rPr lang="en-GB" dirty="0"/>
              <a:t>any LHC EIS out of chain makes it impossible to re-arm that </a:t>
            </a:r>
            <a:r>
              <a:rPr lang="en-GB" dirty="0" smtClean="0"/>
              <a:t>chain </a:t>
            </a:r>
            <a:r>
              <a:rPr lang="en-GB" dirty="0"/>
              <a:t>for beam, so for each period of LHC access the TED must be removed and then replaced in chain </a:t>
            </a:r>
            <a:r>
              <a:rPr lang="en-GB" dirty="0" smtClean="0"/>
              <a:t>in order to take beam</a:t>
            </a:r>
          </a:p>
          <a:p>
            <a:r>
              <a:rPr lang="en-GB" dirty="0">
                <a:solidFill>
                  <a:schemeClr val="accent2"/>
                </a:solidFill>
              </a:rPr>
              <a:t>This temporary procedure replaces the automatic positioning of a beam block with a manual check that another block is in </a:t>
            </a:r>
            <a:r>
              <a:rPr lang="en-GB" dirty="0" smtClean="0">
                <a:solidFill>
                  <a:schemeClr val="accent2"/>
                </a:solidFill>
              </a:rPr>
              <a:t>place </a:t>
            </a:r>
            <a:r>
              <a:rPr lang="en-GB" dirty="0" smtClean="0">
                <a:solidFill>
                  <a:schemeClr val="accent2"/>
                </a:solidFill>
                <a:sym typeface="Wingdings" pitchFamily="2" charset="2"/>
              </a:rPr>
              <a:t> repair estimated less than one week</a:t>
            </a:r>
            <a:endParaRPr lang="en-GB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TI2 Procedure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66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23:30 </a:t>
            </a:r>
            <a:r>
              <a:rPr lang="en-US" dirty="0" smtClean="0"/>
              <a:t>beam dump during injection by RF </a:t>
            </a:r>
            <a:r>
              <a:rPr lang="en-US" dirty="0"/>
              <a:t>crowbar event on </a:t>
            </a:r>
            <a:r>
              <a:rPr lang="en-US" dirty="0" smtClean="0"/>
              <a:t>M1B1 </a:t>
            </a:r>
            <a:r>
              <a:rPr lang="en-US" dirty="0" smtClean="0">
                <a:sym typeface="Wingdings" pitchFamily="2" charset="2"/>
              </a:rPr>
              <a:t> reset</a:t>
            </a:r>
          </a:p>
          <a:p>
            <a:r>
              <a:rPr lang="en-US" dirty="0" smtClean="0">
                <a:sym typeface="Wingdings" pitchFamily="2" charset="2"/>
              </a:rPr>
              <a:t>0:08 re-injecting fill 3359; Max losses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at injection: 35% of dump threshold</a:t>
            </a:r>
          </a:p>
          <a:p>
            <a:pPr lvl="1"/>
            <a:r>
              <a:rPr lang="en-US" dirty="0" smtClean="0"/>
              <a:t>At start of ramp: 42%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1:23 beam dump </a:t>
            </a:r>
            <a:r>
              <a:rPr lang="en-US" dirty="0">
                <a:solidFill>
                  <a:schemeClr val="accent2"/>
                </a:solidFill>
              </a:rPr>
              <a:t>in adjust: Slow losses close to roman pots </a:t>
            </a:r>
            <a:r>
              <a:rPr lang="en-US" dirty="0" smtClean="0">
                <a:solidFill>
                  <a:schemeClr val="accent2"/>
                </a:solidFill>
              </a:rPr>
              <a:t>(MQML 6R5</a:t>
            </a:r>
            <a:r>
              <a:rPr lang="en-US" dirty="0">
                <a:solidFill>
                  <a:schemeClr val="accent2"/>
                </a:solidFill>
              </a:rPr>
              <a:t>) during collapse of IP1/5 </a:t>
            </a:r>
            <a:r>
              <a:rPr lang="en-US" dirty="0" smtClean="0">
                <a:solidFill>
                  <a:schemeClr val="accent2"/>
                </a:solidFill>
              </a:rPr>
              <a:t>separation bumps</a:t>
            </a:r>
          </a:p>
          <a:p>
            <a:r>
              <a:rPr lang="en-US" dirty="0" smtClean="0"/>
              <a:t>2:30 injecting for fill 3360</a:t>
            </a:r>
          </a:p>
          <a:p>
            <a:pPr lvl="1"/>
            <a:r>
              <a:rPr lang="en-US" dirty="0"/>
              <a:t>IQC latched </a:t>
            </a:r>
            <a:r>
              <a:rPr lang="en-US" dirty="0" smtClean="0"/>
              <a:t>twice </a:t>
            </a:r>
            <a:r>
              <a:rPr lang="en-US" dirty="0"/>
              <a:t>for B</a:t>
            </a:r>
            <a:r>
              <a:rPr lang="en-US" dirty="0" smtClean="0"/>
              <a:t>1 </a:t>
            </a:r>
            <a:r>
              <a:rPr lang="en-US" dirty="0"/>
              <a:t>on TL </a:t>
            </a:r>
            <a:r>
              <a:rPr lang="en-US" dirty="0" smtClean="0"/>
              <a:t>BPMs</a:t>
            </a:r>
          </a:p>
          <a:p>
            <a:pPr lvl="1"/>
            <a:r>
              <a:rPr lang="en-US" dirty="0" smtClean="0"/>
              <a:t>Losses at start of ramp up to 36%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3:55 stable beams fill 3360</a:t>
            </a:r>
          </a:p>
          <a:p>
            <a:pPr lvl="1"/>
            <a:r>
              <a:rPr lang="en-US" dirty="0"/>
              <a:t>Initial luminosity</a:t>
            </a:r>
          </a:p>
          <a:p>
            <a:pPr lvl="2"/>
            <a:r>
              <a:rPr lang="en-US" sz="2000" dirty="0"/>
              <a:t>Atlas/CMS up to </a:t>
            </a:r>
            <a:r>
              <a:rPr lang="en-US" sz="2000" dirty="0" smtClean="0"/>
              <a:t>7.2E33 </a:t>
            </a:r>
            <a:r>
              <a:rPr lang="en-US" sz="2000" dirty="0"/>
              <a:t>cm-2s-1</a:t>
            </a:r>
          </a:p>
          <a:p>
            <a:pPr lvl="2"/>
            <a:r>
              <a:rPr lang="en-US" sz="2000" dirty="0"/>
              <a:t>ALICE at </a:t>
            </a:r>
            <a:r>
              <a:rPr lang="en-US" sz="2000" dirty="0" smtClean="0"/>
              <a:t>~0.9E31 </a:t>
            </a:r>
            <a:r>
              <a:rPr lang="en-US" sz="2000" dirty="0"/>
              <a:t>cm-2s-1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90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around roman pot 6R5</a:t>
            </a:r>
            <a:endParaRPr lang="en-GB" dirty="0"/>
          </a:p>
        </p:txBody>
      </p:sp>
      <p:pic>
        <p:nvPicPr>
          <p:cNvPr id="1026" name="Picture 2" descr="C:\Users\eholzer\AppData\Local\Temp\2012120208182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8"/>
          <a:stretch/>
        </p:blipFill>
        <p:spPr bwMode="auto">
          <a:xfrm>
            <a:off x="179512" y="3462908"/>
            <a:ext cx="5026422" cy="33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holzer\AppData\Local\Temp\2012120208174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1"/>
          <a:stretch/>
        </p:blipFill>
        <p:spPr bwMode="auto">
          <a:xfrm>
            <a:off x="3478060" y="764704"/>
            <a:ext cx="5544298" cy="37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07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24 hours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43714" r="25714" b="32286"/>
          <a:stretch/>
        </p:blipFill>
        <p:spPr bwMode="auto">
          <a:xfrm>
            <a:off x="251520" y="2676516"/>
            <a:ext cx="8593705" cy="193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60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Pending issues:</a:t>
            </a:r>
          </a:p>
          <a:p>
            <a:pPr lvl="1"/>
            <a:r>
              <a:rPr lang="en-US" dirty="0"/>
              <a:t>TI2 TED</a:t>
            </a:r>
          </a:p>
          <a:p>
            <a:pPr lvl="1"/>
            <a:r>
              <a:rPr lang="en-US" dirty="0"/>
              <a:t>ODH sensor in UP62. In case of access fire brigade to intervene first. Intervention required.</a:t>
            </a:r>
          </a:p>
          <a:p>
            <a:endParaRPr lang="en-US" dirty="0"/>
          </a:p>
          <a:p>
            <a:r>
              <a:rPr lang="en-US" dirty="0"/>
              <a:t>To come (next week):</a:t>
            </a:r>
          </a:p>
          <a:p>
            <a:pPr lvl="1"/>
            <a:r>
              <a:rPr lang="en-US" dirty="0"/>
              <a:t>High brightness beam test. Tests ongoing in the SPS with new PS extraction timing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Monday: </a:t>
            </a:r>
            <a:r>
              <a:rPr lang="en-US" dirty="0" err="1"/>
              <a:t>LHCb</a:t>
            </a:r>
            <a:r>
              <a:rPr lang="en-US" dirty="0"/>
              <a:t> polarity change</a:t>
            </a:r>
          </a:p>
          <a:p>
            <a:pPr lvl="1"/>
            <a:r>
              <a:rPr lang="en-US" dirty="0"/>
              <a:t>Reactivation ATLAS BCM</a:t>
            </a:r>
            <a:endParaRPr lang="en-GB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7981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582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Saturday 1.12.</vt:lpstr>
      <vt:lpstr>Afternoon</vt:lpstr>
      <vt:lpstr>From PS</vt:lpstr>
      <vt:lpstr>TED TI2 Rails</vt:lpstr>
      <vt:lpstr>TED TI2 Procedure</vt:lpstr>
      <vt:lpstr>Night</vt:lpstr>
      <vt:lpstr>Vacuum around roman pot 6R5</vt:lpstr>
      <vt:lpstr>Last 24 hours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2012-12-02T07:55:01Z</dcterms:modified>
</cp:coreProperties>
</file>