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13"/>
  </p:notesMasterIdLst>
  <p:sldIdLst>
    <p:sldId id="1209" r:id="rId2"/>
    <p:sldId id="1210" r:id="rId3"/>
    <p:sldId id="1197" r:id="rId4"/>
    <p:sldId id="1199" r:id="rId5"/>
    <p:sldId id="1212" r:id="rId6"/>
    <p:sldId id="1213" r:id="rId7"/>
    <p:sldId id="1216" r:id="rId8"/>
    <p:sldId id="1217" r:id="rId9"/>
    <p:sldId id="1214" r:id="rId10"/>
    <p:sldId id="1218" r:id="rId11"/>
    <p:sldId id="1211" r:id="rId12"/>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a:srgbClr val="66FF33"/>
    <a:srgbClr val="008000"/>
    <a:srgbClr val="FFFFCC"/>
    <a:srgbClr val="FF00FF"/>
    <a:srgbClr val="3333FF"/>
    <a:srgbClr val="FF9900"/>
    <a:srgbClr val="CC9900"/>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82" autoAdjust="0"/>
    <p:restoredTop sz="94706" autoAdjust="0"/>
  </p:normalViewPr>
  <p:slideViewPr>
    <p:cSldViewPr>
      <p:cViewPr>
        <p:scale>
          <a:sx n="100" d="100"/>
          <a:sy n="100" d="100"/>
        </p:scale>
        <p:origin x="-1224"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3762" y="-102"/>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a:p>
        </p:txBody>
      </p:sp>
    </p:spTree>
    <p:extLst>
      <p:ext uri="{BB962C8B-B14F-4D97-AF65-F5344CB8AC3E}">
        <p14:creationId xmlns:p14="http://schemas.microsoft.com/office/powerpoint/2010/main" val="3973483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1676400" y="6553201"/>
            <a:ext cx="6477000" cy="152399"/>
          </a:xfrm>
        </p:spPr>
        <p:txBody>
          <a:bodyPr/>
          <a:lstStyle>
            <a:lvl1pPr>
              <a:defRPr/>
            </a:lvl1pPr>
          </a:lstStyle>
          <a:p>
            <a:r>
              <a:rPr lang="en-US" smtClean="0"/>
              <a:t>LHC Morning Meeting - G. Arduini</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4B9D4380-6F19-4A7E-93F2-E14642744991}" type="datetime1">
              <a:rPr lang="en-GB" smtClean="0"/>
              <a:t>01/12/2012</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A071A-2CDE-4F64-8478-D74B690A888A}" type="datetime1">
              <a:rPr lang="en-GB" smtClean="0"/>
              <a:t>01/12/2012</a:t>
            </a:fld>
            <a:endParaRPr lang="en-US"/>
          </a:p>
        </p:txBody>
      </p:sp>
      <p:sp>
        <p:nvSpPr>
          <p:cNvPr id="8" name="Footer Placeholder 7"/>
          <p:cNvSpPr>
            <a:spLocks noGrp="1"/>
          </p:cNvSpPr>
          <p:nvPr>
            <p:ph type="ftr" sz="quarter" idx="11"/>
          </p:nvPr>
        </p:nvSpPr>
        <p:spPr>
          <a:xfrm>
            <a:off x="1676400" y="6553201"/>
            <a:ext cx="6477000" cy="152399"/>
          </a:xfrm>
        </p:spPr>
        <p:txBody>
          <a:bodyPr/>
          <a:lstStyle/>
          <a:p>
            <a:r>
              <a:rPr lang="en-US" smtClean="0"/>
              <a:t>LHC Morning Meeting - G. Arduini</a:t>
            </a:r>
            <a:endParaRPr lang="en-US" dirty="0"/>
          </a:p>
        </p:txBody>
      </p:sp>
      <p:sp>
        <p:nvSpPr>
          <p:cNvPr id="9" name="Slide Number Placeholder 8"/>
          <p:cNvSpPr>
            <a:spLocks noGrp="1"/>
          </p:cNvSpPr>
          <p:nvPr>
            <p:ph type="sldNum" sz="quarter" idx="12"/>
          </p:nvPr>
        </p:nvSpPr>
        <p:spPr/>
        <p:txBody>
          <a:bodyPr/>
          <a:lstStyle/>
          <a:p>
            <a:fld id="{9E9C5516-24D6-497E-B20F-168204F9A8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C8E7F0-B3B2-4711-9383-6412E3C81093}" type="datetime1">
              <a:rPr lang="en-GB" smtClean="0"/>
              <a:t>01/12/2012</a:t>
            </a:fld>
            <a:endParaRPr lang="en-GB"/>
          </a:p>
        </p:txBody>
      </p:sp>
      <p:sp>
        <p:nvSpPr>
          <p:cNvPr id="6" name="Footer Placeholder 5"/>
          <p:cNvSpPr>
            <a:spLocks noGrp="1"/>
          </p:cNvSpPr>
          <p:nvPr>
            <p:ph type="ftr" sz="quarter" idx="11"/>
          </p:nvPr>
        </p:nvSpPr>
        <p:spPr>
          <a:xfrm>
            <a:off x="1676400" y="6553201"/>
            <a:ext cx="6477000" cy="152399"/>
          </a:xfrm>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A90DF66D-7345-4F19-BF7B-E480E373C532}" type="datetime1">
              <a:rPr lang="en-GB" smtClean="0"/>
              <a:t>01/12/2012</a:t>
            </a:fld>
            <a:endParaRPr lang="en-GB"/>
          </a:p>
        </p:txBody>
      </p:sp>
      <p:sp>
        <p:nvSpPr>
          <p:cNvPr id="5" name="Footer Placeholder 4"/>
          <p:cNvSpPr>
            <a:spLocks noGrp="1"/>
          </p:cNvSpPr>
          <p:nvPr>
            <p:ph type="ftr" sz="quarter" idx="11"/>
          </p:nvPr>
        </p:nvSpPr>
        <p:spPr>
          <a:xfrm>
            <a:off x="1676400" y="6553201"/>
            <a:ext cx="6477000" cy="152399"/>
          </a:xfrm>
        </p:spPr>
        <p:txBody>
          <a:bodyPr/>
          <a:lstStyle>
            <a:lvl1pPr>
              <a:defRPr/>
            </a:lvl1p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lvl1pPr>
              <a:defRPr/>
            </a:lvl1pPr>
          </a:lstStyle>
          <a:p>
            <a:fld id="{B2ED15F2-B5DC-4D70-8B9E-4287CA2479A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3A1C59BB-CC43-4614-B10A-F41B1F3EF9F4}" type="datetime1">
              <a:rPr lang="en-GB" smtClean="0"/>
              <a:t>01/12/2012</a:t>
            </a:fld>
            <a:endParaRPr lang="en-US"/>
          </a:p>
        </p:txBody>
      </p:sp>
      <p:sp>
        <p:nvSpPr>
          <p:cNvPr id="13" name="Footer Placeholder 4"/>
          <p:cNvSpPr>
            <a:spLocks noGrp="1"/>
          </p:cNvSpPr>
          <p:nvPr>
            <p:ph type="ftr" sz="quarter" idx="3"/>
          </p:nvPr>
        </p:nvSpPr>
        <p:spPr>
          <a:xfrm>
            <a:off x="1676400" y="6553201"/>
            <a:ext cx="6400800" cy="152399"/>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LHC Morning Meeting - G. Arduini</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Lst>
  <p:hf hdr="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Friday 30/11</a:t>
            </a:r>
            <a:endParaRPr lang="en-GB" dirty="0"/>
          </a:p>
        </p:txBody>
      </p:sp>
      <p:sp>
        <p:nvSpPr>
          <p:cNvPr id="3" name="Content Placeholder 2"/>
          <p:cNvSpPr>
            <a:spLocks noGrp="1"/>
          </p:cNvSpPr>
          <p:nvPr>
            <p:ph idx="1"/>
          </p:nvPr>
        </p:nvSpPr>
        <p:spPr/>
        <p:txBody>
          <a:bodyPr/>
          <a:lstStyle/>
          <a:p>
            <a:r>
              <a:rPr lang="en-US" sz="1800" dirty="0" smtClean="0"/>
              <a:t>12:07 </a:t>
            </a:r>
            <a:r>
              <a:rPr lang="en-US" sz="1800" dirty="0"/>
              <a:t>OP dump. End of fill #3347. ~156 pb-1 in 9.8 h </a:t>
            </a:r>
          </a:p>
          <a:p>
            <a:r>
              <a:rPr lang="en-US" sz="1800" dirty="0"/>
              <a:t>14:00-17:00 Attempt of injecting high brightness beam. </a:t>
            </a:r>
          </a:p>
          <a:p>
            <a:r>
              <a:rPr lang="en-US" sz="1800" dirty="0" smtClean="0"/>
              <a:t>Beam dump due to ALICE trigger when injecting B1 with high brightness beam (24 bunches):</a:t>
            </a:r>
          </a:p>
          <a:p>
            <a:pPr lvl="1"/>
            <a:r>
              <a:rPr lang="en-US" sz="1600" dirty="0" smtClean="0">
                <a:effectLst/>
              </a:rPr>
              <a:t>Requested B1</a:t>
            </a:r>
          </a:p>
          <a:p>
            <a:pPr lvl="1"/>
            <a:r>
              <a:rPr lang="en-US" sz="1600" dirty="0" smtClean="0"/>
              <a:t>Extracted B1 from SPS</a:t>
            </a:r>
          </a:p>
          <a:p>
            <a:pPr lvl="1"/>
            <a:r>
              <a:rPr lang="en-US" sz="1600" dirty="0" smtClean="0">
                <a:effectLst/>
              </a:rPr>
              <a:t>MKI8 </a:t>
            </a:r>
            <a:r>
              <a:rPr lang="en-US" sz="1600" dirty="0" smtClean="0">
                <a:solidFill>
                  <a:srgbClr val="FF0000"/>
                </a:solidFill>
                <a:effectLst/>
              </a:rPr>
              <a:t>(B2)</a:t>
            </a:r>
            <a:r>
              <a:rPr lang="en-US" sz="1600" dirty="0" smtClean="0">
                <a:effectLst/>
              </a:rPr>
              <a:t> kicker fired but not MKI2 (B1)</a:t>
            </a:r>
          </a:p>
          <a:p>
            <a:pPr lvl="1"/>
            <a:r>
              <a:rPr lang="en-US" sz="1600" dirty="0"/>
              <a:t>B</a:t>
            </a:r>
            <a:r>
              <a:rPr lang="en-US" sz="1600" dirty="0" smtClean="0"/>
              <a:t>eam not kicked and dumped on TDI in point 2.</a:t>
            </a:r>
          </a:p>
          <a:p>
            <a:pPr lvl="1"/>
            <a:endParaRPr lang="en-US" sz="1600" dirty="0"/>
          </a:p>
          <a:p>
            <a:pPr lvl="1"/>
            <a:endParaRPr lang="en-US" sz="1600" dirty="0" smtClean="0"/>
          </a:p>
          <a:p>
            <a:pPr lvl="1"/>
            <a:endParaRPr lang="en-US" sz="1600" dirty="0" smtClean="0"/>
          </a:p>
          <a:p>
            <a:pPr lvl="1"/>
            <a:endParaRPr lang="en-US" sz="1600" dirty="0"/>
          </a:p>
          <a:p>
            <a:pPr lvl="1"/>
            <a:endParaRPr lang="en-US" sz="1600" dirty="0" smtClean="0"/>
          </a:p>
          <a:p>
            <a:pPr lvl="1"/>
            <a:endParaRPr lang="en-US" sz="1600" dirty="0" smtClean="0"/>
          </a:p>
          <a:p>
            <a:pPr lvl="1"/>
            <a:endParaRPr lang="en-US" sz="1600" dirty="0"/>
          </a:p>
          <a:p>
            <a:pPr lvl="1"/>
            <a:endParaRPr lang="en-US" sz="1600" dirty="0"/>
          </a:p>
          <a:p>
            <a:pPr lvl="1"/>
            <a:endParaRPr lang="en-US" sz="1600" dirty="0" smtClean="0"/>
          </a:p>
          <a:p>
            <a:pPr lvl="1"/>
            <a:r>
              <a:rPr lang="en-US" sz="1600" dirty="0" smtClean="0"/>
              <a:t>ALICE trigger</a:t>
            </a:r>
          </a:p>
        </p:txBody>
      </p:sp>
      <p:sp>
        <p:nvSpPr>
          <p:cNvPr id="4" name="Date Placeholder 3"/>
          <p:cNvSpPr>
            <a:spLocks noGrp="1"/>
          </p:cNvSpPr>
          <p:nvPr>
            <p:ph type="dt" sz="half" idx="10"/>
          </p:nvPr>
        </p:nvSpPr>
        <p:spPr/>
        <p:txBody>
          <a:bodyPr/>
          <a:lstStyle/>
          <a:p>
            <a:fld id="{A90DF66D-7345-4F19-BF7B-E480E373C532}" type="datetime1">
              <a:rPr lang="en-GB" smtClean="0"/>
              <a:t>01/12/2012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1</a:t>
            </a:fld>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505200"/>
            <a:ext cx="5715000" cy="235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7317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fld id="{A90DF66D-7345-4F19-BF7B-E480E373C532}" type="datetime1">
              <a:rPr lang="en-GB" smtClean="0"/>
              <a:t>01/12/2012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10</a:t>
            </a:fld>
            <a:endParaRPr lang="en-GB"/>
          </a:p>
        </p:txBody>
      </p:sp>
    </p:spTree>
    <p:extLst>
      <p:ext uri="{BB962C8B-B14F-4D97-AF65-F5344CB8AC3E}">
        <p14:creationId xmlns:p14="http://schemas.microsoft.com/office/powerpoint/2010/main" val="1039826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Explanation (J.C. </a:t>
            </a:r>
            <a:r>
              <a:rPr lang="en-US" dirty="0" err="1" smtClean="0"/>
              <a:t>Bau</a:t>
            </a:r>
            <a:r>
              <a:rPr lang="en-US" dirty="0" smtClean="0"/>
              <a:t>, I. </a:t>
            </a:r>
            <a:r>
              <a:rPr lang="en-US" dirty="0" err="1" smtClean="0"/>
              <a:t>Kozsar</a:t>
            </a:r>
            <a:r>
              <a:rPr lang="en-US" dirty="0" smtClean="0"/>
              <a:t>)</a:t>
            </a:r>
            <a:endParaRPr lang="en-GB" dirty="0"/>
          </a:p>
        </p:txBody>
      </p:sp>
      <p:sp>
        <p:nvSpPr>
          <p:cNvPr id="9" name="Content Placeholder 8"/>
          <p:cNvSpPr>
            <a:spLocks noGrp="1"/>
          </p:cNvSpPr>
          <p:nvPr>
            <p:ph idx="1"/>
          </p:nvPr>
        </p:nvSpPr>
        <p:spPr/>
        <p:txBody>
          <a:bodyPr/>
          <a:lstStyle/>
          <a:p>
            <a:r>
              <a:rPr lang="en-US" sz="2400" i="1" dirty="0"/>
              <a:t>The delay in production of H9 in the PS caused the SPS to set the injection moment at C1015 (on SPS user LHC3). This means that the event SIX.F1KFO-CT came in the present cycle, while the NLHCINJ bit in the LHCSSEQE group is present only in the previous </a:t>
            </a:r>
            <a:r>
              <a:rPr lang="en-US" sz="2400" i="1" dirty="0" smtClean="0"/>
              <a:t>cycle</a:t>
            </a:r>
            <a:r>
              <a:rPr lang="en-US" sz="2400" i="1" dirty="0"/>
              <a:t>. The two need present at the same time in order to trigger the sending of HX.RNGI-CT on the LHC timing cable. Because this latter event was missing, the RNGI group in the LHC telegram remained at the value present before delaying the SPS injection (RING 2). Nevertheless, the LHC requests were still being executed, sending the LHC injection events (</a:t>
            </a:r>
            <a:r>
              <a:rPr lang="en-US" sz="2400" i="1" dirty="0" err="1"/>
              <a:t>HIX.xxx</a:t>
            </a:r>
            <a:r>
              <a:rPr lang="en-US" sz="2400" i="1" dirty="0"/>
              <a:t>), </a:t>
            </a:r>
            <a:r>
              <a:rPr lang="en-US" sz="2400" i="1" dirty="0" err="1"/>
              <a:t>prepulses</a:t>
            </a:r>
            <a:r>
              <a:rPr lang="en-US" sz="2400" i="1" dirty="0"/>
              <a:t> generated, etc. but for the wrong ring in case the requested one was R1</a:t>
            </a:r>
            <a:r>
              <a:rPr lang="en-US" sz="2400" i="1" dirty="0" smtClean="0"/>
              <a:t>.</a:t>
            </a:r>
            <a:endParaRPr lang="en-GB" sz="3600" i="1" dirty="0"/>
          </a:p>
        </p:txBody>
      </p:sp>
      <p:sp>
        <p:nvSpPr>
          <p:cNvPr id="5" name="Date Placeholder 4"/>
          <p:cNvSpPr>
            <a:spLocks noGrp="1"/>
          </p:cNvSpPr>
          <p:nvPr>
            <p:ph type="dt" sz="half" idx="10"/>
          </p:nvPr>
        </p:nvSpPr>
        <p:spPr/>
        <p:txBody>
          <a:bodyPr/>
          <a:lstStyle/>
          <a:p>
            <a:fld id="{B4C8E7F0-B3B2-4711-9383-6412E3C81093}" type="datetime1">
              <a:rPr lang="en-GB" smtClean="0"/>
              <a:t>01/12/2012</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11</a:t>
            </a:fld>
            <a:endParaRPr lang="en-GB"/>
          </a:p>
        </p:txBody>
      </p:sp>
    </p:spTree>
    <p:extLst>
      <p:ext uri="{BB962C8B-B14F-4D97-AF65-F5344CB8AC3E}">
        <p14:creationId xmlns:p14="http://schemas.microsoft.com/office/powerpoint/2010/main" val="657408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sp>
        <p:nvSpPr>
          <p:cNvPr id="8" name="Content Placeholder 7"/>
          <p:cNvSpPr>
            <a:spLocks noGrp="1"/>
          </p:cNvSpPr>
          <p:nvPr>
            <p:ph sz="half" idx="2"/>
          </p:nvPr>
        </p:nvSpPr>
        <p:spPr>
          <a:xfrm>
            <a:off x="533400" y="4648200"/>
            <a:ext cx="8153400" cy="1477963"/>
          </a:xfrm>
        </p:spPr>
        <p:txBody>
          <a:bodyPr/>
          <a:lstStyle/>
          <a:p>
            <a:r>
              <a:rPr lang="en-US" sz="2400" dirty="0" smtClean="0"/>
              <a:t>Vacuum spike around TDI leading to vacuum valve closure</a:t>
            </a:r>
            <a:endParaRPr lang="en-GB" sz="2400" dirty="0"/>
          </a:p>
        </p:txBody>
      </p:sp>
      <p:sp>
        <p:nvSpPr>
          <p:cNvPr id="4" name="Date Placeholder 3"/>
          <p:cNvSpPr>
            <a:spLocks noGrp="1"/>
          </p:cNvSpPr>
          <p:nvPr>
            <p:ph type="dt" sz="half" idx="10"/>
          </p:nvPr>
        </p:nvSpPr>
        <p:spPr/>
        <p:txBody>
          <a:bodyPr/>
          <a:lstStyle/>
          <a:p>
            <a:fld id="{A90DF66D-7345-4F19-BF7B-E480E373C532}" type="datetime1">
              <a:rPr lang="en-GB" smtClean="0"/>
              <a:t>01/12/2012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2</a:t>
            </a:fld>
            <a:endParaRPr lang="en-GB"/>
          </a:p>
        </p:txBody>
      </p:sp>
      <p:pic>
        <p:nvPicPr>
          <p:cNvPr id="2051" name="Picture 3" descr="\\cern.ch\dfs\Users\a\arduini\Documents\vacuum.png.p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022985"/>
            <a:ext cx="8801100" cy="354901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838200" y="1752600"/>
            <a:ext cx="3657600" cy="1200329"/>
          </a:xfrm>
          <a:prstGeom prst="rect">
            <a:avLst/>
          </a:prstGeom>
          <a:noFill/>
        </p:spPr>
        <p:txBody>
          <a:bodyPr wrap="square" rtlCol="0">
            <a:spAutoFit/>
          </a:bodyPr>
          <a:lstStyle/>
          <a:p>
            <a:r>
              <a:rPr lang="en-US" sz="1400" b="1" dirty="0">
                <a:solidFill>
                  <a:srgbClr val="CC00CC"/>
                </a:solidFill>
              </a:rPr>
              <a:t>VGPB.231.4L2.X</a:t>
            </a:r>
          </a:p>
          <a:p>
            <a:r>
              <a:rPr lang="en-US" sz="1400" b="1" dirty="0" smtClean="0">
                <a:solidFill>
                  <a:srgbClr val="FFFF00"/>
                </a:solidFill>
              </a:rPr>
              <a:t>VGPB.123.4L2.X</a:t>
            </a:r>
          </a:p>
          <a:p>
            <a:r>
              <a:rPr lang="en-US" sz="1400" b="1" dirty="0" smtClean="0">
                <a:solidFill>
                  <a:srgbClr val="00B0F0"/>
                </a:solidFill>
              </a:rPr>
              <a:t>VGPB.120.4L2.X</a:t>
            </a:r>
            <a:endParaRPr lang="en-GB" sz="1400" b="1" baseline="-25000" dirty="0">
              <a:solidFill>
                <a:srgbClr val="00B0F0"/>
              </a:solidFill>
            </a:endParaRPr>
          </a:p>
          <a:p>
            <a:endParaRPr lang="en-US" b="1" dirty="0" smtClean="0">
              <a:solidFill>
                <a:srgbClr val="FFFF99"/>
              </a:solidFill>
            </a:endParaRPr>
          </a:p>
          <a:p>
            <a:endParaRPr lang="en-GB" b="1" baseline="-25000" dirty="0">
              <a:solidFill>
                <a:srgbClr val="FFFF99"/>
              </a:solidFill>
            </a:endParaRPr>
          </a:p>
        </p:txBody>
      </p:sp>
      <p:sp>
        <p:nvSpPr>
          <p:cNvPr id="13" name="TextBox 12"/>
          <p:cNvSpPr txBox="1"/>
          <p:nvPr/>
        </p:nvSpPr>
        <p:spPr>
          <a:xfrm>
            <a:off x="1066800" y="3200400"/>
            <a:ext cx="1905000" cy="984885"/>
          </a:xfrm>
          <a:prstGeom prst="rect">
            <a:avLst/>
          </a:prstGeom>
          <a:noFill/>
        </p:spPr>
        <p:txBody>
          <a:bodyPr wrap="square" rtlCol="0">
            <a:spAutoFit/>
          </a:bodyPr>
          <a:lstStyle/>
          <a:p>
            <a:r>
              <a:rPr lang="en-US" sz="1400" b="1" dirty="0" smtClean="0">
                <a:solidFill>
                  <a:srgbClr val="66FF33"/>
                </a:solidFill>
                <a:latin typeface="Arial" pitchFamily="34" charset="0"/>
                <a:cs typeface="Arial" pitchFamily="34" charset="0"/>
              </a:rPr>
              <a:t>VGPB.222.1L2.X  </a:t>
            </a:r>
          </a:p>
          <a:p>
            <a:r>
              <a:rPr lang="en-US" sz="1400" b="1" dirty="0" smtClean="0">
                <a:solidFill>
                  <a:srgbClr val="CC00CC"/>
                </a:solidFill>
              </a:rPr>
              <a:t>VGPB.220.1L2.X</a:t>
            </a:r>
          </a:p>
          <a:p>
            <a:endParaRPr lang="en-US" b="1" dirty="0" smtClean="0">
              <a:solidFill>
                <a:srgbClr val="FFFF99"/>
              </a:solidFill>
            </a:endParaRPr>
          </a:p>
          <a:p>
            <a:endParaRPr lang="en-GB" b="1" baseline="-25000" dirty="0">
              <a:solidFill>
                <a:srgbClr val="FFFF99"/>
              </a:solidFill>
            </a:endParaRPr>
          </a:p>
        </p:txBody>
      </p:sp>
    </p:spTree>
    <p:extLst>
      <p:ext uri="{BB962C8B-B14F-4D97-AF65-F5344CB8AC3E}">
        <p14:creationId xmlns:p14="http://schemas.microsoft.com/office/powerpoint/2010/main" val="973397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050"/>
            <a:ext cx="7315200" cy="792163"/>
          </a:xfrm>
        </p:spPr>
        <p:txBody>
          <a:bodyPr/>
          <a:lstStyle/>
          <a:p>
            <a:r>
              <a:rPr lang="en-US" dirty="0" smtClean="0"/>
              <a:t>15 </a:t>
            </a:r>
            <a:r>
              <a:rPr lang="en-US" dirty="0" err="1" smtClean="0"/>
              <a:t>ms</a:t>
            </a:r>
            <a:r>
              <a:rPr lang="en-US" dirty="0" smtClean="0"/>
              <a:t> can make the difference…</a:t>
            </a:r>
            <a:endParaRPr lang="en-GB" dirty="0"/>
          </a:p>
        </p:txBody>
      </p:sp>
      <p:sp>
        <p:nvSpPr>
          <p:cNvPr id="3" name="Content Placeholder 2"/>
          <p:cNvSpPr>
            <a:spLocks noGrp="1"/>
          </p:cNvSpPr>
          <p:nvPr>
            <p:ph idx="1"/>
          </p:nvPr>
        </p:nvSpPr>
        <p:spPr>
          <a:xfrm>
            <a:off x="228600" y="990600"/>
            <a:ext cx="8686800" cy="1600200"/>
          </a:xfrm>
        </p:spPr>
        <p:txBody>
          <a:bodyPr/>
          <a:lstStyle/>
          <a:p>
            <a:r>
              <a:rPr lang="en-US" sz="1800" dirty="0" smtClean="0"/>
              <a:t>Extraction time from PS (w.r.t. start of PS magnetic cycle) delayed by 390 </a:t>
            </a:r>
            <a:r>
              <a:rPr lang="en-US" sz="1800" dirty="0" err="1" smtClean="0"/>
              <a:t>ms</a:t>
            </a:r>
            <a:r>
              <a:rPr lang="en-US" sz="1800" dirty="0" smtClean="0"/>
              <a:t> to allow time for RF gymnastics for the h=9/batch compression/bunch merging</a:t>
            </a:r>
          </a:p>
          <a:p>
            <a:r>
              <a:rPr lang="en-US" sz="1800" dirty="0" smtClean="0"/>
              <a:t>Injection time in the SPS (w.r.t. start of SPS magnetic cycle) delayed accordingly. I.e. injection occurring 1015 </a:t>
            </a:r>
            <a:r>
              <a:rPr lang="en-US" sz="1800" dirty="0" err="1" smtClean="0"/>
              <a:t>ms</a:t>
            </a:r>
            <a:r>
              <a:rPr lang="en-US" sz="1800" dirty="0" smtClean="0"/>
              <a:t> after start cycle</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1800" dirty="0" smtClean="0"/>
              <a:t>The injection warning event (Inj. -1s) and the bit defining the ring need to be present on the same cycle to update the destination in the telegram</a:t>
            </a:r>
          </a:p>
          <a:p>
            <a:endParaRPr lang="en-US" sz="2000" dirty="0" smtClean="0"/>
          </a:p>
          <a:p>
            <a:endParaRPr lang="en-US" sz="2000" dirty="0" smtClean="0"/>
          </a:p>
          <a:p>
            <a:pPr marL="0" indent="0">
              <a:buNone/>
            </a:pPr>
            <a:endParaRPr lang="en-US" sz="2000" dirty="0" smtClean="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pPr marL="0" indent="0">
              <a:buNone/>
            </a:pPr>
            <a:r>
              <a:rPr lang="en-US" sz="2800" dirty="0"/>
              <a:t/>
            </a:r>
            <a:br>
              <a:rPr lang="en-US" sz="2800" dirty="0"/>
            </a:br>
            <a:endParaRPr lang="en-GB" sz="2800" dirty="0"/>
          </a:p>
        </p:txBody>
      </p:sp>
      <p:sp>
        <p:nvSpPr>
          <p:cNvPr id="4" name="Date Placeholder 3"/>
          <p:cNvSpPr>
            <a:spLocks noGrp="1"/>
          </p:cNvSpPr>
          <p:nvPr>
            <p:ph type="dt" sz="half" idx="10"/>
          </p:nvPr>
        </p:nvSpPr>
        <p:spPr/>
        <p:txBody>
          <a:bodyPr/>
          <a:lstStyle/>
          <a:p>
            <a:fld id="{A90DF66D-7345-4F19-BF7B-E480E373C532}" type="datetime1">
              <a:rPr lang="en-GB" smtClean="0"/>
              <a:t>01/12/2012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3</a:t>
            </a:fld>
            <a:endParaRPr lang="en-GB"/>
          </a:p>
        </p:txBody>
      </p:sp>
      <p:grpSp>
        <p:nvGrpSpPr>
          <p:cNvPr id="21" name="Group 20"/>
          <p:cNvGrpSpPr/>
          <p:nvPr/>
        </p:nvGrpSpPr>
        <p:grpSpPr>
          <a:xfrm>
            <a:off x="4572000" y="2124075"/>
            <a:ext cx="2819400" cy="1905000"/>
            <a:chOff x="1295400" y="2819400"/>
            <a:chExt cx="2819400" cy="1905000"/>
          </a:xfrm>
        </p:grpSpPr>
        <p:cxnSp>
          <p:nvCxnSpPr>
            <p:cNvPr id="8" name="Straight Connector 7"/>
            <p:cNvCxnSpPr/>
            <p:nvPr/>
          </p:nvCxnSpPr>
          <p:spPr>
            <a:xfrm>
              <a:off x="1295400" y="4114800"/>
              <a:ext cx="1371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667000" y="2971800"/>
              <a:ext cx="45720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124200" y="2971800"/>
              <a:ext cx="53340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657600" y="41148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95400" y="2819400"/>
              <a:ext cx="0" cy="19050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114800" y="2819400"/>
              <a:ext cx="0" cy="19050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2057400" y="3875186"/>
            <a:ext cx="1828800" cy="523220"/>
          </a:xfrm>
          <a:prstGeom prst="rect">
            <a:avLst/>
          </a:prstGeom>
          <a:noFill/>
        </p:spPr>
        <p:txBody>
          <a:bodyPr wrap="square" rtlCol="0">
            <a:spAutoFit/>
          </a:bodyPr>
          <a:lstStyle/>
          <a:p>
            <a:r>
              <a:rPr lang="en-US" sz="1400" dirty="0" smtClean="0"/>
              <a:t>Next LHC Injection =</a:t>
            </a:r>
          </a:p>
          <a:p>
            <a:endParaRPr lang="en-GB" sz="1400" dirty="0"/>
          </a:p>
        </p:txBody>
      </p:sp>
      <p:grpSp>
        <p:nvGrpSpPr>
          <p:cNvPr id="44" name="Group 43"/>
          <p:cNvGrpSpPr/>
          <p:nvPr/>
        </p:nvGrpSpPr>
        <p:grpSpPr>
          <a:xfrm>
            <a:off x="1828800" y="1971675"/>
            <a:ext cx="2743200" cy="2057400"/>
            <a:chOff x="304800" y="2819400"/>
            <a:chExt cx="2743200" cy="2057400"/>
          </a:xfrm>
        </p:grpSpPr>
        <p:cxnSp>
          <p:nvCxnSpPr>
            <p:cNvPr id="24" name="Straight Connector 23"/>
            <p:cNvCxnSpPr/>
            <p:nvPr/>
          </p:nvCxnSpPr>
          <p:spPr>
            <a:xfrm>
              <a:off x="304800" y="2819400"/>
              <a:ext cx="0" cy="20574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2362200" y="4267200"/>
              <a:ext cx="6858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1905000" y="3276600"/>
              <a:ext cx="457200" cy="9906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1143000" y="3276600"/>
              <a:ext cx="7620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914400" y="3276600"/>
              <a:ext cx="228600" cy="9906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304800" y="4267200"/>
              <a:ext cx="6096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pSp>
      <p:grpSp>
        <p:nvGrpSpPr>
          <p:cNvPr id="43" name="Group 42"/>
          <p:cNvGrpSpPr/>
          <p:nvPr/>
        </p:nvGrpSpPr>
        <p:grpSpPr>
          <a:xfrm>
            <a:off x="3962400" y="2428875"/>
            <a:ext cx="1400175" cy="876300"/>
            <a:chOff x="2438400" y="3276600"/>
            <a:chExt cx="1400175" cy="876300"/>
          </a:xfrm>
        </p:grpSpPr>
        <p:cxnSp>
          <p:nvCxnSpPr>
            <p:cNvPr id="38" name="Straight Arrow Connector 37"/>
            <p:cNvCxnSpPr/>
            <p:nvPr/>
          </p:nvCxnSpPr>
          <p:spPr>
            <a:xfrm>
              <a:off x="3581400" y="3581400"/>
              <a:ext cx="0"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847975" y="3562350"/>
              <a:ext cx="0"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381375" y="3276600"/>
              <a:ext cx="457200" cy="523220"/>
            </a:xfrm>
            <a:prstGeom prst="rect">
              <a:avLst/>
            </a:prstGeom>
            <a:noFill/>
          </p:spPr>
          <p:txBody>
            <a:bodyPr wrap="square" rtlCol="0">
              <a:spAutoFit/>
            </a:bodyPr>
            <a:lstStyle/>
            <a:p>
              <a:r>
                <a:rPr lang="en-US" sz="1400" dirty="0" smtClean="0"/>
                <a:t>Inj.</a:t>
              </a:r>
            </a:p>
            <a:p>
              <a:endParaRPr lang="en-GB" sz="1400" dirty="0"/>
            </a:p>
          </p:txBody>
        </p:sp>
        <p:sp>
          <p:nvSpPr>
            <p:cNvPr id="41" name="TextBox 40"/>
            <p:cNvSpPr txBox="1"/>
            <p:nvPr/>
          </p:nvSpPr>
          <p:spPr>
            <a:xfrm>
              <a:off x="2438400" y="3286125"/>
              <a:ext cx="762000" cy="523220"/>
            </a:xfrm>
            <a:prstGeom prst="rect">
              <a:avLst/>
            </a:prstGeom>
            <a:noFill/>
          </p:spPr>
          <p:txBody>
            <a:bodyPr wrap="square" rtlCol="0">
              <a:spAutoFit/>
            </a:bodyPr>
            <a:lstStyle/>
            <a:p>
              <a:r>
                <a:rPr lang="en-US" sz="1400" dirty="0" smtClean="0"/>
                <a:t>Inj. -1s</a:t>
              </a:r>
            </a:p>
            <a:p>
              <a:endParaRPr lang="en-GB" sz="1400" dirty="0"/>
            </a:p>
          </p:txBody>
        </p:sp>
      </p:grpSp>
      <p:grpSp>
        <p:nvGrpSpPr>
          <p:cNvPr id="49" name="Group 48"/>
          <p:cNvGrpSpPr/>
          <p:nvPr/>
        </p:nvGrpSpPr>
        <p:grpSpPr>
          <a:xfrm>
            <a:off x="3876675" y="3876675"/>
            <a:ext cx="800100" cy="1228725"/>
            <a:chOff x="2190750" y="4714875"/>
            <a:chExt cx="800100" cy="1228725"/>
          </a:xfrm>
        </p:grpSpPr>
        <p:sp>
          <p:nvSpPr>
            <p:cNvPr id="42" name="TextBox 41"/>
            <p:cNvSpPr txBox="1"/>
            <p:nvPr/>
          </p:nvSpPr>
          <p:spPr>
            <a:xfrm>
              <a:off x="2362200" y="4714875"/>
              <a:ext cx="457200" cy="523220"/>
            </a:xfrm>
            <a:prstGeom prst="rect">
              <a:avLst/>
            </a:prstGeom>
            <a:solidFill>
              <a:srgbClr val="0000FF"/>
            </a:solidFill>
          </p:spPr>
          <p:txBody>
            <a:bodyPr wrap="square" rtlCol="0">
              <a:spAutoFit/>
            </a:bodyPr>
            <a:lstStyle/>
            <a:p>
              <a:r>
                <a:rPr lang="en-US" sz="1400" b="1" dirty="0" smtClean="0">
                  <a:solidFill>
                    <a:schemeClr val="bg1"/>
                  </a:solidFill>
                </a:rPr>
                <a:t>R1</a:t>
              </a:r>
            </a:p>
            <a:p>
              <a:endParaRPr lang="en-GB" sz="1400" dirty="0"/>
            </a:p>
          </p:txBody>
        </p:sp>
        <p:sp>
          <p:nvSpPr>
            <p:cNvPr id="48" name="TextBox 47"/>
            <p:cNvSpPr txBox="1"/>
            <p:nvPr/>
          </p:nvSpPr>
          <p:spPr>
            <a:xfrm>
              <a:off x="2190750" y="5574268"/>
              <a:ext cx="800100" cy="369332"/>
            </a:xfrm>
            <a:prstGeom prst="rect">
              <a:avLst/>
            </a:prstGeom>
            <a:noFill/>
            <a:ln>
              <a:solidFill>
                <a:schemeClr val="bg1"/>
              </a:solidFill>
            </a:ln>
          </p:spPr>
          <p:txBody>
            <a:bodyPr wrap="square" rtlCol="0">
              <a:spAutoFit/>
            </a:bodyPr>
            <a:lstStyle/>
            <a:p>
              <a:pPr algn="ctr"/>
              <a:r>
                <a:rPr lang="en-US" dirty="0" smtClean="0"/>
                <a:t>MKI2</a:t>
              </a:r>
              <a:endParaRPr lang="en-GB" dirty="0"/>
            </a:p>
          </p:txBody>
        </p:sp>
      </p:grpSp>
      <p:grpSp>
        <p:nvGrpSpPr>
          <p:cNvPr id="47" name="Group 46"/>
          <p:cNvGrpSpPr/>
          <p:nvPr/>
        </p:nvGrpSpPr>
        <p:grpSpPr>
          <a:xfrm>
            <a:off x="3810000" y="3875186"/>
            <a:ext cx="914400" cy="1228725"/>
            <a:chOff x="2133600" y="4714875"/>
            <a:chExt cx="914400" cy="1228725"/>
          </a:xfrm>
        </p:grpSpPr>
        <p:sp>
          <p:nvSpPr>
            <p:cNvPr id="45" name="TextBox 44"/>
            <p:cNvSpPr txBox="1"/>
            <p:nvPr/>
          </p:nvSpPr>
          <p:spPr>
            <a:xfrm>
              <a:off x="2362200" y="4714875"/>
              <a:ext cx="457200" cy="523220"/>
            </a:xfrm>
            <a:prstGeom prst="rect">
              <a:avLst/>
            </a:prstGeom>
            <a:solidFill>
              <a:srgbClr val="FF3300"/>
            </a:solidFill>
          </p:spPr>
          <p:txBody>
            <a:bodyPr wrap="square" rtlCol="0">
              <a:spAutoFit/>
            </a:bodyPr>
            <a:lstStyle/>
            <a:p>
              <a:r>
                <a:rPr lang="en-US" sz="1400" b="1" dirty="0" smtClean="0"/>
                <a:t>R2</a:t>
              </a:r>
            </a:p>
            <a:p>
              <a:endParaRPr lang="en-GB" sz="1400" dirty="0"/>
            </a:p>
          </p:txBody>
        </p:sp>
        <p:sp>
          <p:nvSpPr>
            <p:cNvPr id="46" name="TextBox 45"/>
            <p:cNvSpPr txBox="1"/>
            <p:nvPr/>
          </p:nvSpPr>
          <p:spPr>
            <a:xfrm>
              <a:off x="2133600" y="5562600"/>
              <a:ext cx="914400" cy="381000"/>
            </a:xfrm>
            <a:prstGeom prst="rect">
              <a:avLst/>
            </a:prstGeom>
            <a:solidFill>
              <a:schemeClr val="bg1"/>
            </a:solidFill>
          </p:spPr>
          <p:txBody>
            <a:bodyPr wrap="square" rtlCol="0">
              <a:spAutoFit/>
            </a:bodyPr>
            <a:lstStyle/>
            <a:p>
              <a:pPr algn="ctr"/>
              <a:r>
                <a:rPr lang="en-US" dirty="0" smtClean="0"/>
                <a:t>MKI8</a:t>
              </a:r>
              <a:endParaRPr lang="en-GB" dirty="0"/>
            </a:p>
          </p:txBody>
        </p:sp>
      </p:grpSp>
      <p:sp>
        <p:nvSpPr>
          <p:cNvPr id="33" name="Rectangle 32"/>
          <p:cNvSpPr/>
          <p:nvPr/>
        </p:nvSpPr>
        <p:spPr>
          <a:xfrm>
            <a:off x="5638800" y="4804618"/>
            <a:ext cx="3190875" cy="60156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latin typeface="+mj-lt"/>
              </a:rPr>
              <a:t>Thanks to J.C. </a:t>
            </a:r>
            <a:r>
              <a:rPr lang="en-US" sz="1600" b="1" dirty="0" err="1" smtClean="0">
                <a:solidFill>
                  <a:srgbClr val="FFFF00"/>
                </a:solidFill>
                <a:latin typeface="+mj-lt"/>
              </a:rPr>
              <a:t>Bau</a:t>
            </a:r>
            <a:r>
              <a:rPr lang="en-US" sz="1600" b="1" dirty="0" smtClean="0">
                <a:solidFill>
                  <a:srgbClr val="FFFF00"/>
                </a:solidFill>
                <a:latin typeface="+mj-lt"/>
              </a:rPr>
              <a:t>, J. </a:t>
            </a:r>
            <a:r>
              <a:rPr lang="en-US" sz="1600" b="1" dirty="0" err="1" smtClean="0">
                <a:solidFill>
                  <a:srgbClr val="FFFF00"/>
                </a:solidFill>
                <a:latin typeface="+mj-lt"/>
              </a:rPr>
              <a:t>Kozsar</a:t>
            </a:r>
            <a:r>
              <a:rPr lang="en-US" sz="1600" b="1" dirty="0" smtClean="0">
                <a:solidFill>
                  <a:srgbClr val="FFFF00"/>
                </a:solidFill>
                <a:latin typeface="+mj-lt"/>
              </a:rPr>
              <a:t>, N. </a:t>
            </a:r>
            <a:r>
              <a:rPr lang="en-US" sz="1600" b="1" dirty="0" err="1" smtClean="0">
                <a:solidFill>
                  <a:srgbClr val="FFFF00"/>
                </a:solidFill>
                <a:latin typeface="+mj-lt"/>
              </a:rPr>
              <a:t>Magnin,G</a:t>
            </a:r>
            <a:r>
              <a:rPr lang="en-US" sz="1600" b="1" dirty="0">
                <a:solidFill>
                  <a:srgbClr val="FFFF00"/>
                </a:solidFill>
                <a:latin typeface="+mj-lt"/>
              </a:rPr>
              <a:t>.</a:t>
            </a:r>
            <a:r>
              <a:rPr lang="en-US" sz="1600" b="1" dirty="0" smtClean="0">
                <a:solidFill>
                  <a:srgbClr val="FFFF00"/>
                </a:solidFill>
                <a:latin typeface="+mj-lt"/>
              </a:rPr>
              <a:t> </a:t>
            </a:r>
            <a:r>
              <a:rPr lang="en-US" sz="1600" b="1" dirty="0" err="1" smtClean="0">
                <a:solidFill>
                  <a:srgbClr val="FFFF00"/>
                </a:solidFill>
                <a:latin typeface="+mj-lt"/>
              </a:rPr>
              <a:t>Hagman</a:t>
            </a:r>
            <a:r>
              <a:rPr lang="en-US" sz="1600" b="1" dirty="0" smtClean="0">
                <a:solidFill>
                  <a:srgbClr val="FFFF00"/>
                </a:solidFill>
                <a:latin typeface="+mj-lt"/>
              </a:rPr>
              <a:t> </a:t>
            </a:r>
            <a:endParaRPr lang="en-US" sz="1600" b="1" dirty="0">
              <a:solidFill>
                <a:srgbClr val="FFFF00"/>
              </a:solidFill>
              <a:latin typeface="+mj-lt"/>
            </a:endParaRPr>
          </a:p>
        </p:txBody>
      </p:sp>
    </p:spTree>
    <p:extLst>
      <p:ext uri="{BB962C8B-B14F-4D97-AF65-F5344CB8AC3E}">
        <p14:creationId xmlns:p14="http://schemas.microsoft.com/office/powerpoint/2010/main" val="343790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barn(inVertical)">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repeatCount="500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barn(inVertical)">
                                      <p:cBhvr>
                                        <p:cTn id="12" dur="3000"/>
                                        <p:tgtEl>
                                          <p:spTgt spid="47"/>
                                        </p:tgtEl>
                                      </p:cBhvr>
                                    </p:animEffect>
                                  </p:childTnLst>
                                </p:cTn>
                              </p:par>
                            </p:childTnLst>
                          </p:cTn>
                        </p:par>
                        <p:par>
                          <p:cTn id="13" fill="hold">
                            <p:stCondLst>
                              <p:cond delay="15000"/>
                            </p:stCondLst>
                            <p:childTnLst>
                              <p:par>
                                <p:cTn id="14" presetID="42" presetClass="path" presetSubtype="0" accel="50000" decel="50000" fill="hold" nodeType="afterEffect">
                                  <p:stCondLst>
                                    <p:cond delay="0"/>
                                  </p:stCondLst>
                                  <p:childTnLst>
                                    <p:animMotion origin="layout" path="M -3.33333E-6 -4.44444E-6 L 0.05834 -4.44444E-6 " pathEditMode="relative" rAng="0" ptsTypes="AA">
                                      <p:cBhvr>
                                        <p:cTn id="15" dur="2000" fill="hold"/>
                                        <p:tgtEl>
                                          <p:spTgt spid="43"/>
                                        </p:tgtEl>
                                        <p:attrNameLst>
                                          <p:attrName>ppt_x</p:attrName>
                                          <p:attrName>ppt_y</p:attrName>
                                        </p:attrNameLst>
                                      </p:cBhvr>
                                      <p:rCtr x="291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US" sz="2000" dirty="0" smtClean="0"/>
              <a:t>Timing team looking at options to make the timing system more robust against these situations</a:t>
            </a:r>
          </a:p>
          <a:p>
            <a:r>
              <a:rPr lang="en-US" sz="2000" dirty="0" smtClean="0"/>
              <a:t>S. Gilardoni and H. </a:t>
            </a:r>
            <a:r>
              <a:rPr lang="en-US" sz="2000" dirty="0" err="1" smtClean="0"/>
              <a:t>Damerau</a:t>
            </a:r>
            <a:r>
              <a:rPr lang="en-US" sz="2000" dirty="0" smtClean="0"/>
              <a:t> have already prepared another cycle with extraction timing advanced by 25 </a:t>
            </a:r>
            <a:r>
              <a:rPr lang="en-US" sz="2000" dirty="0" err="1" smtClean="0"/>
              <a:t>ms</a:t>
            </a:r>
            <a:endParaRPr lang="en-US" sz="2000" dirty="0" smtClean="0"/>
          </a:p>
          <a:p>
            <a:endParaRPr lang="en-US" sz="2000" dirty="0" smtClean="0"/>
          </a:p>
          <a:p>
            <a:endParaRPr lang="en-US" sz="2000" dirty="0"/>
          </a:p>
          <a:p>
            <a:r>
              <a:rPr lang="en-US" sz="2000" dirty="0" smtClean="0"/>
              <a:t>17:00 </a:t>
            </a:r>
            <a:r>
              <a:rPr lang="en-US" sz="2000" dirty="0"/>
              <a:t>Filling for physics #3350 </a:t>
            </a:r>
            <a:r>
              <a:rPr lang="en-US" sz="2000" dirty="0" smtClean="0"/>
              <a:t>after further enhancement of satellites in the PS</a:t>
            </a:r>
          </a:p>
          <a:p>
            <a:r>
              <a:rPr lang="en-US" sz="2000" dirty="0" smtClean="0"/>
              <a:t>19:10 </a:t>
            </a:r>
            <a:r>
              <a:rPr lang="en-US" sz="2000" dirty="0"/>
              <a:t>STABLE BEAMS #3350.Initial luminosity 6.7E33 cm-2s-1</a:t>
            </a:r>
            <a:r>
              <a:rPr lang="en-US" sz="2000" dirty="0" smtClean="0"/>
              <a:t>. ALICE initial luminosity ~1E31 cm-2s-1 </a:t>
            </a:r>
            <a:endParaRPr lang="en-US" sz="2000" dirty="0"/>
          </a:p>
        </p:txBody>
      </p:sp>
      <p:sp>
        <p:nvSpPr>
          <p:cNvPr id="4" name="Date Placeholder 3"/>
          <p:cNvSpPr>
            <a:spLocks noGrp="1"/>
          </p:cNvSpPr>
          <p:nvPr>
            <p:ph type="dt" sz="half" idx="10"/>
          </p:nvPr>
        </p:nvSpPr>
        <p:spPr/>
        <p:txBody>
          <a:bodyPr/>
          <a:lstStyle/>
          <a:p>
            <a:fld id="{A90DF66D-7345-4F19-BF7B-E480E373C532}" type="datetime1">
              <a:rPr lang="en-GB" smtClean="0"/>
              <a:t>01/12/2012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4</a:t>
            </a:fld>
            <a:endParaRPr lang="en-GB"/>
          </a:p>
        </p:txBody>
      </p:sp>
    </p:spTree>
    <p:extLst>
      <p:ext uri="{BB962C8B-B14F-4D97-AF65-F5344CB8AC3E}">
        <p14:creationId xmlns:p14="http://schemas.microsoft.com/office/powerpoint/2010/main" val="3947769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Satellites</a:t>
            </a:r>
            <a:endParaRPr lang="en-GB" dirty="0"/>
          </a:p>
        </p:txBody>
      </p:sp>
      <p:sp>
        <p:nvSpPr>
          <p:cNvPr id="3" name="Content Placeholder 2"/>
          <p:cNvSpPr>
            <a:spLocks noGrp="1"/>
          </p:cNvSpPr>
          <p:nvPr>
            <p:ph idx="1"/>
          </p:nvPr>
        </p:nvSpPr>
        <p:spPr>
          <a:xfrm>
            <a:off x="228600" y="990600"/>
            <a:ext cx="8686800" cy="1905000"/>
          </a:xfrm>
        </p:spPr>
        <p:txBody>
          <a:bodyPr/>
          <a:lstStyle/>
          <a:p>
            <a:endParaRPr lang="en-US" sz="2000" dirty="0"/>
          </a:p>
        </p:txBody>
      </p:sp>
      <p:sp>
        <p:nvSpPr>
          <p:cNvPr id="4" name="Date Placeholder 3"/>
          <p:cNvSpPr>
            <a:spLocks noGrp="1"/>
          </p:cNvSpPr>
          <p:nvPr>
            <p:ph type="dt" sz="half" idx="10"/>
          </p:nvPr>
        </p:nvSpPr>
        <p:spPr/>
        <p:txBody>
          <a:bodyPr/>
          <a:lstStyle/>
          <a:p>
            <a:fld id="{A90DF66D-7345-4F19-BF7B-E480E373C532}" type="datetime1">
              <a:rPr lang="en-GB" smtClean="0"/>
              <a:t>01/12/2012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5</a:t>
            </a:fld>
            <a:endParaRPr lang="en-GB"/>
          </a:p>
        </p:txBody>
      </p:sp>
      <p:pic>
        <p:nvPicPr>
          <p:cNvPr id="3074" name="Picture 2" descr="http://elogbook.cern.ch/eLogbook/attach_reader?attach_id=1317257"/>
          <p:cNvPicPr>
            <a:picLocks noChangeAspect="1" noChangeArrowheads="1"/>
          </p:cNvPicPr>
          <p:nvPr/>
        </p:nvPicPr>
        <p:blipFill rotWithShape="1">
          <a:blip r:embed="rId2">
            <a:extLst>
              <a:ext uri="{28A0092B-C50C-407E-A947-70E740481C1C}">
                <a14:useLocalDpi xmlns:a14="http://schemas.microsoft.com/office/drawing/2010/main" val="0"/>
              </a:ext>
            </a:extLst>
          </a:blip>
          <a:srcRect l="28793" t="15158"/>
          <a:stretch/>
        </p:blipFill>
        <p:spPr bwMode="auto">
          <a:xfrm>
            <a:off x="1419058" y="3657600"/>
            <a:ext cx="6505742" cy="262477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elogbook.cern.ch/eLogbook/attach_reader?attach_id=1316819"/>
          <p:cNvPicPr>
            <a:picLocks noChangeArrowheads="1"/>
          </p:cNvPicPr>
          <p:nvPr/>
        </p:nvPicPr>
        <p:blipFill rotWithShape="1">
          <a:blip r:embed="rId3">
            <a:extLst>
              <a:ext uri="{28A0092B-C50C-407E-A947-70E740481C1C}">
                <a14:useLocalDpi xmlns:a14="http://schemas.microsoft.com/office/drawing/2010/main" val="0"/>
              </a:ext>
            </a:extLst>
          </a:blip>
          <a:srcRect l="27147" t="14779"/>
          <a:stretch/>
        </p:blipFill>
        <p:spPr bwMode="auto">
          <a:xfrm>
            <a:off x="1295400" y="1016975"/>
            <a:ext cx="6646065" cy="263649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2023979" y="3962400"/>
            <a:ext cx="2362200" cy="381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latin typeface="+mj-lt"/>
              </a:rPr>
              <a:t>Fill </a:t>
            </a:r>
            <a:r>
              <a:rPr lang="en-US" sz="1600" b="1" dirty="0" smtClean="0">
                <a:solidFill>
                  <a:srgbClr val="FFFF00"/>
                </a:solidFill>
                <a:latin typeface="+mj-lt"/>
              </a:rPr>
              <a:t>3350: </a:t>
            </a:r>
            <a:r>
              <a:rPr lang="en-US" sz="1600" b="1" dirty="0" smtClean="0">
                <a:solidFill>
                  <a:srgbClr val="FFFF00"/>
                </a:solidFill>
                <a:latin typeface="+mj-lt"/>
              </a:rPr>
              <a:t>0.5 %</a:t>
            </a:r>
            <a:endParaRPr lang="en-US" sz="1600" b="1" dirty="0">
              <a:solidFill>
                <a:srgbClr val="FFFF00"/>
              </a:solidFill>
              <a:latin typeface="+mj-lt"/>
            </a:endParaRPr>
          </a:p>
        </p:txBody>
      </p:sp>
      <p:sp>
        <p:nvSpPr>
          <p:cNvPr id="11" name="Rectangle 10"/>
          <p:cNvSpPr/>
          <p:nvPr/>
        </p:nvSpPr>
        <p:spPr>
          <a:xfrm>
            <a:off x="2075257" y="1219200"/>
            <a:ext cx="2514600" cy="381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latin typeface="+mj-lt"/>
              </a:rPr>
              <a:t>Fill </a:t>
            </a:r>
            <a:r>
              <a:rPr lang="en-US" sz="1600" b="1" dirty="0" smtClean="0">
                <a:solidFill>
                  <a:srgbClr val="FFFF00"/>
                </a:solidFill>
                <a:latin typeface="+mj-lt"/>
              </a:rPr>
              <a:t>3345-3346: </a:t>
            </a:r>
            <a:r>
              <a:rPr lang="en-US" sz="1600" b="1" dirty="0" smtClean="0">
                <a:solidFill>
                  <a:srgbClr val="FFFF00"/>
                </a:solidFill>
                <a:latin typeface="+mj-lt"/>
              </a:rPr>
              <a:t>0.25 %</a:t>
            </a:r>
            <a:endParaRPr lang="en-US" sz="1600" b="1" dirty="0">
              <a:solidFill>
                <a:srgbClr val="FFFF00"/>
              </a:solidFill>
              <a:latin typeface="+mj-lt"/>
            </a:endParaRPr>
          </a:p>
        </p:txBody>
      </p:sp>
    </p:spTree>
    <p:extLst>
      <p:ext uri="{BB962C8B-B14F-4D97-AF65-F5344CB8AC3E}">
        <p14:creationId xmlns:p14="http://schemas.microsoft.com/office/powerpoint/2010/main" val="822838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At SPS injection</a:t>
            </a:r>
            <a:endParaRPr lang="en-GB" dirty="0"/>
          </a:p>
        </p:txBody>
      </p:sp>
      <p:sp>
        <p:nvSpPr>
          <p:cNvPr id="10" name="Text Placeholder 9"/>
          <p:cNvSpPr>
            <a:spLocks noGrp="1"/>
          </p:cNvSpPr>
          <p:nvPr>
            <p:ph type="body" idx="1"/>
          </p:nvPr>
        </p:nvSpPr>
        <p:spPr>
          <a:xfrm>
            <a:off x="457200" y="1668463"/>
            <a:ext cx="8153400" cy="639762"/>
          </a:xfrm>
        </p:spPr>
        <p:txBody>
          <a:bodyPr/>
          <a:lstStyle/>
          <a:p>
            <a:r>
              <a:rPr lang="en-US" sz="2000" b="0" dirty="0" smtClean="0"/>
              <a:t>Not easy to observe except at the LHC. Satellites are captured in two 5 ns SPS buckets </a:t>
            </a:r>
            <a:r>
              <a:rPr lang="en-US" sz="2000" b="0" dirty="0" smtClean="0">
                <a:sym typeface="Wingdings" pitchFamily="2" charset="2"/>
              </a:rPr>
              <a:t> </a:t>
            </a:r>
            <a:r>
              <a:rPr lang="en-US" sz="2000" b="0" dirty="0" smtClean="0"/>
              <a:t>Satellites are generated also at multiples of 5 ns (not useful for luminosity). Contacted PS RF expert (S. Hancock) to see whether we can further push satellites.</a:t>
            </a:r>
          </a:p>
        </p:txBody>
      </p:sp>
      <p:pic>
        <p:nvPicPr>
          <p:cNvPr id="5122"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457200" y="3065859"/>
            <a:ext cx="4040188" cy="3030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tretch>
            <a:fillRect/>
          </a:stretch>
        </p:blipFill>
        <p:spPr bwMode="auto">
          <a:xfrm>
            <a:off x="4648200" y="3048000"/>
            <a:ext cx="4041775" cy="3031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fld id="{A90DF66D-7345-4F19-BF7B-E480E373C532}" type="datetime1">
              <a:rPr lang="en-GB" smtClean="0"/>
              <a:t>01/12/2012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6</a:t>
            </a:fld>
            <a:endParaRPr lang="en-GB"/>
          </a:p>
        </p:txBody>
      </p:sp>
      <p:cxnSp>
        <p:nvCxnSpPr>
          <p:cNvPr id="13" name="Straight Arrow Connector 12"/>
          <p:cNvCxnSpPr/>
          <p:nvPr/>
        </p:nvCxnSpPr>
        <p:spPr>
          <a:xfrm>
            <a:off x="1349566" y="3505200"/>
            <a:ext cx="3810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257300" y="3595300"/>
            <a:ext cx="609600" cy="276999"/>
          </a:xfrm>
          <a:prstGeom prst="rect">
            <a:avLst/>
          </a:prstGeom>
          <a:noFill/>
        </p:spPr>
        <p:txBody>
          <a:bodyPr wrap="square" rtlCol="0">
            <a:spAutoFit/>
          </a:bodyPr>
          <a:lstStyle/>
          <a:p>
            <a:r>
              <a:rPr lang="en-US" sz="1200" dirty="0" smtClean="0"/>
              <a:t>20 ns</a:t>
            </a:r>
            <a:endParaRPr lang="en-GB" sz="1200" dirty="0"/>
          </a:p>
        </p:txBody>
      </p:sp>
      <p:sp>
        <p:nvSpPr>
          <p:cNvPr id="17" name="Rectangle 16"/>
          <p:cNvSpPr/>
          <p:nvPr/>
        </p:nvSpPr>
        <p:spPr>
          <a:xfrm>
            <a:off x="5867400" y="5867400"/>
            <a:ext cx="1828800" cy="381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latin typeface="+mj-lt"/>
              </a:rPr>
              <a:t>T. Bohl</a:t>
            </a:r>
            <a:endParaRPr lang="en-US" sz="1600" b="1" dirty="0">
              <a:solidFill>
                <a:srgbClr val="FFFF00"/>
              </a:solidFill>
              <a:latin typeface="+mj-lt"/>
            </a:endParaRPr>
          </a:p>
        </p:txBody>
      </p:sp>
    </p:spTree>
    <p:extLst>
      <p:ext uri="{BB962C8B-B14F-4D97-AF65-F5344CB8AC3E}">
        <p14:creationId xmlns:p14="http://schemas.microsoft.com/office/powerpoint/2010/main" val="2018332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Thu 1/12</a:t>
            </a:r>
            <a:endParaRPr lang="en-GB" dirty="0"/>
          </a:p>
        </p:txBody>
      </p:sp>
      <p:sp>
        <p:nvSpPr>
          <p:cNvPr id="11" name="Content Placeholder 10"/>
          <p:cNvSpPr>
            <a:spLocks noGrp="1"/>
          </p:cNvSpPr>
          <p:nvPr>
            <p:ph idx="1"/>
          </p:nvPr>
        </p:nvSpPr>
        <p:spPr/>
        <p:txBody>
          <a:bodyPr/>
          <a:lstStyle/>
          <a:p>
            <a:r>
              <a:rPr lang="en-US" sz="2000" dirty="0" smtClean="0"/>
              <a:t>01:54 Warning </a:t>
            </a:r>
            <a:r>
              <a:rPr lang="en-US" sz="2000" dirty="0"/>
              <a:t>from Big </a:t>
            </a:r>
            <a:r>
              <a:rPr lang="en-US" sz="2000" dirty="0" smtClean="0"/>
              <a:t>Sister </a:t>
            </a:r>
            <a:r>
              <a:rPr lang="en-US" sz="2000" dirty="0"/>
              <a:t>about abort gap cleaning required for beam 1. </a:t>
            </a:r>
            <a:r>
              <a:rPr lang="en-US" sz="2000" dirty="0" smtClean="0"/>
              <a:t>Lost </a:t>
            </a:r>
            <a:r>
              <a:rPr lang="en-US" sz="2000" dirty="0"/>
              <a:t>communication with </a:t>
            </a:r>
            <a:r>
              <a:rPr lang="en-US" sz="2000" dirty="0" smtClean="0"/>
              <a:t>RF </a:t>
            </a:r>
            <a:r>
              <a:rPr lang="en-US" sz="2000" dirty="0"/>
              <a:t>FGCs. </a:t>
            </a:r>
            <a:r>
              <a:rPr lang="en-US" sz="2000" dirty="0" smtClean="0"/>
              <a:t>Switch ON Abort Gap Cleaning.</a:t>
            </a:r>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pPr marL="0" indent="0">
              <a:buNone/>
            </a:pPr>
            <a:endParaRPr lang="en-US" sz="2000" dirty="0" smtClean="0"/>
          </a:p>
          <a:p>
            <a:r>
              <a:rPr lang="en-US" sz="2000" dirty="0" smtClean="0"/>
              <a:t>02:57 Not possible to restore communication. Dump and give access. End of fill #3350. 120 pb-1 in 7:50 h</a:t>
            </a:r>
          </a:p>
          <a:p>
            <a:r>
              <a:rPr lang="en-US" sz="2000" dirty="0" smtClean="0"/>
              <a:t>04:49 End of access. Power supply of control crate for feedback line 5B1 replaced. Still problems with the movement of the TED in TI2</a:t>
            </a:r>
            <a:r>
              <a:rPr lang="en-US" sz="2000" dirty="0"/>
              <a:t/>
            </a:r>
            <a:br>
              <a:rPr lang="en-US" sz="2000" dirty="0"/>
            </a:br>
            <a:endParaRPr lang="en-GB" sz="2000" dirty="0"/>
          </a:p>
        </p:txBody>
      </p:sp>
      <p:sp>
        <p:nvSpPr>
          <p:cNvPr id="7" name="Date Placeholder 6"/>
          <p:cNvSpPr>
            <a:spLocks noGrp="1"/>
          </p:cNvSpPr>
          <p:nvPr>
            <p:ph type="dt" sz="half" idx="10"/>
          </p:nvPr>
        </p:nvSpPr>
        <p:spPr/>
        <p:txBody>
          <a:bodyPr/>
          <a:lstStyle/>
          <a:p>
            <a:fld id="{0A2A071A-2CDE-4F64-8478-D74B690A888A}" type="datetime1">
              <a:rPr lang="en-GB" smtClean="0"/>
              <a:t>01/12/2012</a:t>
            </a:fld>
            <a:endParaRPr lang="en-US"/>
          </a:p>
        </p:txBody>
      </p:sp>
      <p:sp>
        <p:nvSpPr>
          <p:cNvPr id="8" name="Footer Placeholder 7"/>
          <p:cNvSpPr>
            <a:spLocks noGrp="1"/>
          </p:cNvSpPr>
          <p:nvPr>
            <p:ph type="ftr" sz="quarter" idx="11"/>
          </p:nvPr>
        </p:nvSpPr>
        <p:spPr/>
        <p:txBody>
          <a:bodyPr/>
          <a:lstStyle/>
          <a:p>
            <a:r>
              <a:rPr lang="en-US" smtClean="0"/>
              <a:t>LHC Morning Meeting - G. Arduini</a:t>
            </a:r>
            <a:endParaRPr lang="en-US" dirty="0"/>
          </a:p>
        </p:txBody>
      </p:sp>
      <p:sp>
        <p:nvSpPr>
          <p:cNvPr id="9" name="Slide Number Placeholder 8"/>
          <p:cNvSpPr>
            <a:spLocks noGrp="1"/>
          </p:cNvSpPr>
          <p:nvPr>
            <p:ph type="sldNum" sz="quarter" idx="12"/>
          </p:nvPr>
        </p:nvSpPr>
        <p:spPr/>
        <p:txBody>
          <a:bodyPr/>
          <a:lstStyle/>
          <a:p>
            <a:fld id="{9E9C5516-24D6-497E-B20F-168204F9A8CD}" type="slidenum">
              <a:rPr lang="en-US" smtClean="0"/>
              <a:pPr/>
              <a:t>7</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828800"/>
            <a:ext cx="5957888" cy="293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2911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Thu 1/12</a:t>
            </a:r>
            <a:endParaRPr lang="en-GB" dirty="0"/>
          </a:p>
        </p:txBody>
      </p:sp>
      <p:sp>
        <p:nvSpPr>
          <p:cNvPr id="11" name="Content Placeholder 10"/>
          <p:cNvSpPr>
            <a:spLocks noGrp="1"/>
          </p:cNvSpPr>
          <p:nvPr>
            <p:ph idx="1"/>
          </p:nvPr>
        </p:nvSpPr>
        <p:spPr/>
        <p:txBody>
          <a:bodyPr/>
          <a:lstStyle/>
          <a:p>
            <a:r>
              <a:rPr lang="en-US" sz="2000" dirty="0" smtClean="0"/>
              <a:t>TI2 TED moved out after intervention of the piquet. </a:t>
            </a:r>
            <a:r>
              <a:rPr lang="en-US" sz="2000" dirty="0"/>
              <a:t>An (heavy) intervention is </a:t>
            </a:r>
            <a:r>
              <a:rPr lang="en-US" sz="2000" dirty="0" smtClean="0"/>
              <a:t>required . The TED might block after the next access. Might need compensatory measure (TT60 TED). DSO to be contacted</a:t>
            </a:r>
          </a:p>
          <a:p>
            <a:endParaRPr lang="en-US" sz="2000" dirty="0" smtClean="0"/>
          </a:p>
          <a:p>
            <a:r>
              <a:rPr lang="en-US" sz="2000" dirty="0" smtClean="0"/>
              <a:t>06:15 Injection</a:t>
            </a:r>
          </a:p>
          <a:p>
            <a:endParaRPr lang="en-US" sz="2000" dirty="0" smtClean="0"/>
          </a:p>
          <a:p>
            <a:r>
              <a:rPr lang="en-US" sz="2000" dirty="0" smtClean="0"/>
              <a:t>Injection losses at warning level (up to 70% of dump threshold) as in previous fill in spite of good trajectory.</a:t>
            </a:r>
          </a:p>
          <a:p>
            <a:endParaRPr lang="en-US" sz="2000" dirty="0" smtClean="0"/>
          </a:p>
          <a:p>
            <a:r>
              <a:rPr lang="en-US" sz="2000" dirty="0" smtClean="0"/>
              <a:t>08:12 Stable beams #3351. Initial luminosity up to 6.9E33 cm-2s-1. ALICE at ~1E31.</a:t>
            </a:r>
          </a:p>
          <a:p>
            <a:endParaRPr lang="en-US" sz="2000" dirty="0" smtClean="0"/>
          </a:p>
          <a:p>
            <a:endParaRPr lang="en-US" sz="2000" dirty="0" smtClean="0"/>
          </a:p>
        </p:txBody>
      </p:sp>
      <p:sp>
        <p:nvSpPr>
          <p:cNvPr id="7" name="Date Placeholder 6"/>
          <p:cNvSpPr>
            <a:spLocks noGrp="1"/>
          </p:cNvSpPr>
          <p:nvPr>
            <p:ph type="dt" sz="half" idx="10"/>
          </p:nvPr>
        </p:nvSpPr>
        <p:spPr/>
        <p:txBody>
          <a:bodyPr/>
          <a:lstStyle/>
          <a:p>
            <a:fld id="{0A2A071A-2CDE-4F64-8478-D74B690A888A}" type="datetime1">
              <a:rPr lang="en-GB" smtClean="0"/>
              <a:t>01/12/2012</a:t>
            </a:fld>
            <a:endParaRPr lang="en-US"/>
          </a:p>
        </p:txBody>
      </p:sp>
      <p:sp>
        <p:nvSpPr>
          <p:cNvPr id="8" name="Footer Placeholder 7"/>
          <p:cNvSpPr>
            <a:spLocks noGrp="1"/>
          </p:cNvSpPr>
          <p:nvPr>
            <p:ph type="ftr" sz="quarter" idx="11"/>
          </p:nvPr>
        </p:nvSpPr>
        <p:spPr/>
        <p:txBody>
          <a:bodyPr/>
          <a:lstStyle/>
          <a:p>
            <a:r>
              <a:rPr lang="en-US" smtClean="0"/>
              <a:t>LHC Morning Meeting - G. Arduini</a:t>
            </a:r>
            <a:endParaRPr lang="en-US" dirty="0"/>
          </a:p>
        </p:txBody>
      </p:sp>
      <p:sp>
        <p:nvSpPr>
          <p:cNvPr id="9" name="Slide Number Placeholder 8"/>
          <p:cNvSpPr>
            <a:spLocks noGrp="1"/>
          </p:cNvSpPr>
          <p:nvPr>
            <p:ph type="sldNum" sz="quarter" idx="12"/>
          </p:nvPr>
        </p:nvSpPr>
        <p:spPr/>
        <p:txBody>
          <a:bodyPr/>
          <a:lstStyle/>
          <a:p>
            <a:fld id="{9E9C5516-24D6-497E-B20F-168204F9A8CD}" type="slidenum">
              <a:rPr lang="en-US" smtClean="0"/>
              <a:pPr/>
              <a:t>8</a:t>
            </a:fld>
            <a:endParaRPr lang="en-US"/>
          </a:p>
        </p:txBody>
      </p:sp>
    </p:spTree>
    <p:extLst>
      <p:ext uri="{BB962C8B-B14F-4D97-AF65-F5344CB8AC3E}">
        <p14:creationId xmlns:p14="http://schemas.microsoft.com/office/powerpoint/2010/main" val="457893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Plan &amp; pending issues</a:t>
            </a:r>
            <a:endParaRPr lang="en-GB" dirty="0"/>
          </a:p>
        </p:txBody>
      </p:sp>
      <p:sp>
        <p:nvSpPr>
          <p:cNvPr id="11" name="Content Placeholder 10"/>
          <p:cNvSpPr>
            <a:spLocks noGrp="1"/>
          </p:cNvSpPr>
          <p:nvPr>
            <p:ph idx="1"/>
          </p:nvPr>
        </p:nvSpPr>
        <p:spPr/>
        <p:txBody>
          <a:bodyPr/>
          <a:lstStyle/>
          <a:p>
            <a:r>
              <a:rPr lang="en-US" sz="2400" dirty="0" smtClean="0"/>
              <a:t>Next fill for physics (new extraction bump from PS – tested already in the SPS). </a:t>
            </a:r>
          </a:p>
          <a:p>
            <a:pPr marL="0" indent="0">
              <a:buNone/>
            </a:pPr>
            <a:endParaRPr lang="en-US" sz="2400" dirty="0" smtClean="0"/>
          </a:p>
          <a:p>
            <a:r>
              <a:rPr lang="en-US" sz="2400" dirty="0" smtClean="0"/>
              <a:t>Pending issues:</a:t>
            </a:r>
          </a:p>
          <a:p>
            <a:pPr lvl="1"/>
            <a:r>
              <a:rPr lang="en-US" sz="2000" dirty="0" smtClean="0"/>
              <a:t>TI2 TED</a:t>
            </a:r>
          </a:p>
          <a:p>
            <a:pPr lvl="1"/>
            <a:r>
              <a:rPr lang="en-US" sz="2000" dirty="0" smtClean="0"/>
              <a:t>ODH sensor in UP62. In case of access fire brigade to intervene first. Intervention required.</a:t>
            </a:r>
          </a:p>
          <a:p>
            <a:pPr lvl="1"/>
            <a:endParaRPr lang="en-US" sz="2000" dirty="0" smtClean="0"/>
          </a:p>
          <a:p>
            <a:r>
              <a:rPr lang="en-US" sz="2400" dirty="0" smtClean="0"/>
              <a:t>To come (next week):</a:t>
            </a:r>
          </a:p>
          <a:p>
            <a:pPr lvl="1"/>
            <a:r>
              <a:rPr lang="en-US" sz="2000" dirty="0" smtClean="0"/>
              <a:t>High brightness beam test. Tests ongoing in the SPS with new PS extraction timing.</a:t>
            </a:r>
          </a:p>
          <a:p>
            <a:endParaRPr lang="en-US" dirty="0"/>
          </a:p>
          <a:p>
            <a:endParaRPr lang="en-GB" dirty="0"/>
          </a:p>
        </p:txBody>
      </p:sp>
      <p:sp>
        <p:nvSpPr>
          <p:cNvPr id="7" name="Date Placeholder 6"/>
          <p:cNvSpPr>
            <a:spLocks noGrp="1"/>
          </p:cNvSpPr>
          <p:nvPr>
            <p:ph type="dt" sz="half" idx="10"/>
          </p:nvPr>
        </p:nvSpPr>
        <p:spPr/>
        <p:txBody>
          <a:bodyPr/>
          <a:lstStyle/>
          <a:p>
            <a:fld id="{0A2A071A-2CDE-4F64-8478-D74B690A888A}" type="datetime1">
              <a:rPr lang="en-GB" smtClean="0"/>
              <a:t>01/12/2012</a:t>
            </a:fld>
            <a:endParaRPr lang="en-US"/>
          </a:p>
        </p:txBody>
      </p:sp>
      <p:sp>
        <p:nvSpPr>
          <p:cNvPr id="8" name="Footer Placeholder 7"/>
          <p:cNvSpPr>
            <a:spLocks noGrp="1"/>
          </p:cNvSpPr>
          <p:nvPr>
            <p:ph type="ftr" sz="quarter" idx="11"/>
          </p:nvPr>
        </p:nvSpPr>
        <p:spPr/>
        <p:txBody>
          <a:bodyPr/>
          <a:lstStyle/>
          <a:p>
            <a:r>
              <a:rPr lang="en-US" smtClean="0"/>
              <a:t>LHC Morning Meeting - G. Arduini</a:t>
            </a:r>
            <a:endParaRPr lang="en-US" dirty="0"/>
          </a:p>
        </p:txBody>
      </p:sp>
      <p:sp>
        <p:nvSpPr>
          <p:cNvPr id="9" name="Slide Number Placeholder 8"/>
          <p:cNvSpPr>
            <a:spLocks noGrp="1"/>
          </p:cNvSpPr>
          <p:nvPr>
            <p:ph type="sldNum" sz="quarter" idx="12"/>
          </p:nvPr>
        </p:nvSpPr>
        <p:spPr/>
        <p:txBody>
          <a:bodyPr/>
          <a:lstStyle/>
          <a:p>
            <a:fld id="{9E9C5516-24D6-497E-B20F-168204F9A8CD}" type="slidenum">
              <a:rPr lang="en-US" smtClean="0"/>
              <a:pPr/>
              <a:t>9</a:t>
            </a:fld>
            <a:endParaRPr lang="en-US"/>
          </a:p>
        </p:txBody>
      </p:sp>
    </p:spTree>
    <p:extLst>
      <p:ext uri="{BB962C8B-B14F-4D97-AF65-F5344CB8AC3E}">
        <p14:creationId xmlns:p14="http://schemas.microsoft.com/office/powerpoint/2010/main" val="425000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31310</TotalTime>
  <Words>819</Words>
  <Application>Microsoft Office PowerPoint</Application>
  <PresentationFormat>On-screen Show (4:3)</PresentationFormat>
  <Paragraphs>133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LHCpresentations</vt:lpstr>
      <vt:lpstr>Friday 30/11</vt:lpstr>
      <vt:lpstr>PowerPoint Presentation</vt:lpstr>
      <vt:lpstr>15 ms can make the difference…</vt:lpstr>
      <vt:lpstr>PowerPoint Presentation</vt:lpstr>
      <vt:lpstr>Satellites</vt:lpstr>
      <vt:lpstr>At SPS injection</vt:lpstr>
      <vt:lpstr>Thu 1/12</vt:lpstr>
      <vt:lpstr>Thu 1/12</vt:lpstr>
      <vt:lpstr>Plan &amp; pending issues</vt:lpstr>
      <vt:lpstr>PowerPoint Presentation</vt:lpstr>
      <vt:lpstr>Explanation (J.C. Bau, I. Kozsar)</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arduini</cp:lastModifiedBy>
  <cp:revision>2746</cp:revision>
  <dcterms:created xsi:type="dcterms:W3CDTF">2010-04-25T23:23:07Z</dcterms:created>
  <dcterms:modified xsi:type="dcterms:W3CDTF">2012-12-01T15:45:22Z</dcterms:modified>
</cp:coreProperties>
</file>