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13.xml" ContentType="application/vnd.openxmlformats-officedocument.presentationml.slideLayout+xml"/>
  <Default Extension="bin" ContentType="application/vnd.openxmlformats-officedocument.presentationml.printerSettings"/>
  <Override PartName="/docProps/core.xml" ContentType="application/vnd.openxmlformats-package.core-properties+xml"/>
  <Default Extension="rels" ContentType="application/vnd.openxmlformats-package.relationships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Default Extension="gif" ContentType="image/gif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69" r:id="rId1"/>
  </p:sldMasterIdLst>
  <p:notesMasterIdLst>
    <p:notesMasterId r:id="rId10"/>
  </p:notesMasterIdLst>
  <p:handoutMasterIdLst>
    <p:handoutMasterId r:id="rId11"/>
  </p:handoutMasterIdLst>
  <p:sldIdLst>
    <p:sldId id="1054" r:id="rId2"/>
    <p:sldId id="1059" r:id="rId3"/>
    <p:sldId id="1057" r:id="rId4"/>
    <p:sldId id="1055" r:id="rId5"/>
    <p:sldId id="1060" r:id="rId6"/>
    <p:sldId id="1053" r:id="rId7"/>
    <p:sldId id="1056" r:id="rId8"/>
    <p:sldId id="1058" r:id="rId9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8000"/>
    <a:srgbClr val="FF0000"/>
    <a:srgbClr val="99FF99"/>
    <a:srgbClr val="0000FF"/>
    <a:srgbClr val="FFCCCC"/>
    <a:srgbClr val="9FCAFF"/>
    <a:srgbClr val="DDDDDD"/>
    <a:srgbClr val="99FFCC"/>
    <a:srgbClr val="3399FF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7971" autoAdjust="0"/>
    <p:restoredTop sz="91575" autoAdjust="0"/>
  </p:normalViewPr>
  <p:slideViewPr>
    <p:cSldViewPr>
      <p:cViewPr varScale="1">
        <p:scale>
          <a:sx n="110" d="100"/>
          <a:sy n="110" d="100"/>
        </p:scale>
        <p:origin x="-720" y="-112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viewProps" Target="view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ableStyles" Target="tableStyles.xml"/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2" Type="http://schemas.openxmlformats.org/officeDocument/2006/relationships/printerSettings" Target="printerSettings/printerSettings1.bin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11/21/12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917150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356145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21-11-12</a:t>
            </a:r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21-11-12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21-11-12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21-11-12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21-11-12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21-11-12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21-11-12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21-11-12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21-11-12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21-11-12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21-11-12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21-11-12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21-11-12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21-11-12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6" Type="http://schemas.openxmlformats.org/officeDocument/2006/relationships/image" Target="../media/image1.png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21-11-12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 userDrawn="1"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Monday 19</a:t>
            </a:r>
            <a:r>
              <a:rPr lang="en-GB" sz="2800" baseline="30000" dirty="0" smtClean="0"/>
              <a:t>th</a:t>
            </a:r>
            <a:r>
              <a:rPr lang="en-GB" sz="2800" dirty="0" smtClean="0"/>
              <a:t> evening – Tuesday 20</a:t>
            </a:r>
            <a:r>
              <a:rPr lang="en-GB" sz="2800" baseline="30000" dirty="0" smtClean="0"/>
              <a:t>th</a:t>
            </a:r>
            <a:r>
              <a:rPr lang="en-GB" sz="2800" dirty="0" smtClean="0"/>
              <a:t> morning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1628750"/>
            <a:ext cx="8229600" cy="5111750"/>
          </a:xfrm>
        </p:spPr>
        <p:txBody>
          <a:bodyPr/>
          <a:lstStyle/>
          <a:p>
            <a:r>
              <a:rPr lang="en-US" dirty="0" smtClean="0"/>
              <a:t>Found </a:t>
            </a:r>
            <a:r>
              <a:rPr lang="en-US" dirty="0"/>
              <a:t>out that the optics functions for the </a:t>
            </a:r>
            <a:r>
              <a:rPr lang="en-US" dirty="0" smtClean="0"/>
              <a:t>injection  </a:t>
            </a:r>
            <a:r>
              <a:rPr lang="en-US" dirty="0"/>
              <a:t>beam process were not updated for Q20 (optics hardcoded in generation</a:t>
            </a:r>
          </a:p>
          <a:p>
            <a:pPr lvl="1"/>
            <a:r>
              <a:rPr lang="en-US" dirty="0"/>
              <a:t>wrong TCDI openings, worst case 1.3 </a:t>
            </a:r>
            <a:r>
              <a:rPr lang="en-US" dirty="0" smtClean="0"/>
              <a:t>sigma</a:t>
            </a:r>
            <a:endParaRPr lang="en-US" dirty="0"/>
          </a:p>
          <a:p>
            <a:r>
              <a:rPr lang="en-US" dirty="0"/>
              <a:t>Trimmed manually in Q20 optics values and from this TCDI openings were automatically calculated</a:t>
            </a:r>
          </a:p>
          <a:p>
            <a:r>
              <a:rPr lang="en-US" dirty="0"/>
              <a:t>Thresholds updated and checked</a:t>
            </a:r>
          </a:p>
          <a:p>
            <a:r>
              <a:rPr lang="en-US" dirty="0"/>
              <a:t>Recalculated trajectory oscillation knobs for Q20</a:t>
            </a:r>
          </a:p>
          <a:p>
            <a:r>
              <a:rPr lang="en-US" dirty="0"/>
              <a:t>Validated the new TCDI openings for both lines with oscillations of different phases to check phase space coverage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21-11-12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87530" y="692620"/>
            <a:ext cx="67689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19:00 Monday to </a:t>
            </a:r>
            <a:r>
              <a:rPr lang="en-GB" dirty="0">
                <a:solidFill>
                  <a:srgbClr val="FF0000"/>
                </a:solidFill>
              </a:rPr>
              <a:t>11:00 Tuesday: transfer line collimator set-</a:t>
            </a:r>
            <a:r>
              <a:rPr lang="en-GB" dirty="0" smtClean="0">
                <a:solidFill>
                  <a:srgbClr val="FF0000"/>
                </a:solidFill>
              </a:rPr>
              <a:t>up and validation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16270" y="6237390"/>
            <a:ext cx="16562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CB &amp; WB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55367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Summary of TCDI setup/</a:t>
            </a:r>
            <a:r>
              <a:rPr lang="en-US" sz="2800" dirty="0" smtClean="0"/>
              <a:t>validation (continued)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410" y="836640"/>
            <a:ext cx="8713210" cy="5111750"/>
          </a:xfrm>
        </p:spPr>
        <p:txBody>
          <a:bodyPr/>
          <a:lstStyle/>
          <a:p>
            <a:r>
              <a:rPr lang="en-US" dirty="0" smtClean="0"/>
              <a:t>Oscillation amplitudes </a:t>
            </a:r>
            <a:r>
              <a:rPr lang="en-US" dirty="0"/>
              <a:t>not always </a:t>
            </a:r>
            <a:r>
              <a:rPr lang="en-US" dirty="0" smtClean="0"/>
              <a:t>corresponding </a:t>
            </a:r>
            <a:r>
              <a:rPr lang="en-US" dirty="0"/>
              <a:t>to knob calculation; used magnets to be checked (probably more magnets on this circuit)</a:t>
            </a:r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TI8 knob created for the Q20v2 optics gives an error, Q20v1 </a:t>
            </a:r>
            <a:r>
              <a:rPr lang="en-US" dirty="0" smtClean="0"/>
              <a:t>works</a:t>
            </a:r>
          </a:p>
          <a:p>
            <a:pPr lvl="1"/>
            <a:r>
              <a:rPr lang="en-US" dirty="0" smtClean="0"/>
              <a:t>knobs </a:t>
            </a:r>
            <a:r>
              <a:rPr lang="en-US" dirty="0"/>
              <a:t>can't be deleted from the knob application, need to tidy up the TL knobs</a:t>
            </a:r>
          </a:p>
          <a:p>
            <a:r>
              <a:rPr lang="en-US" dirty="0" smtClean="0"/>
              <a:t>Where </a:t>
            </a:r>
            <a:r>
              <a:rPr lang="en-US" dirty="0"/>
              <a:t>knob amplitude did not correspond, checked oscillation </a:t>
            </a:r>
            <a:r>
              <a:rPr lang="en-US" dirty="0" smtClean="0"/>
              <a:t>amplitude </a:t>
            </a:r>
            <a:r>
              <a:rPr lang="en-US" dirty="0"/>
              <a:t>from </a:t>
            </a:r>
            <a:r>
              <a:rPr lang="en-US" dirty="0" smtClean="0"/>
              <a:t>YASP</a:t>
            </a:r>
          </a:p>
          <a:p>
            <a:r>
              <a:rPr lang="en-US" dirty="0" smtClean="0"/>
              <a:t>Loss </a:t>
            </a:r>
            <a:r>
              <a:rPr lang="en-US" dirty="0"/>
              <a:t>levels </a:t>
            </a:r>
            <a:r>
              <a:rPr lang="en-US" dirty="0" err="1"/>
              <a:t>wrt</a:t>
            </a:r>
            <a:r>
              <a:rPr lang="en-US" dirty="0"/>
              <a:t> to oscillation amplitudes OK, detailed plots to follow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VALIDATION </a:t>
            </a:r>
            <a:r>
              <a:rPr lang="en-US" dirty="0">
                <a:solidFill>
                  <a:srgbClr val="FF0000"/>
                </a:solidFill>
              </a:rPr>
              <a:t>OK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21-11-12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59540" y="5733320"/>
            <a:ext cx="7128990" cy="707886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Many thanks to Chiara </a:t>
            </a:r>
            <a:r>
              <a:rPr lang="en-US" b="1" dirty="0" err="1" smtClean="0"/>
              <a:t>Bracco</a:t>
            </a:r>
            <a:r>
              <a:rPr lang="en-US" b="1" dirty="0" smtClean="0"/>
              <a:t> and Wolfgang </a:t>
            </a:r>
            <a:r>
              <a:rPr lang="en-US" b="1" dirty="0" err="1" smtClean="0"/>
              <a:t>Bartmann</a:t>
            </a:r>
            <a:r>
              <a:rPr lang="en-US" b="1" dirty="0" smtClean="0"/>
              <a:t> for pulling an all-nighter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76656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 20</a:t>
            </a:r>
            <a:r>
              <a:rPr lang="en-US" baseline="30000" dirty="0" smtClean="0"/>
              <a:t>th</a:t>
            </a:r>
            <a:r>
              <a:rPr lang="en-US" dirty="0" smtClean="0"/>
              <a:t> November - morning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836640"/>
            <a:ext cx="8425170" cy="5616780"/>
          </a:xfrm>
        </p:spPr>
        <p:txBody>
          <a:bodyPr/>
          <a:lstStyle/>
          <a:p>
            <a:r>
              <a:rPr lang="en-US" dirty="0" smtClean="0"/>
              <a:t>In the process of finishing up transfer line checks, a vacuum leak on a SPS dipole developed. Magnet replacement required.</a:t>
            </a:r>
          </a:p>
          <a:p>
            <a:pPr lvl="1"/>
            <a:r>
              <a:rPr lang="en-US" dirty="0" smtClean="0"/>
              <a:t>Cancel </a:t>
            </a:r>
            <a:r>
              <a:rPr lang="en-US" dirty="0" err="1" smtClean="0"/>
              <a:t>VdM</a:t>
            </a:r>
            <a:r>
              <a:rPr lang="en-US" dirty="0" smtClean="0"/>
              <a:t> scans…</a:t>
            </a:r>
          </a:p>
          <a:p>
            <a:r>
              <a:rPr lang="en-US" dirty="0" smtClean="0"/>
              <a:t>11:00 reset the 450 GeV and attempted to get a physics fill in shadow of at least part of the SPS intervention.</a:t>
            </a:r>
          </a:p>
          <a:p>
            <a:r>
              <a:rPr lang="en-US" dirty="0" smtClean="0"/>
              <a:t>11:40 probes in…</a:t>
            </a:r>
          </a:p>
          <a:p>
            <a:r>
              <a:rPr lang="en-US" dirty="0" smtClean="0"/>
              <a:t>Unfortunately a access in the LHC was required to fix LBDS problem:  </a:t>
            </a:r>
          </a:p>
          <a:p>
            <a:pPr lvl="1"/>
            <a:r>
              <a:rPr lang="en-US" dirty="0" smtClean="0"/>
              <a:t>1 hour for the intervention plus pre-cycle afterwards</a:t>
            </a:r>
          </a:p>
          <a:p>
            <a:pPr lvl="1"/>
            <a:r>
              <a:rPr lang="en-US" dirty="0" smtClean="0"/>
              <a:t>Would have pushed SPS magnet change to late in the day (transport, vacuum, magnet, survey required) so we take the hit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21-11-12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03713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Tuesday 20</a:t>
            </a:r>
            <a:r>
              <a:rPr lang="en-GB" baseline="30000" dirty="0" smtClean="0"/>
              <a:t>th</a:t>
            </a:r>
            <a:r>
              <a:rPr lang="en-GB" dirty="0" smtClean="0"/>
              <a:t> November pm - access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08650"/>
            <a:ext cx="8229600" cy="5111750"/>
          </a:xfrm>
        </p:spPr>
        <p:txBody>
          <a:bodyPr/>
          <a:lstStyle/>
          <a:p>
            <a:r>
              <a:rPr lang="en-GB" dirty="0" smtClean="0"/>
              <a:t>BPMs (point 6) – Eva </a:t>
            </a:r>
            <a:r>
              <a:rPr lang="en-GB" dirty="0" err="1" smtClean="0"/>
              <a:t>Calvo</a:t>
            </a:r>
            <a:endParaRPr lang="en-GB" dirty="0" smtClean="0"/>
          </a:p>
          <a:p>
            <a:pPr lvl="1"/>
            <a:r>
              <a:rPr lang="en-GB" dirty="0"/>
              <a:t>A</a:t>
            </a:r>
            <a:r>
              <a:rPr lang="en-GB" dirty="0" smtClean="0"/>
              <a:t>ccess </a:t>
            </a:r>
            <a:r>
              <a:rPr lang="en-GB" dirty="0"/>
              <a:t>is to disconnect (for the time of the access only) one of the very sensitive interlocked BPMs  in point 6. Connect a generator instead, and try to hunt the reflection that is causing problems with the ‘high sensitivity mode’ of these channels.  </a:t>
            </a:r>
          </a:p>
          <a:p>
            <a:r>
              <a:rPr lang="en-GB" dirty="0" smtClean="0"/>
              <a:t>BPM – Ralph checking PUs in UJ14</a:t>
            </a:r>
          </a:p>
          <a:p>
            <a:r>
              <a:rPr lang="en-GB" dirty="0" smtClean="0"/>
              <a:t>CMS, ATLAS</a:t>
            </a:r>
          </a:p>
          <a:p>
            <a:r>
              <a:rPr lang="en-GB" dirty="0" smtClean="0"/>
              <a:t>LBDS</a:t>
            </a:r>
          </a:p>
          <a:p>
            <a:pPr lvl="1"/>
            <a:r>
              <a:rPr lang="en-US" dirty="0" smtClean="0"/>
              <a:t>Generator problem plus:</a:t>
            </a:r>
          </a:p>
          <a:p>
            <a:pPr lvl="1"/>
            <a:r>
              <a:rPr lang="en-US" dirty="0" smtClean="0"/>
              <a:t>Outstanding 12V surveillance problem: AS</a:t>
            </a:r>
            <a:r>
              <a:rPr lang="en-US" dirty="0"/>
              <a:t>-I network problem: change of AS-I power supply, normal power supply and 3 modules K45-S. Connectors on AS-I captors have been repaired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GS-ASE (Access system) (points 1 &amp; 7)</a:t>
            </a:r>
          </a:p>
          <a:p>
            <a:r>
              <a:rPr lang="en-US" dirty="0" smtClean="0"/>
              <a:t>EN-CV – point 7  </a:t>
            </a:r>
            <a:endParaRPr lang="en-US" dirty="0"/>
          </a:p>
          <a:p>
            <a:pPr lvl="1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21-11-12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7732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Wednesday 21</a:t>
            </a:r>
            <a:r>
              <a:rPr lang="en-US" baseline="30000" dirty="0" smtClean="0"/>
              <a:t>st</a:t>
            </a:r>
            <a:r>
              <a:rPr lang="en-US" dirty="0" smtClean="0"/>
              <a:t> November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Morning: access – RP – Christophe </a:t>
            </a:r>
            <a:r>
              <a:rPr lang="en-US" dirty="0" err="1" smtClean="0"/>
              <a:t>Tromel</a:t>
            </a:r>
            <a:endParaRPr lang="en-US" dirty="0" smtClean="0"/>
          </a:p>
          <a:p>
            <a:r>
              <a:rPr lang="en-US" dirty="0" smtClean="0"/>
              <a:t>OP checks – pre-cycle</a:t>
            </a:r>
          </a:p>
          <a:p>
            <a:r>
              <a:rPr lang="en-US" dirty="0" smtClean="0"/>
              <a:t>Straight into Van der Meer program for ~24 hours</a:t>
            </a:r>
          </a:p>
          <a:p>
            <a:pPr lvl="1"/>
            <a:r>
              <a:rPr lang="en-US" dirty="0" smtClean="0"/>
              <a:t>after discussion with </a:t>
            </a:r>
            <a:r>
              <a:rPr lang="en-US" dirty="0" err="1" smtClean="0"/>
              <a:t>Witold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(Note: SPS also repaired 2 wire scanners in shadow of magnet intervention)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21-11-12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97187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Operational development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Beam induced heating (Benoit et al)</a:t>
            </a:r>
          </a:p>
          <a:p>
            <a:pPr lvl="1"/>
            <a:r>
              <a:rPr lang="en-GB" dirty="0" smtClean="0"/>
              <a:t>Test </a:t>
            </a:r>
            <a:r>
              <a:rPr lang="en-GB" dirty="0"/>
              <a:t>1: bunch length reduction at injection energy (~2 to 3 </a:t>
            </a:r>
            <a:r>
              <a:rPr lang="en-GB" dirty="0" smtClean="0"/>
              <a:t>h </a:t>
            </a:r>
            <a:r>
              <a:rPr lang="en-GB" dirty="0"/>
              <a:t>operational development</a:t>
            </a:r>
            <a:r>
              <a:rPr lang="en-GB" dirty="0" smtClean="0"/>
              <a:t>).</a:t>
            </a:r>
          </a:p>
          <a:p>
            <a:pPr lvl="1"/>
            <a:r>
              <a:rPr lang="en-GB" dirty="0" smtClean="0"/>
              <a:t>Test </a:t>
            </a:r>
            <a:r>
              <a:rPr lang="en-GB" dirty="0"/>
              <a:t>2: applying RF noise to enhance beam frequencies beyond 1 GHz (~2 to 3 h </a:t>
            </a:r>
            <a:r>
              <a:rPr lang="en-GB" dirty="0" smtClean="0"/>
              <a:t>) </a:t>
            </a:r>
            <a:r>
              <a:rPr lang="en-GB" dirty="0"/>
              <a:t>at injection</a:t>
            </a:r>
            <a:r>
              <a:rPr lang="en-GB" dirty="0" smtClean="0"/>
              <a:t>. To MD4.</a:t>
            </a:r>
          </a:p>
          <a:p>
            <a:pPr lvl="1"/>
            <a:r>
              <a:rPr lang="en-GB" dirty="0" smtClean="0"/>
              <a:t>Test </a:t>
            </a:r>
            <a:r>
              <a:rPr lang="en-GB" dirty="0"/>
              <a:t>3: applying RF noise to enhance beam frequencies beyond 1 GHz (end of fill study) at top energy [provided test 2 was </a:t>
            </a:r>
            <a:r>
              <a:rPr lang="en-GB" dirty="0" smtClean="0"/>
              <a:t>successful]  MD4</a:t>
            </a:r>
          </a:p>
          <a:p>
            <a:r>
              <a:rPr lang="en-GB" dirty="0" smtClean="0"/>
              <a:t>H=9 bunch merging low </a:t>
            </a:r>
            <a:r>
              <a:rPr lang="en-GB" dirty="0" err="1" smtClean="0"/>
              <a:t>emittance</a:t>
            </a:r>
            <a:r>
              <a:rPr lang="en-GB" dirty="0" smtClean="0"/>
              <a:t> beam</a:t>
            </a:r>
          </a:p>
          <a:p>
            <a:pPr lvl="1"/>
            <a:r>
              <a:rPr lang="en-GB" dirty="0" smtClean="0"/>
              <a:t>1 shift – low number of bunches through cycle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21-11-12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96423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Periodic loss maps – still outstanding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1. Both </a:t>
            </a:r>
            <a:r>
              <a:rPr lang="en-GB" dirty="0" err="1"/>
              <a:t>betatron</a:t>
            </a:r>
            <a:r>
              <a:rPr lang="en-GB" dirty="0"/>
              <a:t> planes + negative off-momentum in </a:t>
            </a:r>
            <a:r>
              <a:rPr lang="en-GB" dirty="0" smtClean="0"/>
              <a:t>physics; </a:t>
            </a:r>
            <a:r>
              <a:rPr lang="en-GB" dirty="0" err="1" smtClean="0"/>
              <a:t>betatron</a:t>
            </a:r>
            <a:r>
              <a:rPr lang="en-GB" dirty="0" smtClean="0"/>
              <a:t> </a:t>
            </a:r>
            <a:r>
              <a:rPr lang="en-GB" dirty="0"/>
              <a:t>with squeezed/separated</a:t>
            </a:r>
            <a:r>
              <a:rPr lang="en-GB" dirty="0" smtClean="0"/>
              <a:t>.</a:t>
            </a:r>
            <a:endParaRPr lang="en-GB" dirty="0"/>
          </a:p>
          <a:p>
            <a:r>
              <a:rPr lang="en-GB" dirty="0"/>
              <a:t>2. </a:t>
            </a:r>
            <a:r>
              <a:rPr lang="en-GB" dirty="0" err="1"/>
              <a:t>Asynch</a:t>
            </a:r>
            <a:r>
              <a:rPr lang="en-GB" dirty="0"/>
              <a:t> dump in </a:t>
            </a:r>
            <a:r>
              <a:rPr lang="en-GB" dirty="0" smtClean="0"/>
              <a:t>physics</a:t>
            </a:r>
            <a:endParaRPr lang="en-GB" dirty="0"/>
          </a:p>
          <a:p>
            <a:r>
              <a:rPr lang="en-GB" dirty="0"/>
              <a:t>3. Full set at injection (with </a:t>
            </a:r>
            <a:r>
              <a:rPr lang="en-GB" dirty="0" err="1"/>
              <a:t>inj</a:t>
            </a:r>
            <a:r>
              <a:rPr lang="en-GB" dirty="0"/>
              <a:t> </a:t>
            </a:r>
            <a:r>
              <a:rPr lang="en-GB" dirty="0" err="1"/>
              <a:t>prot</a:t>
            </a:r>
            <a:r>
              <a:rPr lang="en-GB" dirty="0"/>
              <a:t> in the ring IN and OUT).</a:t>
            </a:r>
          </a:p>
          <a:p>
            <a:endParaRPr lang="en-GB" dirty="0"/>
          </a:p>
          <a:p>
            <a:r>
              <a:rPr lang="en-GB" dirty="0"/>
              <a:t>(1) and (2) can be done as usual with 2 fills. We request to parasitically perform the loss maps also at the end of the squeeze with separated beams. Find attached a short proposal on how to make the loss maps.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21-11-12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228230" y="5661310"/>
            <a:ext cx="27770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Stefano Redaelli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25156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21-11-12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53" y="764630"/>
            <a:ext cx="9144000" cy="5844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80359688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58096</TotalTime>
  <Words>761</Words>
  <Application>Microsoft Macintosh PowerPoint</Application>
  <PresentationFormat>On-screen Show (4:3)</PresentationFormat>
  <Paragraphs>84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Pixel</vt:lpstr>
      <vt:lpstr>Monday 19th evening – Tuesday 20th morning</vt:lpstr>
      <vt:lpstr>Summary of TCDI setup/validation (continued)</vt:lpstr>
      <vt:lpstr>Tuesday 20th November - morning</vt:lpstr>
      <vt:lpstr>Tuesday 20th November pm - access</vt:lpstr>
      <vt:lpstr>Today Wednesday 21st November</vt:lpstr>
      <vt:lpstr>Operational development</vt:lpstr>
      <vt:lpstr>Periodic loss maps – still outstanding</vt:lpstr>
      <vt:lpstr>Slide 8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Mike Lamont</dc:creator>
  <cp:lastModifiedBy>Bernhard Holzer</cp:lastModifiedBy>
  <cp:revision>2587</cp:revision>
  <dcterms:created xsi:type="dcterms:W3CDTF">2012-11-21T10:37:31Z</dcterms:created>
  <dcterms:modified xsi:type="dcterms:W3CDTF">2012-11-21T10:38:15Z</dcterms:modified>
</cp:coreProperties>
</file>