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14"/>
  </p:notesMasterIdLst>
  <p:sldIdLst>
    <p:sldId id="1197" r:id="rId2"/>
    <p:sldId id="1230" r:id="rId3"/>
    <p:sldId id="1243" r:id="rId4"/>
    <p:sldId id="1244" r:id="rId5"/>
    <p:sldId id="1245" r:id="rId6"/>
    <p:sldId id="1242" r:id="rId7"/>
    <p:sldId id="1247" r:id="rId8"/>
    <p:sldId id="1250" r:id="rId9"/>
    <p:sldId id="1249" r:id="rId10"/>
    <p:sldId id="1248" r:id="rId11"/>
    <p:sldId id="1252" r:id="rId12"/>
    <p:sldId id="1253" r:id="rId13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CC"/>
    <a:srgbClr val="FF3300"/>
    <a:srgbClr val="FF00FF"/>
    <a:srgbClr val="66FF33"/>
    <a:srgbClr val="3333FF"/>
    <a:srgbClr val="0000FF"/>
    <a:srgbClr val="FF9900"/>
    <a:srgbClr val="CC990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2" autoAdjust="0"/>
    <p:restoredTop sz="94706" autoAdjust="0"/>
  </p:normalViewPr>
  <p:slideViewPr>
    <p:cSldViewPr>
      <p:cViewPr varScale="1">
        <p:scale>
          <a:sx n="87" d="100"/>
          <a:sy n="87" d="100"/>
        </p:scale>
        <p:origin x="-15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62" y="-102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483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B9D4380-6F19-4A7E-93F2-E14642744991}" type="datetime1">
              <a:rPr lang="en-GB" smtClean="0"/>
              <a:t>18/11/2012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71A-2CDE-4F64-8478-D74B690A888A}" type="datetime1">
              <a:rPr lang="en-GB" smtClean="0"/>
              <a:t>18/11/2012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5516-24D6-497E-B20F-168204F9A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E7F0-B3B2-4711-9383-6412E3C81093}" type="datetime1">
              <a:rPr lang="en-GB" smtClean="0"/>
              <a:t>18/11/2012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DF66D-7345-4F19-BF7B-E480E373C532}" type="datetime1">
              <a:rPr lang="en-GB" smtClean="0"/>
              <a:t>18/11/2012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D15F2-B5DC-4D70-8B9E-4287CA2479A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A1C59BB-CC43-4614-B10A-F41B1F3EF9F4}" type="datetime1">
              <a:rPr lang="en-GB" smtClean="0"/>
              <a:t>18/11/2012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553201"/>
            <a:ext cx="6400800" cy="15239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 17/11 – Sun 18/11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08:23 </a:t>
            </a:r>
            <a:r>
              <a:rPr lang="en-US" sz="2000" b="1" dirty="0"/>
              <a:t>Stable beams 3296</a:t>
            </a:r>
            <a:r>
              <a:rPr lang="en-US" sz="2000" dirty="0"/>
              <a:t>, initial </a:t>
            </a:r>
            <a:r>
              <a:rPr lang="en-US" sz="2000" dirty="0" err="1"/>
              <a:t>lumi</a:t>
            </a:r>
            <a:r>
              <a:rPr lang="en-US" sz="2000" dirty="0"/>
              <a:t> around </a:t>
            </a:r>
            <a:r>
              <a:rPr lang="en-US" sz="2000" b="1" dirty="0" smtClean="0"/>
              <a:t>7.1x10</a:t>
            </a:r>
            <a:r>
              <a:rPr lang="en-US" sz="2000" b="1" baseline="30000" dirty="0" smtClean="0"/>
              <a:t>33</a:t>
            </a:r>
            <a:r>
              <a:rPr lang="en-US" sz="2000" b="1" dirty="0" smtClean="0"/>
              <a:t> </a:t>
            </a:r>
            <a:r>
              <a:rPr lang="en-US" sz="2000" b="1" dirty="0"/>
              <a:t>cm</a:t>
            </a:r>
            <a:r>
              <a:rPr lang="en-US" sz="2000" b="1" baseline="30000" dirty="0"/>
              <a:t>-2</a:t>
            </a:r>
            <a:r>
              <a:rPr lang="en-US" sz="2000" b="1" dirty="0"/>
              <a:t>s</a:t>
            </a:r>
            <a:r>
              <a:rPr lang="en-US" sz="2000" baseline="30000" dirty="0"/>
              <a:t>-1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15:30 No beam from SPS Beam dump switch to be replaced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20:40 Beam available from SPS </a:t>
            </a:r>
          </a:p>
          <a:p>
            <a:r>
              <a:rPr lang="en-US" sz="2000" dirty="0"/>
              <a:t>20:50 OP dump: ~</a:t>
            </a:r>
            <a:r>
              <a:rPr lang="en-US" sz="2000" b="1" dirty="0"/>
              <a:t>180 pb</a:t>
            </a:r>
            <a:r>
              <a:rPr lang="en-US" sz="2000" b="1" baseline="30000" dirty="0"/>
              <a:t>-1</a:t>
            </a:r>
            <a:r>
              <a:rPr lang="en-US" sz="2000" b="1" dirty="0"/>
              <a:t> in </a:t>
            </a:r>
            <a:r>
              <a:rPr lang="en-US" sz="2000" b="1" dirty="0" smtClean="0"/>
              <a:t>12:30 </a:t>
            </a:r>
            <a:r>
              <a:rPr lang="en-US" sz="2000" b="1" dirty="0"/>
              <a:t>hours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23:39 </a:t>
            </a:r>
            <a:r>
              <a:rPr lang="en-US" sz="2000" b="1" dirty="0"/>
              <a:t>Stable beams 3297</a:t>
            </a:r>
            <a:r>
              <a:rPr lang="en-US" sz="2000" dirty="0"/>
              <a:t>. Initial luminosity </a:t>
            </a:r>
            <a:r>
              <a:rPr lang="en-US" sz="2000" b="1" dirty="0" smtClean="0"/>
              <a:t>7.3x10</a:t>
            </a:r>
            <a:r>
              <a:rPr lang="en-US" sz="2000" b="1" baseline="30000" dirty="0" smtClean="0"/>
              <a:t>33</a:t>
            </a:r>
            <a:r>
              <a:rPr lang="en-US" sz="2000" b="1" dirty="0" smtClean="0"/>
              <a:t> </a:t>
            </a:r>
            <a:r>
              <a:rPr lang="en-US" sz="2000" b="1" dirty="0"/>
              <a:t>cm</a:t>
            </a:r>
            <a:r>
              <a:rPr lang="en-US" sz="2000" b="1" baseline="30000" dirty="0"/>
              <a:t>-2</a:t>
            </a:r>
            <a:r>
              <a:rPr lang="en-US" sz="2000" b="1" dirty="0"/>
              <a:t>s</a:t>
            </a:r>
            <a:r>
              <a:rPr lang="en-US" sz="2000" b="1" baseline="30000" dirty="0"/>
              <a:t>-1</a:t>
            </a:r>
            <a:r>
              <a:rPr lang="en-US" sz="2000" dirty="0" smtClean="0"/>
              <a:t>. </a:t>
            </a:r>
            <a:r>
              <a:rPr lang="en-US" sz="2000" dirty="0"/>
              <a:t>Larger tune split during the squeeze (-0.005) </a:t>
            </a:r>
          </a:p>
          <a:p>
            <a:r>
              <a:rPr lang="en-US" sz="2000" dirty="0"/>
              <a:t>00:03 Beam dump due to instability and losses on two bunches leading to BPM LSS6 trigger. ~</a:t>
            </a:r>
            <a:r>
              <a:rPr lang="en-US" sz="2000" b="1" dirty="0"/>
              <a:t>10 pb</a:t>
            </a:r>
            <a:r>
              <a:rPr lang="en-US" sz="2000" b="1" baseline="30000" dirty="0"/>
              <a:t>-1</a:t>
            </a:r>
            <a:r>
              <a:rPr lang="en-US" sz="2000" b="1" dirty="0"/>
              <a:t> in 25 </a:t>
            </a:r>
            <a:r>
              <a:rPr lang="en-US" sz="2000" b="1" dirty="0" err="1"/>
              <a:t>mins</a:t>
            </a:r>
            <a:r>
              <a:rPr lang="en-US" sz="2000" dirty="0"/>
              <a:t>. Revert to smaller tune split (-0.003</a:t>
            </a:r>
            <a:r>
              <a:rPr lang="en-US" sz="2000" dirty="0" smtClean="0"/>
              <a:t>) and only during the last part of the squeeze</a:t>
            </a:r>
            <a:endParaRPr lang="en-US" sz="2000" dirty="0"/>
          </a:p>
          <a:p>
            <a:r>
              <a:rPr lang="en-US" sz="2000" dirty="0" smtClean="0"/>
              <a:t>02:28 </a:t>
            </a:r>
            <a:r>
              <a:rPr lang="en-US" sz="2000" b="1" dirty="0"/>
              <a:t>Stable beams 3298</a:t>
            </a:r>
            <a:r>
              <a:rPr lang="en-US" sz="2000" dirty="0"/>
              <a:t>. Initial luminosity </a:t>
            </a:r>
            <a:r>
              <a:rPr lang="en-US" sz="2000" b="1" dirty="0" smtClean="0"/>
              <a:t>7.5x10</a:t>
            </a:r>
            <a:r>
              <a:rPr lang="en-US" sz="2000" b="1" baseline="30000" dirty="0" smtClean="0"/>
              <a:t>33</a:t>
            </a:r>
            <a:r>
              <a:rPr lang="en-US" sz="2000" b="1" dirty="0" smtClean="0"/>
              <a:t> </a:t>
            </a:r>
            <a:r>
              <a:rPr lang="en-US" sz="2000" b="1" dirty="0"/>
              <a:t>cm</a:t>
            </a:r>
            <a:r>
              <a:rPr lang="en-US" sz="2000" b="1" baseline="30000" dirty="0"/>
              <a:t>-2</a:t>
            </a:r>
            <a:r>
              <a:rPr lang="en-US" sz="2000" b="1" dirty="0"/>
              <a:t>s</a:t>
            </a:r>
            <a:r>
              <a:rPr lang="en-US" sz="2000" b="1" baseline="30000" dirty="0"/>
              <a:t>-1</a:t>
            </a:r>
            <a:endParaRPr lang="en-US" sz="2000" b="1" dirty="0" smtClean="0"/>
          </a:p>
          <a:p>
            <a:r>
              <a:rPr lang="en-US" sz="2000" dirty="0" smtClean="0"/>
              <a:t>05:45 Beam dumped by OP on request of ALICE for an urgent intervention on the cooling of their TPC. End of fill 3298 producing </a:t>
            </a:r>
            <a:r>
              <a:rPr lang="en-US" sz="2000" b="1" dirty="0" smtClean="0"/>
              <a:t>~70 pb</a:t>
            </a:r>
            <a:r>
              <a:rPr lang="en-US" sz="2000" b="1" baseline="30000" dirty="0" smtClean="0"/>
              <a:t>-1</a:t>
            </a:r>
            <a:r>
              <a:rPr lang="en-US" sz="2000" b="1" dirty="0" smtClean="0"/>
              <a:t> in 3:17 h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06:20 Access starting</a:t>
            </a:r>
          </a:p>
          <a:p>
            <a:r>
              <a:rPr lang="en-US" sz="2000" dirty="0" smtClean="0"/>
              <a:t>08:30 Access finished. Restarting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F66D-7345-4F19-BF7B-E480E373C532}" type="datetime1">
              <a:rPr lang="en-GB" smtClean="0"/>
              <a:t>18/11/2012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9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250"/>
            <a:ext cx="8229600" cy="5111750"/>
          </a:xfrm>
        </p:spPr>
        <p:txBody>
          <a:bodyPr/>
          <a:lstStyle/>
          <a:p>
            <a:r>
              <a:rPr lang="en-US" sz="2800" dirty="0" smtClean="0"/>
              <a:t>Physics</a:t>
            </a:r>
            <a:endParaRPr lang="en-US" sz="2800" dirty="0"/>
          </a:p>
          <a:p>
            <a:pPr marL="914400" lvl="2" indent="0">
              <a:buNone/>
            </a:pPr>
            <a:endParaRPr lang="en-US" sz="1800" dirty="0"/>
          </a:p>
          <a:p>
            <a:r>
              <a:rPr lang="en-US" sz="2800" dirty="0"/>
              <a:t>Pending access:</a:t>
            </a:r>
          </a:p>
          <a:p>
            <a:pPr lvl="1"/>
            <a:r>
              <a:rPr lang="en-US" sz="1600" dirty="0" smtClean="0"/>
              <a:t>Access </a:t>
            </a:r>
            <a:r>
              <a:rPr lang="en-US" sz="1600" dirty="0"/>
              <a:t>wire scanner requested for Monday, including tunnel (RP</a:t>
            </a:r>
            <a:r>
              <a:rPr lang="en-US" sz="1600" dirty="0" smtClean="0"/>
              <a:t>).</a:t>
            </a:r>
          </a:p>
          <a:p>
            <a:pPr lvl="1"/>
            <a:r>
              <a:rPr lang="en-US" sz="1600" dirty="0" smtClean="0"/>
              <a:t>PM32 </a:t>
            </a:r>
            <a:r>
              <a:rPr lang="en-US" sz="1600" dirty="0"/>
              <a:t>: CV to check / remove sand.</a:t>
            </a:r>
          </a:p>
          <a:p>
            <a:pPr lvl="1"/>
            <a:r>
              <a:rPr lang="en-US" sz="1600" dirty="0"/>
              <a:t>Access system</a:t>
            </a:r>
          </a:p>
          <a:p>
            <a:pPr lvl="1"/>
            <a:r>
              <a:rPr lang="en-US" sz="1600" dirty="0"/>
              <a:t>CMS (</a:t>
            </a:r>
            <a:r>
              <a:rPr lang="en-US" sz="1600" dirty="0" err="1"/>
              <a:t>Hadronic</a:t>
            </a:r>
            <a:r>
              <a:rPr lang="en-US" sz="1600" dirty="0"/>
              <a:t> Forward Calorimeter) &gt; 1 h</a:t>
            </a:r>
          </a:p>
          <a:p>
            <a:pPr lvl="1"/>
            <a:r>
              <a:rPr lang="en-US" sz="1600" dirty="0"/>
              <a:t>BI: wall current monitor (1 h – point 4 RF zone)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17/11/2012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57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F66D-7345-4F19-BF7B-E480E373C532}" type="datetime1">
              <a:rPr lang="en-GB" smtClean="0"/>
              <a:t>18/11/2012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1" y="990600"/>
            <a:ext cx="803669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13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71A-2CDE-4F64-8478-D74B690A888A}" type="datetime1">
              <a:rPr lang="en-GB" smtClean="0"/>
              <a:t>18/11/2012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5516-24D6-497E-B20F-168204F9A8C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7" y="1138237"/>
            <a:ext cx="7700963" cy="518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5791200"/>
            <a:ext cx="1905000" cy="533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M. Hostettler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174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cern.ch\dfs\Users\a\arduini\Documents\3297.pn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3192"/>
            <a:ext cx="8686800" cy="357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Squeeze - Adjust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F66D-7345-4F19-BF7B-E480E373C532}" type="datetime1">
              <a:rPr lang="en-GB" smtClean="0"/>
              <a:t>18/11/2012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00400" y="5772150"/>
            <a:ext cx="1219200" cy="40486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Symbol" pitchFamily="18" charset="2"/>
              </a:rPr>
              <a:t>b</a:t>
            </a:r>
            <a:r>
              <a:rPr lang="en-US" sz="1600" b="1" dirty="0" smtClean="0">
                <a:solidFill>
                  <a:srgbClr val="FFFF00"/>
                </a:solidFill>
              </a:rPr>
              <a:t>*=80 cm</a:t>
            </a:r>
            <a:endParaRPr lang="en-US" sz="1600" b="1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810000" y="5181600"/>
            <a:ext cx="0" cy="5334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829300" y="990600"/>
            <a:ext cx="2400300" cy="767209"/>
            <a:chOff x="3810000" y="1219200"/>
            <a:chExt cx="3124200" cy="767209"/>
          </a:xfrm>
        </p:grpSpPr>
        <p:sp>
          <p:nvSpPr>
            <p:cNvPr id="18" name="Rectangle 17"/>
            <p:cNvSpPr/>
            <p:nvPr/>
          </p:nvSpPr>
          <p:spPr>
            <a:xfrm>
              <a:off x="3810000" y="1219200"/>
              <a:ext cx="3124200" cy="76720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24548" y="1418138"/>
              <a:ext cx="64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latin typeface="Symbol" pitchFamily="18" charset="2"/>
                </a:rPr>
                <a:t>b</a:t>
              </a:r>
              <a:r>
                <a:rPr lang="en-US" b="1" dirty="0" smtClean="0">
                  <a:solidFill>
                    <a:srgbClr val="00B050"/>
                  </a:solidFill>
                </a:rPr>
                <a:t>*</a:t>
              </a:r>
              <a:endParaRPr lang="en-GB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71925" y="1647855"/>
              <a:ext cx="1952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Sep – IP1</a:t>
              </a:r>
              <a:endParaRPr lang="en-GB" sz="16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62400" y="1276410"/>
              <a:ext cx="1781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CC"/>
                  </a:solidFill>
                </a:rPr>
                <a:t>BBQ-H B1</a:t>
              </a:r>
              <a:endParaRPr lang="en-GB" sz="1600" b="1" baseline="-25000" dirty="0">
                <a:solidFill>
                  <a:srgbClr val="FF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803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F66D-7345-4F19-BF7B-E480E373C532}" type="datetime1">
              <a:rPr lang="en-GB" smtClean="0"/>
              <a:t>18/11/2012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3074" name="Picture 2" descr="http://elogbook.cern.ch/eLogbook/attach_reader?attach_id=131099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9" y="990600"/>
            <a:ext cx="8094742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33800" y="2133600"/>
            <a:ext cx="2590800" cy="533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3023 – 3368 – max. LR -  collisions in 1/5/8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Squeeze - Adjust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22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F66D-7345-4F19-BF7B-E480E373C532}" type="datetime1">
              <a:rPr lang="en-GB" smtClean="0"/>
              <a:t>18/11/2012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7" name="Picture 4" descr="http://elogbook.cern.ch/eLogbook/attach_reader?attach_id=13110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50108"/>
            <a:ext cx="8686800" cy="29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Squeeze - Adjust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211286" y="1447800"/>
            <a:ext cx="2590800" cy="533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Symbol" pitchFamily="18" charset="2"/>
              </a:rPr>
              <a:t>b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*=60 cm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1710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BEAMS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F66D-7345-4F19-BF7B-E480E373C532}" type="datetime1">
              <a:rPr lang="en-GB" smtClean="0"/>
              <a:t>18/11/2012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4098" name="Picture 2" descr="http://elogbook.cern.ch/eLogbook/attach_reader?attach_id=13110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9" y="990600"/>
            <a:ext cx="8094742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00400" y="1905000"/>
            <a:ext cx="2590800" cy="533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After optimization 1-5-8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6946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STABLE BEAMS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F66D-7345-4F19-BF7B-E480E373C532}" type="datetime1">
              <a:rPr lang="en-GB" smtClean="0"/>
              <a:t>18/11/2012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2051" name="Picture 3" descr="\\cern.ch\dfs\Users\a\arduini\Documents\3297stabl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3192"/>
            <a:ext cx="8686800" cy="357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829300" y="990600"/>
            <a:ext cx="1562100" cy="767209"/>
            <a:chOff x="3810000" y="1219200"/>
            <a:chExt cx="3124200" cy="767209"/>
          </a:xfrm>
        </p:grpSpPr>
        <p:sp>
          <p:nvSpPr>
            <p:cNvPr id="13" name="Rectangle 12"/>
            <p:cNvSpPr/>
            <p:nvPr/>
          </p:nvSpPr>
          <p:spPr>
            <a:xfrm>
              <a:off x="3810000" y="1219200"/>
              <a:ext cx="3124200" cy="76720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71924" y="1647855"/>
              <a:ext cx="29622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Sep – IP8</a:t>
              </a:r>
              <a:endParaRPr lang="en-GB" sz="16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62400" y="1276410"/>
              <a:ext cx="2819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92D050"/>
                  </a:solidFill>
                </a:rPr>
                <a:t>BBQ-V B2</a:t>
              </a:r>
              <a:endParaRPr lang="en-GB" sz="1600" b="1" baseline="-25000" dirty="0">
                <a:solidFill>
                  <a:srgbClr val="92D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712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of Stable Beams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4040188" cy="639762"/>
          </a:xfrm>
        </p:spPr>
        <p:txBody>
          <a:bodyPr/>
          <a:lstStyle/>
          <a:p>
            <a:r>
              <a:rPr lang="en-US" dirty="0" smtClean="0"/>
              <a:t>3296</a:t>
            </a:r>
          </a:p>
          <a:p>
            <a:r>
              <a:rPr lang="en-US" dirty="0" smtClean="0"/>
              <a:t>Q</a:t>
            </a:r>
            <a:r>
              <a:rPr lang="en-US" baseline="-25000" dirty="0" smtClean="0"/>
              <a:t>VB1</a:t>
            </a:r>
            <a:r>
              <a:rPr lang="en-US" dirty="0" smtClean="0"/>
              <a:t>-Q</a:t>
            </a:r>
            <a:r>
              <a:rPr lang="en-US" baseline="-25000" dirty="0" smtClean="0"/>
              <a:t>VB2</a:t>
            </a:r>
            <a:r>
              <a:rPr lang="en-US" dirty="0" smtClean="0"/>
              <a:t>=-0.003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0" y="4191000"/>
            <a:ext cx="4041775" cy="639762"/>
          </a:xfrm>
        </p:spPr>
        <p:txBody>
          <a:bodyPr/>
          <a:lstStyle/>
          <a:p>
            <a:r>
              <a:rPr lang="en-US" dirty="0" smtClean="0"/>
              <a:t>3297</a:t>
            </a:r>
          </a:p>
          <a:p>
            <a:r>
              <a:rPr lang="en-US" dirty="0"/>
              <a:t>Q</a:t>
            </a:r>
            <a:r>
              <a:rPr lang="en-US" baseline="-25000" dirty="0"/>
              <a:t>VB1</a:t>
            </a:r>
            <a:r>
              <a:rPr lang="en-US" dirty="0"/>
              <a:t>-Q</a:t>
            </a:r>
            <a:r>
              <a:rPr lang="en-US" baseline="-25000" dirty="0"/>
              <a:t>VB2</a:t>
            </a:r>
            <a:r>
              <a:rPr lang="en-US" dirty="0"/>
              <a:t>=-</a:t>
            </a:r>
            <a:r>
              <a:rPr lang="en-US" dirty="0" smtClean="0"/>
              <a:t>0.005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F66D-7345-4F19-BF7B-E480E373C532}" type="datetime1">
              <a:rPr lang="en-GB" smtClean="0"/>
              <a:t>18/11/2012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71" y="990600"/>
            <a:ext cx="648182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9652"/>
            <a:ext cx="6477000" cy="281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271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7" y="1173956"/>
            <a:ext cx="7586663" cy="515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0" y="152400"/>
            <a:ext cx="8153400" cy="792163"/>
          </a:xfrm>
        </p:spPr>
        <p:txBody>
          <a:bodyPr/>
          <a:lstStyle/>
          <a:p>
            <a:r>
              <a:rPr lang="en-US" dirty="0" smtClean="0"/>
              <a:t>Bunch length reduction in Stable Beams 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71A-2CDE-4F64-8478-D74B690A888A}" type="datetime1">
              <a:rPr lang="en-GB" smtClean="0"/>
              <a:t>18/11/2012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5516-24D6-497E-B20F-168204F9A8C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91200"/>
            <a:ext cx="1905000" cy="533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M. Hostettler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4238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71A-2CDE-4F64-8478-D74B690A888A}" type="datetime1">
              <a:rPr lang="en-GB" smtClean="0"/>
              <a:t>18/11/2012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5516-24D6-497E-B20F-168204F9A8C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56" y="1123950"/>
            <a:ext cx="7779544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5791200"/>
            <a:ext cx="1905000" cy="533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M. Hostettler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0973087"/>
      </p:ext>
    </p:extLst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30738</TotalTime>
  <Words>381</Words>
  <Application>Microsoft Office PowerPoint</Application>
  <PresentationFormat>On-screen Show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LHCpresentations</vt:lpstr>
      <vt:lpstr>Sat 17/11 – Sun 18/11</vt:lpstr>
      <vt:lpstr>Squeeze - Adjust</vt:lpstr>
      <vt:lpstr>Squeeze - Adjust</vt:lpstr>
      <vt:lpstr>Squeeze - Adjust</vt:lpstr>
      <vt:lpstr>STABLE BEAMS</vt:lpstr>
      <vt:lpstr>STABLE BEAMS</vt:lpstr>
      <vt:lpstr>Beginning of Stable Beams</vt:lpstr>
      <vt:lpstr>Bunch length reduction in Stable Beams </vt:lpstr>
      <vt:lpstr>PowerPoint Presentation</vt:lpstr>
      <vt:lpstr>Plan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Gianluigi Arduini</cp:lastModifiedBy>
  <cp:revision>2678</cp:revision>
  <dcterms:created xsi:type="dcterms:W3CDTF">2010-04-25T23:23:07Z</dcterms:created>
  <dcterms:modified xsi:type="dcterms:W3CDTF">2012-11-18T07:57:09Z</dcterms:modified>
</cp:coreProperties>
</file>