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6"/>
  </p:notesMasterIdLst>
  <p:handoutMasterIdLst>
    <p:handoutMasterId r:id="rId27"/>
  </p:handoutMasterIdLst>
  <p:sldIdLst>
    <p:sldId id="1178" r:id="rId2"/>
    <p:sldId id="1265" r:id="rId3"/>
    <p:sldId id="1266" r:id="rId4"/>
    <p:sldId id="1250" r:id="rId5"/>
    <p:sldId id="1254" r:id="rId6"/>
    <p:sldId id="1252" r:id="rId7"/>
    <p:sldId id="1253" r:id="rId8"/>
    <p:sldId id="1251" r:id="rId9"/>
    <p:sldId id="1262" r:id="rId10"/>
    <p:sldId id="1263" r:id="rId11"/>
    <p:sldId id="1223" r:id="rId12"/>
    <p:sldId id="1180" r:id="rId13"/>
    <p:sldId id="1258" r:id="rId14"/>
    <p:sldId id="1234" r:id="rId15"/>
    <p:sldId id="1232" r:id="rId16"/>
    <p:sldId id="1260" r:id="rId17"/>
    <p:sldId id="1259" r:id="rId18"/>
    <p:sldId id="1261" r:id="rId19"/>
    <p:sldId id="1264" r:id="rId20"/>
    <p:sldId id="1255" r:id="rId21"/>
    <p:sldId id="1256" r:id="rId22"/>
    <p:sldId id="1257" r:id="rId23"/>
    <p:sldId id="1237" r:id="rId24"/>
    <p:sldId id="1236" r:id="rId25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8000"/>
    <a:srgbClr val="FFFF99"/>
    <a:srgbClr val="CC0066"/>
    <a:srgbClr val="0000FF"/>
    <a:srgbClr val="FFCC99"/>
    <a:srgbClr val="FF5050"/>
    <a:srgbClr val="CC0000"/>
    <a:srgbClr val="FF00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7971" autoAdjust="0"/>
    <p:restoredTop sz="95262" autoAdjust="0"/>
  </p:normalViewPr>
  <p:slideViewPr>
    <p:cSldViewPr>
      <p:cViewPr varScale="1">
        <p:scale>
          <a:sx n="80" d="100"/>
          <a:sy n="80" d="100"/>
        </p:scale>
        <p:origin x="-954" y="-96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11/12/2012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E4B247-53E0-485B-826A-69D21C6F94DE}" type="slidenum">
              <a:rPr lang="en-US"/>
              <a:pPr/>
              <a:t>2</a:t>
            </a:fld>
            <a:endParaRPr lang="en-US"/>
          </a:p>
        </p:txBody>
      </p:sp>
      <p:sp>
        <p:nvSpPr>
          <p:cNvPr id="6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AE8FDC-1042-4CDA-95BD-679C3B5FDD6D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CBC8C70-8675-4D13-97D0-687AD0C3AA9D}" type="datetime1">
              <a:rPr lang="en-US" smtClean="0"/>
              <a:pPr/>
              <a:t>11/12/2012</a:t>
            </a:fld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43EDDED5-FBEA-43F1-B81D-C2ADA50BF04E}" type="datetime1">
              <a:rPr lang="en-US" smtClean="0"/>
              <a:pPr/>
              <a:t>11/12/2012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5F7DD46-46B8-4FC5-A800-CFEE7965FB39}" type="datetime1">
              <a:rPr lang="en-US" smtClean="0"/>
              <a:pPr/>
              <a:t>11/12/2012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9F5DCA5C-1D29-43FF-8DB8-3C9A00DC9AC3}" type="datetime1">
              <a:rPr lang="en-US" smtClean="0"/>
              <a:pPr/>
              <a:t>11/12/2012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fld id="{D50C6430-D297-485E-B966-78A146B39569}" type="datetime1">
              <a:rPr lang="en-US" smtClean="0"/>
              <a:pPr/>
              <a:t>11/12/2012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B7DA5914-E663-454A-87E7-FFA9CE9E48E8}" type="datetime1">
              <a:rPr lang="en-US" smtClean="0"/>
              <a:pPr>
                <a:defRPr/>
              </a:pPr>
              <a:t>11/12/2012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fld id="{03DA86B3-7CAA-4832-AFD6-354CBE3B41A6}" type="datetime1">
              <a:rPr lang="en-US" smtClean="0"/>
              <a:pPr/>
              <a:t>11/12/2012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37E951C3-4DE7-4C15-A4EB-44E1E934E29D}" type="datetime1">
              <a:rPr lang="en-US" smtClean="0"/>
              <a:pPr/>
              <a:t>11/12/2012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09869CF0-2464-44BC-A522-1FFE37EC1AED}" type="datetime1">
              <a:rPr lang="en-US" smtClean="0"/>
              <a:pPr/>
              <a:t>11/12/2012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7A6C5F3C-2A54-4A50-9148-40B41C2EEA30}" type="datetime1">
              <a:rPr lang="en-US" smtClean="0"/>
              <a:pPr/>
              <a:t>11/12/2012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FAE08C82-B5FB-4BAF-8C20-F9A88E7C9452}" type="datetime1">
              <a:rPr lang="en-US" smtClean="0"/>
              <a:pPr/>
              <a:t>11/12/2012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6497765-40F9-473F-9EEB-A6A20BB94607}" type="datetime1">
              <a:rPr lang="en-US" smtClean="0"/>
              <a:pPr/>
              <a:t>11/12/2012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8E6DFDE7-B080-49E4-B2B0-7C285D54B610}" type="datetime1">
              <a:rPr lang="en-US" smtClean="0"/>
              <a:pPr/>
              <a:t>11/12/2012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fld id="{68CB293C-B48B-47FD-AC3A-3C5B7201DA6C}" type="datetime1">
              <a:rPr lang="en-US" smtClean="0"/>
              <a:pPr/>
              <a:t>11/12/2012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fld id="{95F9E222-69AD-4C86-9C76-3A8367C452D1}" type="datetime1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week 45</a:t>
            </a:r>
            <a:br>
              <a:rPr lang="en-US" dirty="0" smtClean="0"/>
            </a:b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Barbara </a:t>
            </a:r>
            <a:r>
              <a:rPr lang="en-US" dirty="0" err="1" smtClean="0"/>
              <a:t>Holzer</a:t>
            </a:r>
            <a:r>
              <a:rPr lang="en-US" dirty="0" smtClean="0"/>
              <a:t>, </a:t>
            </a:r>
            <a:r>
              <a:rPr lang="en-US" dirty="0" err="1" smtClean="0"/>
              <a:t>Jorg</a:t>
            </a:r>
            <a:r>
              <a:rPr lang="en-US" dirty="0" smtClean="0"/>
              <a:t> </a:t>
            </a:r>
            <a:r>
              <a:rPr lang="en-US" dirty="0" err="1" smtClean="0"/>
              <a:t>Wenninger</a:t>
            </a:r>
            <a:endParaRPr lang="en-US" dirty="0" smtClean="0"/>
          </a:p>
        </p:txBody>
      </p:sp>
      <p:sp>
        <p:nvSpPr>
          <p:cNvPr id="29698" name="AutoShape 2" descr="[Champagne+new+yearjpg]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www.pictureshowman.com/images/articles/Articles_graphics/Singing_in_Rain/Singing_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020" y="1700760"/>
            <a:ext cx="1835620" cy="2491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660"/>
            <a:ext cx="8229600" cy="5111750"/>
          </a:xfrm>
        </p:spPr>
        <p:txBody>
          <a:bodyPr/>
          <a:lstStyle/>
          <a:p>
            <a:r>
              <a:rPr lang="en-US" dirty="0" smtClean="0"/>
              <a:t>Refill and…</a:t>
            </a:r>
          </a:p>
          <a:p>
            <a:r>
              <a:rPr lang="en-US" dirty="0" smtClean="0"/>
              <a:t>20:50 Stable beams fill 3279, L ~ 7e33 cm-2s-1.</a:t>
            </a:r>
          </a:p>
          <a:p>
            <a:pPr lvl="1"/>
            <a:r>
              <a:rPr lang="en-US" dirty="0" smtClean="0"/>
              <a:t>After ~58 hours without beam.</a:t>
            </a:r>
          </a:p>
          <a:p>
            <a:pPr lvl="1"/>
            <a:r>
              <a:rPr lang="en-US" dirty="0" err="1" smtClean="0"/>
              <a:t>LHCb</a:t>
            </a:r>
            <a:r>
              <a:rPr lang="en-US" dirty="0" smtClean="0"/>
              <a:t> high at start (~250), separate more for next fill.</a:t>
            </a:r>
          </a:p>
          <a:p>
            <a:r>
              <a:rPr lang="en-US" dirty="0" smtClean="0"/>
              <a:t>04:50 Beam dump, again RF line 4B1, same fault.</a:t>
            </a:r>
          </a:p>
          <a:p>
            <a:r>
              <a:rPr lang="en-US" dirty="0" smtClean="0"/>
              <a:t>Access for RF power.</a:t>
            </a:r>
          </a:p>
          <a:p>
            <a:r>
              <a:rPr lang="en-US" dirty="0" smtClean="0"/>
              <a:t>07:00 Refill.</a:t>
            </a:r>
          </a:p>
          <a:p>
            <a:pPr lvl="1"/>
            <a:r>
              <a:rPr lang="en-US" dirty="0" smtClean="0"/>
              <a:t>Steering lines.</a:t>
            </a:r>
          </a:p>
          <a:p>
            <a:pPr lvl="1"/>
            <a:r>
              <a:rPr lang="en-US" dirty="0" smtClean="0"/>
              <a:t>FBCT phasing/calibration.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11/12/2012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cern.ch\dfs\Users\j\jwenning\Desktop\Lumi.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36831"/>
            <a:ext cx="9144000" cy="37843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overview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763610" y="2351782"/>
            <a:ext cx="16741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00FF"/>
                </a:solidFill>
              </a:rPr>
              <a:t>Injector TS</a:t>
            </a: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00FF"/>
                </a:solidFill>
              </a:rPr>
              <a:t>Recovery TS &amp; MD</a:t>
            </a: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00FF"/>
                </a:solidFill>
              </a:rPr>
              <a:t>RB S67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24160" y="2564880"/>
            <a:ext cx="10278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rgbClr val="0000FF"/>
                </a:solidFill>
              </a:rPr>
              <a:t>Cryo</a:t>
            </a:r>
            <a:r>
              <a:rPr lang="en-US" sz="1600" b="1" dirty="0" smtClean="0">
                <a:solidFill>
                  <a:srgbClr val="0000FF"/>
                </a:solidFill>
              </a:rPr>
              <a:t> Pt8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42332" y="2420860"/>
            <a:ext cx="1646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SPS MKDV &amp; flooding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788030" y="1052670"/>
            <a:ext cx="100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 err="1" smtClean="0">
                <a:solidFill>
                  <a:srgbClr val="CC0066"/>
                </a:solidFill>
              </a:rPr>
              <a:t>LHCb</a:t>
            </a:r>
            <a:r>
              <a:rPr lang="en-US" sz="1600" b="1" dirty="0" smtClean="0">
                <a:solidFill>
                  <a:srgbClr val="CC0066"/>
                </a:solidFill>
              </a:rPr>
              <a:t> polarity</a:t>
            </a:r>
            <a:endParaRPr lang="en-US" sz="1600" b="1" dirty="0">
              <a:solidFill>
                <a:srgbClr val="CC0066"/>
              </a:solidFill>
            </a:endParaRPr>
          </a:p>
        </p:txBody>
      </p:sp>
      <p:sp>
        <p:nvSpPr>
          <p:cNvPr id="25" name="Down Arrow 24"/>
          <p:cNvSpPr/>
          <p:nvPr/>
        </p:nvSpPr>
        <p:spPr bwMode="auto">
          <a:xfrm>
            <a:off x="5148080" y="1628750"/>
            <a:ext cx="216030" cy="504070"/>
          </a:xfrm>
          <a:prstGeom prst="downArrow">
            <a:avLst/>
          </a:prstGeom>
          <a:solidFill>
            <a:srgbClr val="CC0066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95920" y="980660"/>
            <a:ext cx="1008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ALICE</a:t>
            </a:r>
            <a:endParaRPr lang="en-US" sz="1600" b="1" dirty="0">
              <a:solidFill>
                <a:srgbClr val="0000FF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4499990" y="1319214"/>
            <a:ext cx="432060" cy="131767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7812450" y="1124680"/>
            <a:ext cx="1008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RF B1</a:t>
            </a:r>
            <a:endParaRPr lang="en-US" sz="1600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8316520" y="1484730"/>
            <a:ext cx="288040" cy="86412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8604560" y="1484730"/>
            <a:ext cx="288040" cy="21603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 of the week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1135979"/>
              </p:ext>
            </p:extLst>
          </p:nvPr>
        </p:nvGraphicFramePr>
        <p:xfrm>
          <a:off x="755470" y="980660"/>
          <a:ext cx="7754920" cy="254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4097"/>
                <a:gridCol w="704097"/>
                <a:gridCol w="955210"/>
                <a:gridCol w="1214938"/>
                <a:gridCol w="4176578"/>
              </a:tblGrid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Fill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Day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L (h)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Int</a:t>
                      </a:r>
                      <a:r>
                        <a:rPr lang="en-US" sz="1600" b="0" dirty="0" smtClean="0"/>
                        <a:t> L</a:t>
                      </a:r>
                      <a:r>
                        <a:rPr lang="en-US" sz="1600" b="0" baseline="0" dirty="0" smtClean="0"/>
                        <a:t> (pb-1)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Dump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3265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Mo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13:40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183 (~30)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TOTEM BLM – </a:t>
                      </a:r>
                      <a:r>
                        <a:rPr lang="en-US" sz="1600" b="0" dirty="0" err="1" smtClean="0"/>
                        <a:t>EoF</a:t>
                      </a:r>
                      <a:r>
                        <a:rPr lang="en-US" sz="1600" b="0" dirty="0" smtClean="0"/>
                        <a:t> study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3266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Mo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16:10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198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QPS on Q9.L2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3269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We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12:30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188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OP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3272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Th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3:30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COD trip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3273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 smtClean="0"/>
                        <a:t>Fr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8:00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126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OP – preventive</a:t>
                      </a:r>
                      <a:r>
                        <a:rPr lang="en-US" sz="1600" b="0" baseline="0" dirty="0" smtClean="0"/>
                        <a:t> dump / </a:t>
                      </a:r>
                      <a:r>
                        <a:rPr lang="en-US" sz="1600" b="0" baseline="0" dirty="0" err="1" smtClean="0"/>
                        <a:t>cryo</a:t>
                      </a:r>
                      <a:r>
                        <a:rPr lang="en-US" sz="1600" b="0" baseline="0" dirty="0" smtClean="0"/>
                        <a:t> Pt8</a:t>
                      </a:r>
                      <a:endParaRPr lang="en-US" sz="1600" b="0" dirty="0"/>
                    </a:p>
                  </a:txBody>
                  <a:tcPr/>
                </a:tc>
              </a:tr>
              <a:tr h="363680"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3279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Su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7:45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/>
                        <a:t>RF line 4B1</a:t>
                      </a:r>
                      <a:endParaRPr lang="en-US" sz="16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450" y="3789050"/>
            <a:ext cx="3869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Integrated ~730 pb-1, 54h ~32%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908650"/>
            <a:ext cx="8229600" cy="5111750"/>
          </a:xfrm>
        </p:spPr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Pt 8 ~</a:t>
            </a:r>
            <a:r>
              <a:rPr lang="en-US" dirty="0" smtClean="0">
                <a:solidFill>
                  <a:srgbClr val="FF0000"/>
                </a:solidFill>
              </a:rPr>
              <a:t>24 hours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‘Recovery’ after injector TS &amp; MD ~ </a:t>
            </a:r>
            <a:r>
              <a:rPr lang="en-US" dirty="0" smtClean="0">
                <a:solidFill>
                  <a:srgbClr val="FF0000"/>
                </a:solidFill>
              </a:rPr>
              <a:t>16 hours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Many mixed issues…</a:t>
            </a:r>
          </a:p>
          <a:p>
            <a:r>
              <a:rPr lang="en-US" dirty="0" smtClean="0"/>
              <a:t>SPS flooding ~</a:t>
            </a:r>
            <a:r>
              <a:rPr lang="en-US" dirty="0" smtClean="0">
                <a:solidFill>
                  <a:srgbClr val="FF0000"/>
                </a:solidFill>
              </a:rPr>
              <a:t>16 hours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Injection line steering </a:t>
            </a:r>
            <a:r>
              <a:rPr lang="en-US" dirty="0" smtClean="0">
                <a:solidFill>
                  <a:srgbClr val="FF0000"/>
                </a:solidFill>
              </a:rPr>
              <a:t>6+ hours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SPS dump kicker ~</a:t>
            </a:r>
            <a:r>
              <a:rPr lang="en-US" dirty="0" smtClean="0">
                <a:solidFill>
                  <a:srgbClr val="FF0000"/>
                </a:solidFill>
              </a:rPr>
              <a:t>4 hours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ALICE ~</a:t>
            </a:r>
            <a:r>
              <a:rPr lang="en-US" dirty="0" smtClean="0">
                <a:solidFill>
                  <a:srgbClr val="FF0000"/>
                </a:solidFill>
              </a:rPr>
              <a:t>4 hours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11/12/2012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50" y="2924930"/>
            <a:ext cx="3176795" cy="3550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9" name="Picture 7" descr="http://lpc-afs.web.cern.ch/lpc-afs/LHC/2012/luminosity_integrated_d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40" y="1556740"/>
            <a:ext cx="4968690" cy="49686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Overall status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3410" y="1844780"/>
            <a:ext cx="38885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7338" indent="-287338" algn="l">
              <a:buSzPct val="80000"/>
              <a:buFont typeface="Wingdings" pitchFamily="2" charset="2"/>
              <a:buChar char="q"/>
            </a:pPr>
            <a:r>
              <a:rPr lang="en-US" sz="2400" dirty="0" smtClean="0"/>
              <a:t>Passed the 20 fb-1 mark last Wednesday.</a:t>
            </a:r>
          </a:p>
          <a:p>
            <a:pPr marL="287338" indent="-287338" algn="l">
              <a:buSzPct val="80000"/>
              <a:buFont typeface="Wingdings" pitchFamily="2" charset="2"/>
              <a:buChar char="q"/>
            </a:pPr>
            <a:r>
              <a:rPr lang="en-US" sz="2400" dirty="0" smtClean="0"/>
              <a:t>ALTAS @ 20.4 fb-1</a:t>
            </a:r>
          </a:p>
          <a:p>
            <a:pPr marL="287338" indent="-287338" algn="l">
              <a:buSzPct val="80000"/>
              <a:buFont typeface="Wingdings" pitchFamily="2" charset="2"/>
              <a:buChar char="q"/>
            </a:pPr>
            <a:r>
              <a:rPr lang="en-US" sz="2400" dirty="0" err="1" smtClean="0"/>
              <a:t>LHCb</a:t>
            </a:r>
            <a:r>
              <a:rPr lang="en-US" sz="2400" dirty="0" smtClean="0"/>
              <a:t> close to 2 fb-1.</a:t>
            </a:r>
            <a:endParaRPr lang="en-US" sz="2400" dirty="0"/>
          </a:p>
        </p:txBody>
      </p:sp>
      <p:sp>
        <p:nvSpPr>
          <p:cNvPr id="13314" name="AutoShape 2" descr="https://atlas.web.cern.ch/Atlas/GROUPS/DATAPREPARATION/DataSummary/2012/daydata/figs/daytotal_ilu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6" name="AutoShape 4" descr="https://atlas.web.cern.ch/Atlas/GROUPS/DATAPREPARATION/DataSummary/2012/daydata/figs/daytotal_ilum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380" y="692620"/>
            <a:ext cx="893445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 lines and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425170" cy="5040700"/>
          </a:xfrm>
        </p:spPr>
        <p:txBody>
          <a:bodyPr/>
          <a:lstStyle/>
          <a:p>
            <a:r>
              <a:rPr lang="en-US" dirty="0" smtClean="0"/>
              <a:t>Almost systematic TL steering before injection (1/day).</a:t>
            </a:r>
          </a:p>
          <a:p>
            <a:pPr lvl="1"/>
            <a:r>
              <a:rPr lang="en-US" dirty="0" smtClean="0"/>
              <a:t>MSE stability, plus orbit in SPS. Relative importance of the 2 components to be clarified.</a:t>
            </a:r>
          </a:p>
          <a:p>
            <a:r>
              <a:rPr lang="en-US" dirty="0" smtClean="0"/>
              <a:t>Fluctuating losses, unclear origin. </a:t>
            </a:r>
          </a:p>
          <a:p>
            <a:pPr lvl="1"/>
            <a:r>
              <a:rPr lang="en-US" dirty="0" smtClean="0"/>
              <a:t>Sometimes losses in the lines (collimators), sometimes from un-captured beam in LHC and/or ghosts in SPS.</a:t>
            </a:r>
          </a:p>
          <a:p>
            <a:pPr lvl="2"/>
            <a:r>
              <a:rPr lang="en-US" dirty="0" smtClean="0"/>
              <a:t>Sunday evening: dump by </a:t>
            </a:r>
            <a:r>
              <a:rPr lang="en-US" dirty="0" err="1" smtClean="0"/>
              <a:t>LHCb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Ghost bunches with large </a:t>
            </a:r>
            <a:r>
              <a:rPr lang="en-US" dirty="0" err="1" smtClean="0"/>
              <a:t>emittance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SPS is observing significant tails at injection</a:t>
            </a:r>
            <a:r>
              <a:rPr lang="en-US" smtClean="0"/>
              <a:t>. 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11/12/2012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Steering at injection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11/12/2012</a:t>
            </a:fld>
            <a:endParaRPr lang="en-US" dirty="0"/>
          </a:p>
        </p:txBody>
      </p:sp>
      <p:pic>
        <p:nvPicPr>
          <p:cNvPr id="2050" name="Picture 2" descr="\\cern.ch\dfs\Users\j\jwenning\Desktop\TBCT.p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20512"/>
            <a:ext cx="9144000" cy="3760648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 bwMode="auto">
          <a:xfrm rot="10800000">
            <a:off x="3347831" y="4490797"/>
            <a:ext cx="216030" cy="450413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 rot="10800000">
            <a:off x="4644011" y="4509150"/>
            <a:ext cx="216030" cy="450413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0800000">
            <a:off x="5364110" y="4509150"/>
            <a:ext cx="216030" cy="450413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 rot="10800000">
            <a:off x="8604560" y="4437140"/>
            <a:ext cx="216030" cy="450413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425170" cy="4320600"/>
          </a:xfrm>
        </p:spPr>
        <p:txBody>
          <a:bodyPr/>
          <a:lstStyle/>
          <a:p>
            <a:r>
              <a:rPr lang="en-US" dirty="0" smtClean="0"/>
              <a:t>Thursday: energy matching with horizontal CODs in LHC (~0.02% each beam) to reduce the RF </a:t>
            </a:r>
            <a:r>
              <a:rPr lang="en-US" dirty="0" err="1" smtClean="0"/>
              <a:t>synchro</a:t>
            </a:r>
            <a:r>
              <a:rPr lang="en-US" dirty="0" smtClean="0"/>
              <a:t> errors.</a:t>
            </a:r>
          </a:p>
          <a:p>
            <a:pPr lvl="1"/>
            <a:r>
              <a:rPr lang="en-US" dirty="0" smtClean="0"/>
              <a:t>Improved losses on LHC side, also at ramp start (IR3).</a:t>
            </a:r>
          </a:p>
          <a:p>
            <a:pPr lvl="1"/>
            <a:r>
              <a:rPr lang="en-US" dirty="0" smtClean="0"/>
              <a:t>But then we observed again rather large </a:t>
            </a:r>
            <a:r>
              <a:rPr lang="en-US" dirty="0" err="1" smtClean="0"/>
              <a:t>synchro</a:t>
            </a:r>
            <a:r>
              <a:rPr lang="en-US" dirty="0" smtClean="0"/>
              <a:t> errors on Sunday ~ 30-50 deg. Circumference moving (on top of tides) or magnetic fields ? Not tides – they have no effect if the beam is well centered because the SPS sees the same change.</a:t>
            </a:r>
          </a:p>
          <a:p>
            <a:r>
              <a:rPr lang="en-US" dirty="0" smtClean="0"/>
              <a:t>Batch-by-batch blowup:</a:t>
            </a:r>
          </a:p>
          <a:p>
            <a:pPr lvl="1"/>
            <a:r>
              <a:rPr lang="en-US" dirty="0" smtClean="0"/>
              <a:t>Was re-activated on Thursday with a target of 1.4 ns, after energy matching.</a:t>
            </a:r>
          </a:p>
          <a:p>
            <a:pPr lvl="1"/>
            <a:r>
              <a:rPr lang="en-US" dirty="0" smtClean="0"/>
              <a:t>Was re-deactivated on Sunday (target back to 1.1 ns) to gain some margin at injection.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11/12/2012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1916790"/>
            <a:ext cx="6408890" cy="433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</a:t>
            </a:r>
            <a:r>
              <a:rPr lang="en-US" dirty="0" err="1" smtClean="0"/>
              <a:t>fRF</a:t>
            </a:r>
            <a:r>
              <a:rPr lang="en-US" dirty="0" smtClean="0"/>
              <a:t> – E-matching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792110"/>
          </a:xfrm>
        </p:spPr>
        <p:txBody>
          <a:bodyPr/>
          <a:lstStyle/>
          <a:p>
            <a:r>
              <a:rPr lang="en-US" dirty="0" smtClean="0"/>
              <a:t>RF frequency to center the beam </a:t>
            </a:r>
            <a:r>
              <a:rPr lang="en-US" dirty="0" err="1" smtClean="0"/>
              <a:t>radially</a:t>
            </a:r>
            <a:r>
              <a:rPr lang="en-US" dirty="0" smtClean="0"/>
              <a:t> in the BPMs.</a:t>
            </a:r>
          </a:p>
          <a:p>
            <a:pPr lvl="1"/>
            <a:r>
              <a:rPr lang="en-US" dirty="0" smtClean="0"/>
              <a:t>Reference point at flat top, corrected for tides.</a:t>
            </a:r>
          </a:p>
          <a:p>
            <a:pPr lvl="1"/>
            <a:r>
              <a:rPr lang="en-US" dirty="0" smtClean="0"/>
              <a:t>Relatively large change during WE, but seems still a bit small to explain all the RF </a:t>
            </a:r>
            <a:r>
              <a:rPr lang="en-US" dirty="0" err="1" smtClean="0"/>
              <a:t>synchro</a:t>
            </a:r>
            <a:r>
              <a:rPr lang="en-US" dirty="0" smtClean="0"/>
              <a:t> / E-matching effects.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11/12/2012</a:t>
            </a:fld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835620" y="3212970"/>
            <a:ext cx="0" cy="216030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9" name="Oval 8"/>
          <p:cNvSpPr/>
          <p:nvPr/>
        </p:nvSpPr>
        <p:spPr bwMode="auto">
          <a:xfrm>
            <a:off x="6372250" y="3645030"/>
            <a:ext cx="504070" cy="1872260"/>
          </a:xfrm>
          <a:prstGeom prst="ellipse">
            <a:avLst/>
          </a:prstGeom>
          <a:noFill/>
          <a:ln w="28575" cap="sq" cmpd="sng" algn="ctr">
            <a:solidFill>
              <a:srgbClr val="FF33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7630" y="4221110"/>
            <a:ext cx="9733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2mm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</a:t>
            </a:r>
            <a:r>
              <a:rPr lang="en-US" dirty="0" err="1" smtClean="0"/>
              <a:t>todo’s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450" y="1052670"/>
            <a:ext cx="8229600" cy="5111750"/>
          </a:xfrm>
        </p:spPr>
        <p:txBody>
          <a:bodyPr/>
          <a:lstStyle/>
          <a:p>
            <a:r>
              <a:rPr lang="en-US" dirty="0" smtClean="0"/>
              <a:t>Injection steering - causes,</a:t>
            </a:r>
          </a:p>
          <a:p>
            <a:r>
              <a:rPr lang="en-US" dirty="0" smtClean="0"/>
              <a:t>Energy matching,</a:t>
            </a:r>
          </a:p>
          <a:p>
            <a:r>
              <a:rPr lang="en-US" dirty="0" smtClean="0"/>
              <a:t>Ghosts ?,</a:t>
            </a:r>
          </a:p>
          <a:p>
            <a:r>
              <a:rPr lang="en-US" dirty="0" smtClean="0"/>
              <a:t>Batch-by-batch blowup.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11/12/2012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20610"/>
          </a:xfrm>
        </p:spPr>
        <p:txBody>
          <a:bodyPr/>
          <a:lstStyle/>
          <a:p>
            <a:r>
              <a:rPr lang="en-US" dirty="0"/>
              <a:t>P8 Cryogenics, timing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772400" cy="4800600"/>
          </a:xfrm>
        </p:spPr>
        <p:txBody>
          <a:bodyPr/>
          <a:lstStyle/>
          <a:p>
            <a:r>
              <a:rPr lang="en-US" sz="2000">
                <a:latin typeface="Arial Narrow" charset="0"/>
              </a:rPr>
              <a:t>Friday 09Nov’12 10h38:</a:t>
            </a:r>
          </a:p>
          <a:p>
            <a:pPr>
              <a:buFontTx/>
              <a:buNone/>
            </a:pPr>
            <a:r>
              <a:rPr lang="en-US" sz="2000">
                <a:latin typeface="Arial Narrow" charset="0"/>
              </a:rPr>
              <a:t>	Cold compressors stop,</a:t>
            </a:r>
          </a:p>
          <a:p>
            <a:pPr>
              <a:buFontTx/>
              <a:buNone/>
            </a:pPr>
            <a:r>
              <a:rPr lang="en-US" sz="2000">
                <a:latin typeface="Arial Narrow" charset="0"/>
              </a:rPr>
              <a:t>	“fault” of magnetic bearings for CC2</a:t>
            </a:r>
          </a:p>
          <a:p>
            <a:r>
              <a:rPr lang="en-US" sz="2000">
                <a:latin typeface="Arial Narrow" charset="0"/>
              </a:rPr>
              <a:t>11h15: Access in cavern and simple reset</a:t>
            </a:r>
          </a:p>
          <a:p>
            <a:r>
              <a:rPr lang="en-US" sz="2000">
                <a:latin typeface="Arial Narrow" charset="0"/>
              </a:rPr>
              <a:t>12h: 1st restart of cold compressors</a:t>
            </a:r>
          </a:p>
          <a:p>
            <a:r>
              <a:rPr lang="en-US" sz="2000">
                <a:latin typeface="Arial Narrow" charset="0"/>
              </a:rPr>
              <a:t>13h08: 2nd CC2 bearings fault, decision to replace electronic module for magnetic bearings</a:t>
            </a:r>
          </a:p>
          <a:p>
            <a:r>
              <a:rPr lang="en-US" sz="2000">
                <a:latin typeface="Arial Narrow" charset="0"/>
              </a:rPr>
              <a:t>15h15: 2nd restart of cold compressors</a:t>
            </a:r>
          </a:p>
          <a:p>
            <a:r>
              <a:rPr lang="en-US" sz="2000">
                <a:latin typeface="Arial Narrow" charset="0"/>
              </a:rPr>
              <a:t>19h30: Full flow dedicated to sector cooling</a:t>
            </a:r>
          </a:p>
          <a:p>
            <a:r>
              <a:rPr lang="en-US" sz="2000">
                <a:latin typeface="Arial Narrow" charset="0"/>
              </a:rPr>
              <a:t>Sat. 10Nov’12 10h: Cryo conditions back</a:t>
            </a:r>
          </a:p>
          <a:p>
            <a:endParaRPr lang="en-US" sz="2000">
              <a:latin typeface="Arial Narrow" charset="0"/>
            </a:endParaRPr>
          </a:p>
          <a:p>
            <a:r>
              <a:rPr lang="en-US" sz="2000">
                <a:latin typeface="Arial Narrow" charset="0"/>
              </a:rPr>
              <a:t>Repair: 4h45  - Prepare for cooling: 4h15 - Cooling: 14h30</a:t>
            </a:r>
          </a:p>
          <a:p>
            <a:r>
              <a:rPr lang="en-US" sz="2000">
                <a:latin typeface="Arial Narrow" charset="0"/>
              </a:rPr>
              <a:t>Cryo down-time: 23h30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73" t="27090" r="19385" b="17389"/>
          <a:stretch>
            <a:fillRect/>
          </a:stretch>
        </p:blipFill>
        <p:spPr bwMode="auto">
          <a:xfrm>
            <a:off x="6875463" y="3652838"/>
            <a:ext cx="13128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10" b="20470"/>
          <a:stretch>
            <a:fillRect/>
          </a:stretch>
        </p:blipFill>
        <p:spPr bwMode="auto">
          <a:xfrm>
            <a:off x="5334000" y="1219200"/>
            <a:ext cx="36004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Line 8"/>
          <p:cNvSpPr>
            <a:spLocks noChangeShapeType="1"/>
          </p:cNvSpPr>
          <p:nvPr/>
        </p:nvSpPr>
        <p:spPr bwMode="auto">
          <a:xfrm flipH="1" flipV="1">
            <a:off x="4572000" y="2209800"/>
            <a:ext cx="3352800" cy="533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 flipH="1" flipV="1">
            <a:off x="4953000" y="3581400"/>
            <a:ext cx="2971800" cy="8382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10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20610"/>
            <a:ext cx="8229600" cy="2304320"/>
          </a:xfrm>
        </p:spPr>
        <p:txBody>
          <a:bodyPr/>
          <a:lstStyle/>
          <a:p>
            <a:r>
              <a:rPr lang="en-US" sz="2000" dirty="0" smtClean="0"/>
              <a:t>Once more beam dump during </a:t>
            </a:r>
            <a:r>
              <a:rPr lang="en-US" sz="2000" dirty="0" err="1" smtClean="0"/>
              <a:t>EoF</a:t>
            </a:r>
            <a:r>
              <a:rPr lang="en-US" sz="2000" dirty="0" smtClean="0"/>
              <a:t> study.</a:t>
            </a:r>
          </a:p>
          <a:p>
            <a:pPr lvl="1"/>
            <a:r>
              <a:rPr lang="en-US" dirty="0" smtClean="0"/>
              <a:t>TCL’s opened to &gt; 60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Unusual loss behavior on B1 – due to beam leaking out of IR3?</a:t>
            </a:r>
          </a:p>
          <a:p>
            <a:r>
              <a:rPr lang="en-US" sz="2000" dirty="0" smtClean="0"/>
              <a:t>Dumped on increasing loss rate (over few seconds), RP </a:t>
            </a:r>
            <a:r>
              <a:rPr lang="en-US" sz="2000" dirty="0"/>
              <a:t>XRPH.A6R5.B1</a:t>
            </a:r>
            <a:r>
              <a:rPr lang="en-US" sz="2000" dirty="0" smtClean="0"/>
              <a:t> @ 32</a:t>
            </a:r>
            <a:r>
              <a:rPr lang="en-US" sz="2000" dirty="0" smtClean="0">
                <a:latin typeface="Symbol" pitchFamily="18" charset="2"/>
              </a:rPr>
              <a:t>s,</a:t>
            </a:r>
            <a:r>
              <a:rPr lang="en-US" sz="2000" dirty="0" smtClean="0"/>
              <a:t> not moving.</a:t>
            </a:r>
          </a:p>
          <a:p>
            <a:pPr lvl="1"/>
            <a:r>
              <a:rPr lang="en-US" dirty="0" smtClean="0">
                <a:solidFill>
                  <a:srgbClr val="CC0066"/>
                </a:solidFill>
              </a:rPr>
              <a:t>Traced to a large increase in the vacuum pressure !</a:t>
            </a:r>
          </a:p>
          <a:p>
            <a:pPr lvl="1"/>
            <a:r>
              <a:rPr lang="en-US" dirty="0" smtClean="0"/>
              <a:t>Heating by beam or impedance, e-clouds ?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11/12/2012</a:t>
            </a:fld>
            <a:endParaRPr lang="en-US" dirty="0"/>
          </a:p>
        </p:txBody>
      </p:sp>
      <p:pic>
        <p:nvPicPr>
          <p:cNvPr id="6" name="Picture 2" descr="C:\Users\eholzer\AppData\Local\Temp\2012110515091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0" y="3338261"/>
            <a:ext cx="3888540" cy="3043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eholzer\AppData\Local\Temp\2012110515410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81" r="40508"/>
          <a:stretch/>
        </p:blipFill>
        <p:spPr bwMode="auto">
          <a:xfrm>
            <a:off x="4355970" y="3338261"/>
            <a:ext cx="4418322" cy="211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679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LHCb</a:t>
            </a:r>
            <a:r>
              <a:rPr lang="en-US" dirty="0" smtClean="0"/>
              <a:t> polarity switch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410" y="764630"/>
            <a:ext cx="8229600" cy="503785"/>
          </a:xfrm>
        </p:spPr>
        <p:txBody>
          <a:bodyPr/>
          <a:lstStyle/>
          <a:p>
            <a:r>
              <a:rPr lang="en-US" dirty="0" err="1" smtClean="0"/>
              <a:t>LHCb</a:t>
            </a:r>
            <a:r>
              <a:rPr lang="en-US" dirty="0" smtClean="0"/>
              <a:t> polarity switched without test cycle – no problem.</a:t>
            </a:r>
          </a:p>
          <a:p>
            <a:pPr lvl="1"/>
            <a:r>
              <a:rPr lang="en-US" dirty="0" smtClean="0"/>
              <a:t>Settings sufficiently reproducible,</a:t>
            </a:r>
          </a:p>
          <a:p>
            <a:pPr lvl="1"/>
            <a:r>
              <a:rPr lang="en-US" dirty="0" smtClean="0"/>
              <a:t>Very small shifts whenever polarity changed.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11/12/2012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7010"/>
            <a:ext cx="4743776" cy="321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00584" y="2348850"/>
            <a:ext cx="28761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Lumi</a:t>
            </a:r>
            <a:r>
              <a:rPr lang="en-US" dirty="0" smtClean="0"/>
              <a:t> knob trims Beam1</a:t>
            </a:r>
            <a:endParaRPr lang="en-GB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0" y="2717009"/>
            <a:ext cx="4743775" cy="321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734577" y="2060810"/>
            <a:ext cx="2592360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dirty="0" smtClean="0"/>
              <a:t>2-step collision BP,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Global V orbit correction,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Separation adjustment</a:t>
            </a:r>
            <a:endParaRPr lang="en-GB" sz="1600" dirty="0"/>
          </a:p>
        </p:txBody>
      </p:sp>
      <p:sp>
        <p:nvSpPr>
          <p:cNvPr id="12" name="Down Arrow 11"/>
          <p:cNvSpPr/>
          <p:nvPr/>
        </p:nvSpPr>
        <p:spPr bwMode="auto">
          <a:xfrm>
            <a:off x="7884460" y="2924930"/>
            <a:ext cx="717823" cy="662773"/>
          </a:xfrm>
          <a:prstGeom prst="down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900" y="4941210"/>
            <a:ext cx="370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39763" y="501322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644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Miscellaneous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40"/>
            <a:ext cx="8229600" cy="5111750"/>
          </a:xfrm>
        </p:spPr>
        <p:txBody>
          <a:bodyPr/>
          <a:lstStyle/>
          <a:p>
            <a:r>
              <a:rPr lang="en-US" sz="2000" dirty="0" smtClean="0"/>
              <a:t>TCLs were opened in fill 3272 at start of stable beams to measure </a:t>
            </a:r>
            <a:r>
              <a:rPr lang="en-US" sz="2000" dirty="0" err="1" smtClean="0"/>
              <a:t>cryo</a:t>
            </a:r>
            <a:r>
              <a:rPr lang="en-US" sz="2000" dirty="0" smtClean="0"/>
              <a:t> load due to losses.</a:t>
            </a:r>
          </a:p>
          <a:p>
            <a:r>
              <a:rPr lang="en-US" sz="2000" dirty="0" smtClean="0"/>
              <a:t>Tune split at end of squeeze -3e-3 on B1V.</a:t>
            </a:r>
          </a:p>
          <a:p>
            <a:pPr lvl="1"/>
            <a:r>
              <a:rPr lang="en-US" dirty="0" smtClean="0"/>
              <a:t>Prepared the same trim starting earlier in squeeze (from 600 s / 1 m) – coming in for next fill.</a:t>
            </a:r>
          </a:p>
          <a:p>
            <a:endParaRPr lang="en-US" sz="2000" dirty="0" smtClean="0"/>
          </a:p>
          <a:p>
            <a:r>
              <a:rPr lang="en-US" sz="2000" dirty="0" smtClean="0"/>
              <a:t>BPMs acquisition problems (again). Many packets missing.</a:t>
            </a:r>
          </a:p>
          <a:p>
            <a:r>
              <a:rPr lang="en-US" sz="2000" dirty="0" smtClean="0"/>
              <a:t>FBCT calibration/phasing (in particular B1) to be done!</a:t>
            </a:r>
          </a:p>
          <a:p>
            <a:r>
              <a:rPr lang="en-US" sz="2000" dirty="0" smtClean="0"/>
              <a:t>LHC wire scanner application blocking to be investigated. Correlated to FBCT B1?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11/12/2012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40" y="4077090"/>
            <a:ext cx="3816530" cy="249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‘tests’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229600" cy="5111750"/>
          </a:xfrm>
        </p:spPr>
        <p:txBody>
          <a:bodyPr/>
          <a:lstStyle/>
          <a:p>
            <a:r>
              <a:rPr lang="en-US" sz="2000" dirty="0" err="1" smtClean="0"/>
              <a:t>VdM</a:t>
            </a:r>
            <a:r>
              <a:rPr lang="en-US" sz="2000" dirty="0" smtClean="0"/>
              <a:t> scans – to be confirmed.</a:t>
            </a:r>
          </a:p>
          <a:p>
            <a:pPr lvl="1"/>
            <a:r>
              <a:rPr lang="en-US" sz="1800" dirty="0" smtClean="0"/>
              <a:t>If YES – need pre-warning (1+ day) to check / finalize settings.</a:t>
            </a:r>
          </a:p>
          <a:p>
            <a:pPr lvl="1"/>
            <a:r>
              <a:rPr lang="en-US" sz="1800" dirty="0" smtClean="0"/>
              <a:t>Availability of collimator people this week? HL-LHC meeting…</a:t>
            </a:r>
          </a:p>
          <a:p>
            <a:r>
              <a:rPr lang="en-US" sz="2000" dirty="0" smtClean="0"/>
              <a:t>TOTEM end of fill test at &gt; 40</a:t>
            </a:r>
            <a:r>
              <a:rPr lang="en-US" sz="2000" dirty="0" smtClean="0">
                <a:latin typeface="Symbol" pitchFamily="18" charset="2"/>
              </a:rPr>
              <a:t>s</a:t>
            </a:r>
            <a:r>
              <a:rPr lang="en-US" sz="2000" dirty="0" smtClean="0"/>
              <a:t> with beams re-separated (1-2 hours).</a:t>
            </a:r>
          </a:p>
          <a:p>
            <a:r>
              <a:rPr lang="en-US" sz="2000" dirty="0" smtClean="0"/>
              <a:t>Tune splits at end of squeeze (sort of parasitic).</a:t>
            </a:r>
          </a:p>
          <a:p>
            <a:pPr lvl="1"/>
            <a:r>
              <a:rPr lang="en-US" sz="1800" dirty="0" smtClean="0"/>
              <a:t>Next step prepared</a:t>
            </a:r>
            <a:r>
              <a:rPr lang="en-US" sz="1600" dirty="0" smtClean="0"/>
              <a:t>.</a:t>
            </a:r>
          </a:p>
          <a:p>
            <a:r>
              <a:rPr lang="en-US" sz="2000" dirty="0" smtClean="0"/>
              <a:t>Heating with short bunches at 450 </a:t>
            </a:r>
            <a:r>
              <a:rPr lang="en-US" sz="2000" dirty="0" err="1" smtClean="0"/>
              <a:t>GeV</a:t>
            </a:r>
            <a:r>
              <a:rPr lang="en-US" sz="2000" dirty="0" smtClean="0"/>
              <a:t> (B. </a:t>
            </a:r>
            <a:r>
              <a:rPr lang="en-US" sz="2000" dirty="0" err="1" smtClean="0"/>
              <a:t>Salvant</a:t>
            </a:r>
            <a:r>
              <a:rPr lang="en-US" sz="2000" dirty="0" smtClean="0"/>
              <a:t> et al).</a:t>
            </a:r>
          </a:p>
          <a:p>
            <a:pPr lvl="1"/>
            <a:r>
              <a:rPr lang="en-US" dirty="0" smtClean="0"/>
              <a:t>Followed by tests at 4 </a:t>
            </a:r>
            <a:r>
              <a:rPr lang="en-US" dirty="0" err="1" smtClean="0"/>
              <a:t>TeV</a:t>
            </a:r>
            <a:r>
              <a:rPr lang="en-US" dirty="0" smtClean="0"/>
              <a:t>.</a:t>
            </a:r>
          </a:p>
          <a:p>
            <a:r>
              <a:rPr lang="en-US" sz="2000" dirty="0" smtClean="0"/>
              <a:t>Periodic loss maps.</a:t>
            </a:r>
          </a:p>
          <a:p>
            <a:r>
              <a:rPr lang="en-US" sz="2000" dirty="0" smtClean="0"/>
              <a:t>Gated Q measurement for B2.</a:t>
            </a:r>
          </a:p>
          <a:p>
            <a:r>
              <a:rPr lang="en-US" sz="2000" dirty="0" smtClean="0"/>
              <a:t>Possibly increase of ADT gain at start of ramp.</a:t>
            </a:r>
          </a:p>
          <a:p>
            <a:pPr lvl="1"/>
            <a:r>
              <a:rPr lang="en-US" sz="1800" dirty="0" smtClean="0"/>
              <a:t>6 non-colliding bunches then ~ un-damped by ADT !!</a:t>
            </a:r>
          </a:p>
          <a:p>
            <a:r>
              <a:rPr lang="en-US" sz="2000" dirty="0" smtClean="0"/>
              <a:t>Tuning of ADT for injection/abort gap cleaning.</a:t>
            </a:r>
          </a:p>
          <a:p>
            <a:pPr lvl="1"/>
            <a:r>
              <a:rPr lang="en-US" sz="1800" dirty="0" smtClean="0"/>
              <a:t>Requires thorough checking if to be used in operation. Test only?</a:t>
            </a:r>
          </a:p>
          <a:p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11/12/2012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Pending access requests /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01" y="836640"/>
            <a:ext cx="8748580" cy="5111750"/>
          </a:xfrm>
        </p:spPr>
        <p:txBody>
          <a:bodyPr/>
          <a:lstStyle/>
          <a:p>
            <a:r>
              <a:rPr lang="en-US" dirty="0" smtClean="0"/>
              <a:t>Compensator + filters in Pt8 – off for the moment.</a:t>
            </a:r>
          </a:p>
          <a:p>
            <a:r>
              <a:rPr lang="en-US" dirty="0" smtClean="0"/>
              <a:t>PM32 : CV to check / remove sand.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11/12/2012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1600200" y="228600"/>
            <a:ext cx="6456363" cy="4876800"/>
            <a:chOff x="1008" y="144"/>
            <a:chExt cx="4067" cy="3072"/>
          </a:xfrm>
        </p:grpSpPr>
        <p:pic>
          <p:nvPicPr>
            <p:cNvPr id="4099" name="Picture 3" descr="Slide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44"/>
              <a:ext cx="4067" cy="3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0" name="Rectangle 4"/>
            <p:cNvSpPr>
              <a:spLocks noChangeArrowheads="1"/>
            </p:cNvSpPr>
            <p:nvPr/>
          </p:nvSpPr>
          <p:spPr bwMode="auto">
            <a:xfrm>
              <a:off x="1104" y="1728"/>
              <a:ext cx="96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grpSp>
          <p:nvGrpSpPr>
            <p:cNvPr id="4101" name="Group 5"/>
            <p:cNvGrpSpPr>
              <a:grpSpLocks/>
            </p:cNvGrpSpPr>
            <p:nvPr/>
          </p:nvGrpSpPr>
          <p:grpSpPr bwMode="auto">
            <a:xfrm>
              <a:off x="1200" y="2640"/>
              <a:ext cx="3696" cy="576"/>
              <a:chOff x="1200" y="2640"/>
              <a:chExt cx="3696" cy="576"/>
            </a:xfrm>
          </p:grpSpPr>
          <p:sp>
            <p:nvSpPr>
              <p:cNvPr id="4102" name="Rectangle 6"/>
              <p:cNvSpPr>
                <a:spLocks noChangeArrowheads="1"/>
              </p:cNvSpPr>
              <p:nvPr/>
            </p:nvSpPr>
            <p:spPr bwMode="auto">
              <a:xfrm>
                <a:off x="1920" y="2640"/>
                <a:ext cx="1968" cy="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103" name="Rectangle 7"/>
              <p:cNvSpPr>
                <a:spLocks noChangeArrowheads="1"/>
              </p:cNvSpPr>
              <p:nvPr/>
            </p:nvSpPr>
            <p:spPr bwMode="auto">
              <a:xfrm>
                <a:off x="1200" y="2832"/>
                <a:ext cx="3696" cy="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</p:grp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752600" y="2514600"/>
            <a:ext cx="1981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838200" y="4556125"/>
            <a:ext cx="7696200" cy="1635125"/>
          </a:xfrm>
          <a:prstGeom prst="rect">
            <a:avLst/>
          </a:prstGeom>
          <a:solidFill>
            <a:srgbClr val="C0C0C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  <a:ea typeface="ヒラギノ角ゴ Pro W3" charset="-128"/>
              </a:rPr>
              <a:t>Stable situation, could continue like this until Xmas</a:t>
            </a:r>
            <a:endParaRPr lang="en-US" sz="2000">
              <a:latin typeface="Arial Narrow" charset="0"/>
              <a:ea typeface="ヒラギノ角ゴ Pro W3" charset="-128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>
                <a:latin typeface="Arial Narrow" charset="0"/>
                <a:ea typeface="ヒラギノ角ゴ Pro W3" charset="-128"/>
              </a:rPr>
              <a:t> If short stop of cold compressors only, 1 quick restart allowed (≈18hrs)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000">
                <a:latin typeface="Arial Narrow" charset="0"/>
                <a:ea typeface="ヒラギノ角ゴ Pro W3" charset="-128"/>
              </a:rPr>
              <a:t> If stop of cold compressors &gt;3hrs or complete cryo stop, separation back to 1 refrigerator on 1 sector to be made (≈18hrs the first time, faster if a 2nd case)</a:t>
            </a: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76200" y="1600200"/>
            <a:ext cx="2209800" cy="2057400"/>
          </a:xfrm>
          <a:prstGeom prst="rect">
            <a:avLst/>
          </a:prstGeom>
          <a:solidFill>
            <a:srgbClr val="FF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76200" y="1600200"/>
            <a:ext cx="22860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latin typeface="Arial Narrow" charset="0"/>
                <a:ea typeface="ヒラギノ角ゴ Pro W3" charset="-128"/>
              </a:rPr>
              <a:t>Last week, we had to make a quick warm-up  of the other cold compressor box       (minor air impurities), available again Saturday 10Nov’12…</a:t>
            </a:r>
          </a:p>
        </p:txBody>
      </p:sp>
      <p:grpSp>
        <p:nvGrpSpPr>
          <p:cNvPr id="4113" name="Group 17"/>
          <p:cNvGrpSpPr>
            <a:grpSpLocks/>
          </p:cNvGrpSpPr>
          <p:nvPr/>
        </p:nvGrpSpPr>
        <p:grpSpPr bwMode="auto">
          <a:xfrm>
            <a:off x="6781800" y="3200400"/>
            <a:ext cx="2209800" cy="366713"/>
            <a:chOff x="4272" y="2457"/>
            <a:chExt cx="1248" cy="231"/>
          </a:xfrm>
        </p:grpSpPr>
        <p:sp>
          <p:nvSpPr>
            <p:cNvPr id="4114" name="AutoShape 18"/>
            <p:cNvSpPr>
              <a:spLocks noChangeArrowheads="1"/>
            </p:cNvSpPr>
            <p:nvPr/>
          </p:nvSpPr>
          <p:spPr bwMode="auto">
            <a:xfrm>
              <a:off x="4272" y="2496"/>
              <a:ext cx="144" cy="144"/>
            </a:xfrm>
            <a:prstGeom prst="irregularSeal1">
              <a:avLst/>
            </a:prstGeom>
            <a:solidFill>
              <a:srgbClr val="FFFF99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15" name="Text Box 19"/>
            <p:cNvSpPr txBox="1">
              <a:spLocks noChangeArrowheads="1"/>
            </p:cNvSpPr>
            <p:nvPr/>
          </p:nvSpPr>
          <p:spPr bwMode="auto">
            <a:xfrm>
              <a:off x="4416" y="2457"/>
              <a:ext cx="11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n-US" sz="1800" i="1">
                  <a:latin typeface="Arial Narrow" charset="0"/>
                </a:rPr>
                <a:t>CC2 </a:t>
              </a:r>
              <a:r>
                <a:rPr lang="en-US" sz="1400" i="1">
                  <a:latin typeface="Arial Narrow" charset="0"/>
                </a:rPr>
                <a:t>Magnetic bearings</a:t>
              </a:r>
              <a:endParaRPr lang="en-US" sz="1800" i="1">
                <a:latin typeface="Arial Narrow" charset="0"/>
              </a:endParaRPr>
            </a:p>
          </p:txBody>
        </p:sp>
      </p:grpSp>
      <p:sp>
        <p:nvSpPr>
          <p:cNvPr id="4116" name="Line 20"/>
          <p:cNvSpPr>
            <a:spLocks noChangeShapeType="1"/>
          </p:cNvSpPr>
          <p:nvPr/>
        </p:nvSpPr>
        <p:spPr bwMode="auto">
          <a:xfrm flipV="1">
            <a:off x="6096000" y="1066800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H="1" flipV="1">
            <a:off x="6096000" y="1066800"/>
            <a:ext cx="152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18" name="Text Box 22"/>
          <p:cNvSpPr txBox="1">
            <a:spLocks noChangeArrowheads="1"/>
          </p:cNvSpPr>
          <p:nvPr/>
        </p:nvSpPr>
        <p:spPr bwMode="auto">
          <a:xfrm>
            <a:off x="5638800" y="4662488"/>
            <a:ext cx="297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0080"/>
                </a:solidFill>
                <a:latin typeface="Arial Narrow" charset="0"/>
              </a:rPr>
              <a:t>All HW ready? Friday afternoon?</a:t>
            </a:r>
          </a:p>
        </p:txBody>
      </p:sp>
    </p:spTree>
    <p:extLst>
      <p:ext uri="{BB962C8B-B14F-4D97-AF65-F5344CB8AC3E}">
        <p14:creationId xmlns:p14="http://schemas.microsoft.com/office/powerpoint/2010/main" val="319710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79" y="25400"/>
            <a:ext cx="8086333" cy="523875"/>
          </a:xfrm>
        </p:spPr>
        <p:txBody>
          <a:bodyPr/>
          <a:lstStyle/>
          <a:p>
            <a:r>
              <a:rPr lang="en-US" smtClean="0"/>
              <a:t>Saturday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692620"/>
            <a:ext cx="8229600" cy="5256730"/>
          </a:xfrm>
        </p:spPr>
        <p:txBody>
          <a:bodyPr/>
          <a:lstStyle/>
          <a:p>
            <a:r>
              <a:rPr lang="en-US" dirty="0" smtClean="0"/>
              <a:t>10:00: </a:t>
            </a:r>
            <a:r>
              <a:rPr lang="en-US" dirty="0" err="1" smtClean="0"/>
              <a:t>Cryo</a:t>
            </a:r>
            <a:r>
              <a:rPr lang="en-US" dirty="0" smtClean="0"/>
              <a:t> Pt8 back, starting the pre-cycle.</a:t>
            </a:r>
          </a:p>
          <a:p>
            <a:r>
              <a:rPr lang="en-US" dirty="0" smtClean="0"/>
              <a:t>11:00 LHC ready, but SPS dump kicker problem – switch exchange + reconditioning.</a:t>
            </a:r>
          </a:p>
          <a:p>
            <a:r>
              <a:rPr lang="en-US" dirty="0" smtClean="0"/>
              <a:t>15:00 Injecting !</a:t>
            </a:r>
          </a:p>
          <a:p>
            <a:pPr lvl="1"/>
            <a:r>
              <a:rPr lang="en-US" dirty="0" smtClean="0"/>
              <a:t>Phase and bucket off. Corrected.</a:t>
            </a:r>
          </a:p>
          <a:p>
            <a:pPr lvl="1"/>
            <a:r>
              <a:rPr lang="en-US" dirty="0" smtClean="0"/>
              <a:t>LBDS arming issues (self trigger).  Checked by experts but not understood. We manage to carry on.</a:t>
            </a:r>
          </a:p>
          <a:p>
            <a:r>
              <a:rPr lang="en-US" dirty="0" smtClean="0"/>
              <a:t>16</a:t>
            </a:r>
            <a:r>
              <a:rPr lang="en-US" dirty="0" smtClean="0">
                <a:sym typeface="Wingdings" pitchFamily="2" charset="2"/>
              </a:rPr>
              <a:t>:00 Pt8 compensator off. </a:t>
            </a:r>
          </a:p>
          <a:p>
            <a:r>
              <a:rPr lang="en-US" dirty="0" smtClean="0">
                <a:sym typeface="Wingdings" pitchFamily="2" charset="2"/>
              </a:rPr>
              <a:t>17:00 We decide to carry since we can live without.</a:t>
            </a:r>
          </a:p>
          <a:p>
            <a:r>
              <a:rPr lang="en-US" dirty="0" smtClean="0"/>
              <a:t>18:00 POPS off.</a:t>
            </a:r>
          </a:p>
          <a:p>
            <a:r>
              <a:rPr lang="en-US" dirty="0" smtClean="0"/>
              <a:t>19:30 Filling again. Problem with losses at injection. B1 dumped with 144b.</a:t>
            </a:r>
          </a:p>
          <a:p>
            <a:r>
              <a:rPr lang="en-US" dirty="0" smtClean="0"/>
              <a:t>20:30 SPS off – major flood in BA2 (surface + tunnel).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3074" name="AutoShape 2" descr="https://ab-dep-op-elogbook.web.cern.ch/ab-dep-op-elogbook/elogbook/secure/attach.php?attachId=1293197&amp;type=png&amp;fname=2012092808131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23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SPS BA2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11/12/2012</a:t>
            </a:fld>
            <a:endParaRPr lang="en-US" dirty="0"/>
          </a:p>
        </p:txBody>
      </p:sp>
      <p:pic>
        <p:nvPicPr>
          <p:cNvPr id="3074" name="Picture 2" descr="G:\Users\k\kcorneli\Public\IMG_05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2207" y="1611228"/>
            <a:ext cx="6360243" cy="47701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430" y="764630"/>
            <a:ext cx="8604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Water from nearby fields passed through SPS HV cable trenches to enter building… 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BA2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11/12/2012</a:t>
            </a:fld>
            <a:endParaRPr lang="en-US" dirty="0"/>
          </a:p>
        </p:txBody>
      </p:sp>
      <p:pic>
        <p:nvPicPr>
          <p:cNvPr id="1026" name="Picture 2" descr="G:\Users\k\kcorneli\Public\20121110_2243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4166" y="1196975"/>
            <a:ext cx="6815667" cy="5111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SPS BA2 - tunnel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11/12/2012</a:t>
            </a:fld>
            <a:endParaRPr lang="en-US" dirty="0"/>
          </a:p>
        </p:txBody>
      </p:sp>
      <p:pic>
        <p:nvPicPr>
          <p:cNvPr id="2050" name="Picture 2" descr="G:\Users\k\kcorneli\Public\20121110_2244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560" y="1700760"/>
            <a:ext cx="6144214" cy="46081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440" y="836640"/>
            <a:ext cx="8353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Fortunately the water height was limited – no damage to vacuum equipment and damper electronics.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79" y="25400"/>
            <a:ext cx="8086333" cy="523875"/>
          </a:xfrm>
        </p:spPr>
        <p:txBody>
          <a:bodyPr/>
          <a:lstStyle/>
          <a:p>
            <a:r>
              <a:rPr lang="en-US" dirty="0" smtClean="0"/>
              <a:t>Saturday - Sunday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5256730"/>
          </a:xfrm>
        </p:spPr>
        <p:txBody>
          <a:bodyPr/>
          <a:lstStyle/>
          <a:p>
            <a:r>
              <a:rPr lang="en-US" dirty="0" smtClean="0"/>
              <a:t>On the LHC side limited ‘problems’ – galleries and CV </a:t>
            </a:r>
            <a:r>
              <a:rPr lang="en-US" dirty="0" err="1" smtClean="0"/>
              <a:t>buldings</a:t>
            </a:r>
            <a:r>
              <a:rPr lang="en-US" dirty="0" smtClean="0"/>
              <a:t> under water in Pt8.</a:t>
            </a:r>
          </a:p>
          <a:p>
            <a:r>
              <a:rPr lang="en-US" dirty="0" smtClean="0"/>
              <a:t>Overnight : pumping of the water by FB and by the normal pumps. Situation improving.</a:t>
            </a:r>
          </a:p>
          <a:p>
            <a:r>
              <a:rPr lang="en-US" dirty="0" smtClean="0"/>
              <a:t>Sunday morning: BA2 tunnel area ~dry. SPS trying to restart.</a:t>
            </a:r>
          </a:p>
          <a:p>
            <a:r>
              <a:rPr lang="en-US" dirty="0" smtClean="0"/>
              <a:t>11:00 LHC beam back in the SPS.</a:t>
            </a:r>
          </a:p>
          <a:p>
            <a:r>
              <a:rPr lang="en-US" dirty="0" smtClean="0"/>
              <a:t>12:00 LHC closed, pre-cycle.</a:t>
            </a:r>
          </a:p>
          <a:p>
            <a:r>
              <a:rPr lang="en-US" dirty="0" smtClean="0"/>
              <a:t>13:30 Beam back !!!</a:t>
            </a:r>
          </a:p>
          <a:p>
            <a:r>
              <a:rPr lang="en-US" dirty="0" smtClean="0"/>
              <a:t>Transfer line steering….</a:t>
            </a:r>
          </a:p>
          <a:p>
            <a:r>
              <a:rPr lang="en-US" dirty="0" smtClean="0"/>
              <a:t>LHC wire scanner not working – application blocked.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elated to B1 FBCT intensity issue (phase) 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3074" name="AutoShape 2" descr="https://ab-dep-op-elogbook.web.cern.ch/ab-dep-op-elogbook/elogbook/secure/attach.php?attachId=1293197&amp;type=png&amp;fname=2012092808131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62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79" y="25400"/>
            <a:ext cx="8086333" cy="523875"/>
          </a:xfrm>
        </p:spPr>
        <p:txBody>
          <a:bodyPr/>
          <a:lstStyle/>
          <a:p>
            <a:r>
              <a:rPr lang="en-US" dirty="0" smtClean="0"/>
              <a:t>Sunday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DA86B3-7CAA-4832-AFD6-354CBE3B41A6}" type="datetime1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3074" name="AutoShape 2" descr="https://ab-dep-op-elogbook.web.cern.ch/ab-dep-op-elogbook/elogbook/secure/attach.php?attachId=1293197&amp;type=png&amp;fname=2012092808131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http://elogbook.cern.ch/eLogbook/attach_reader?attach_id=13085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530" y="1988799"/>
            <a:ext cx="6984970" cy="397811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25657" y="4541100"/>
            <a:ext cx="1266693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Line - OK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9640" y="4397080"/>
            <a:ext cx="2589170" cy="400110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TDI-TCLIs – not OK !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763610" y="5013220"/>
            <a:ext cx="3168440" cy="0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FF33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220090" y="5013220"/>
            <a:ext cx="2664370" cy="0"/>
          </a:xfrm>
          <a:prstGeom prst="straightConnector1">
            <a:avLst/>
          </a:prstGeom>
          <a:solidFill>
            <a:schemeClr val="accent1"/>
          </a:solidFill>
          <a:ln w="28575" cap="sq" cmpd="sng" algn="ctr">
            <a:solidFill>
              <a:srgbClr val="008000"/>
            </a:solidFill>
            <a:prstDash val="dash"/>
            <a:round/>
            <a:headEnd type="triangle" w="med" len="med"/>
            <a:tailEnd type="triangle" w="med" len="med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430" y="764630"/>
            <a:ext cx="8229600" cy="2808390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17:00 First fill lost during ADJUST – trip of RF line 4B1.</a:t>
            </a:r>
          </a:p>
          <a:p>
            <a:r>
              <a:rPr lang="en-US" dirty="0" smtClean="0"/>
              <a:t>Dump by </a:t>
            </a:r>
            <a:r>
              <a:rPr lang="en-US" dirty="0" err="1" smtClean="0"/>
              <a:t>LHCb</a:t>
            </a:r>
            <a:r>
              <a:rPr lang="en-US" dirty="0" smtClean="0"/>
              <a:t> during refilling – signature of capture losses / ghost bunches.</a:t>
            </a:r>
          </a:p>
          <a:p>
            <a:pPr lvl="1"/>
            <a:r>
              <a:rPr lang="en-US" dirty="0" smtClean="0"/>
              <a:t>Again large </a:t>
            </a:r>
            <a:r>
              <a:rPr lang="en-US" dirty="0" err="1" smtClean="0"/>
              <a:t>synchro</a:t>
            </a:r>
            <a:r>
              <a:rPr lang="en-US" dirty="0" smtClean="0"/>
              <a:t> errors ~ 50 deg.</a:t>
            </a:r>
          </a:p>
          <a:p>
            <a:pPr lvl="1"/>
            <a:r>
              <a:rPr lang="en-US" dirty="0" smtClean="0"/>
              <a:t>Orbit offset  to lower </a:t>
            </a:r>
            <a:r>
              <a:rPr lang="en-US" dirty="0" err="1" smtClean="0"/>
              <a:t>synchro</a:t>
            </a:r>
            <a:r>
              <a:rPr lang="en-US" dirty="0" smtClean="0"/>
              <a:t> error.</a:t>
            </a:r>
          </a:p>
          <a:p>
            <a:pPr lvl="1"/>
            <a:r>
              <a:rPr lang="en-US" dirty="0" smtClean="0"/>
              <a:t>To gain some extra margin, we set back the target for batch-by-batch blowup to 1.1 ns (from 1.4 ns).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73623442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48043</TotalTime>
  <Words>1356</Words>
  <Application>Microsoft Office PowerPoint</Application>
  <PresentationFormat>On-screen Show (4:3)</PresentationFormat>
  <Paragraphs>236</Paragraphs>
  <Slides>24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Pixel</vt:lpstr>
      <vt:lpstr>Summary week 45 </vt:lpstr>
      <vt:lpstr>P8 Cryogenics, timing</vt:lpstr>
      <vt:lpstr>PowerPoint Presentation</vt:lpstr>
      <vt:lpstr>Saturday</vt:lpstr>
      <vt:lpstr>SPS BA2</vt:lpstr>
      <vt:lpstr>SPS BA2</vt:lpstr>
      <vt:lpstr>SPS BA2 - tunnel</vt:lpstr>
      <vt:lpstr>Saturday - Sunday</vt:lpstr>
      <vt:lpstr>Sunday</vt:lpstr>
      <vt:lpstr>Sunday</vt:lpstr>
      <vt:lpstr>Week overview</vt:lpstr>
      <vt:lpstr>Fills of the week</vt:lpstr>
      <vt:lpstr>Downtime</vt:lpstr>
      <vt:lpstr>Overall status</vt:lpstr>
      <vt:lpstr>Transfer lines and injection</vt:lpstr>
      <vt:lpstr>Steering at injection</vt:lpstr>
      <vt:lpstr>Injection continued</vt:lpstr>
      <vt:lpstr>Central fRF – E-matching</vt:lpstr>
      <vt:lpstr>Injection todo’s</vt:lpstr>
      <vt:lpstr>TOTEM</vt:lpstr>
      <vt:lpstr>LHCb polarity switch</vt:lpstr>
      <vt:lpstr>Miscellaneous</vt:lpstr>
      <vt:lpstr>Pending ‘tests’</vt:lpstr>
      <vt:lpstr>Pending access requests / intervention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Jorg Wenninger</cp:lastModifiedBy>
  <cp:revision>4534</cp:revision>
  <dcterms:created xsi:type="dcterms:W3CDTF">2010-07-26T05:43:59Z</dcterms:created>
  <dcterms:modified xsi:type="dcterms:W3CDTF">2012-11-12T07:19:42Z</dcterms:modified>
</cp:coreProperties>
</file>