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3"/>
  </p:notesMasterIdLst>
  <p:handoutMasterIdLst>
    <p:handoutMasterId r:id="rId14"/>
  </p:handoutMasterIdLst>
  <p:sldIdLst>
    <p:sldId id="1045" r:id="rId2"/>
    <p:sldId id="1051" r:id="rId3"/>
    <p:sldId id="1055" r:id="rId4"/>
    <p:sldId id="1058" r:id="rId5"/>
    <p:sldId id="1060" r:id="rId6"/>
    <p:sldId id="1056" r:id="rId7"/>
    <p:sldId id="1057" r:id="rId8"/>
    <p:sldId id="1049" r:id="rId9"/>
    <p:sldId id="1050" r:id="rId10"/>
    <p:sldId id="1054" r:id="rId11"/>
    <p:sldId id="1059" r:id="rId12"/>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1575" autoAdjust="0"/>
  </p:normalViewPr>
  <p:slideViewPr>
    <p:cSldViewPr>
      <p:cViewPr varScale="1">
        <p:scale>
          <a:sx n="100" d="100"/>
          <a:sy n="100" d="100"/>
        </p:scale>
        <p:origin x="-198" y="-66"/>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10/30/2012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2391715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39356145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31-10-12</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31-10-12</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31-10-12</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31-10-12</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31-10-12</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31-10-12</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31-10-12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31-10-12</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31-10-12</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31-10-12</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31-10-12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31-10-12</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31-10-12</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31-10-12</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31-10-12</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Last 24 hours</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6690"/>
            <a:ext cx="8949817" cy="1728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2"/>
          </p:nvPr>
        </p:nvSpPr>
        <p:spPr/>
        <p:txBody>
          <a:bodyPr/>
          <a:lstStyle/>
          <a:p>
            <a:r>
              <a:rPr lang="en-US" smtClean="0"/>
              <a:t>31-10-12</a:t>
            </a:r>
            <a:endParaRPr lang="en-US"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1</a:t>
            </a:fld>
            <a:endParaRPr lang="en-US"/>
          </a:p>
        </p:txBody>
      </p:sp>
      <p:sp>
        <p:nvSpPr>
          <p:cNvPr id="6" name="TextBox 5"/>
          <p:cNvSpPr txBox="1"/>
          <p:nvPr/>
        </p:nvSpPr>
        <p:spPr>
          <a:xfrm>
            <a:off x="2267680" y="2996940"/>
            <a:ext cx="1152160" cy="861774"/>
          </a:xfrm>
          <a:prstGeom prst="rect">
            <a:avLst/>
          </a:prstGeom>
          <a:noFill/>
        </p:spPr>
        <p:txBody>
          <a:bodyPr wrap="square" rtlCol="0">
            <a:spAutoFit/>
          </a:bodyPr>
          <a:lstStyle/>
          <a:p>
            <a:r>
              <a:rPr lang="en-GB" dirty="0"/>
              <a:t>RQ5.L1</a:t>
            </a:r>
          </a:p>
          <a:p>
            <a:endParaRPr lang="en-GB" dirty="0"/>
          </a:p>
        </p:txBody>
      </p:sp>
      <p:sp>
        <p:nvSpPr>
          <p:cNvPr id="7" name="TextBox 6"/>
          <p:cNvSpPr txBox="1"/>
          <p:nvPr/>
        </p:nvSpPr>
        <p:spPr>
          <a:xfrm>
            <a:off x="5436120" y="3073884"/>
            <a:ext cx="1224170" cy="707886"/>
          </a:xfrm>
          <a:prstGeom prst="rect">
            <a:avLst/>
          </a:prstGeom>
          <a:noFill/>
        </p:spPr>
        <p:txBody>
          <a:bodyPr wrap="square" rtlCol="0">
            <a:spAutoFit/>
          </a:bodyPr>
          <a:lstStyle/>
          <a:p>
            <a:r>
              <a:rPr lang="en-GB" dirty="0"/>
              <a:t>RF trip Line4B1</a:t>
            </a:r>
          </a:p>
        </p:txBody>
      </p:sp>
      <p:sp>
        <p:nvSpPr>
          <p:cNvPr id="8" name="TextBox 7"/>
          <p:cNvSpPr txBox="1"/>
          <p:nvPr/>
        </p:nvSpPr>
        <p:spPr>
          <a:xfrm>
            <a:off x="7797657" y="3014817"/>
            <a:ext cx="1152160" cy="861774"/>
          </a:xfrm>
          <a:prstGeom prst="rect">
            <a:avLst/>
          </a:prstGeom>
          <a:noFill/>
        </p:spPr>
        <p:txBody>
          <a:bodyPr wrap="square" rtlCol="0">
            <a:spAutoFit/>
          </a:bodyPr>
          <a:lstStyle/>
          <a:p>
            <a:r>
              <a:rPr lang="en-GB" dirty="0"/>
              <a:t>RQ4.L1</a:t>
            </a:r>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F</a:t>
            </a:r>
            <a:r>
              <a:rPr lang="en-GB" dirty="0" smtClean="0"/>
              <a:t>irst 6 bunches in the ramp</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10</a:t>
            </a:fld>
            <a:endParaRPr lang="en-US"/>
          </a:p>
        </p:txBody>
      </p:sp>
      <p:sp>
        <p:nvSpPr>
          <p:cNvPr id="6" name="Date Placeholder 5"/>
          <p:cNvSpPr>
            <a:spLocks noGrp="1"/>
          </p:cNvSpPr>
          <p:nvPr>
            <p:ph type="dt" sz="half" idx="12"/>
          </p:nvPr>
        </p:nvSpPr>
        <p:spPr/>
        <p:txBody>
          <a:bodyPr/>
          <a:lstStyle/>
          <a:p>
            <a:r>
              <a:rPr lang="en-US" smtClean="0"/>
              <a:t>31-10-12</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470" y="692620"/>
            <a:ext cx="7633060" cy="592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3335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Bunch length</a:t>
            </a: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11</a:t>
            </a:fld>
            <a:endParaRPr lang="en-US"/>
          </a:p>
        </p:txBody>
      </p:sp>
      <p:sp>
        <p:nvSpPr>
          <p:cNvPr id="5" name="Date Placeholder 4"/>
          <p:cNvSpPr>
            <a:spLocks noGrp="1"/>
          </p:cNvSpPr>
          <p:nvPr>
            <p:ph type="dt" sz="half" idx="12"/>
          </p:nvPr>
        </p:nvSpPr>
        <p:spPr/>
        <p:txBody>
          <a:bodyPr/>
          <a:lstStyle/>
          <a:p>
            <a:r>
              <a:rPr lang="en-US" smtClean="0"/>
              <a:t>31-10-12</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92620"/>
            <a:ext cx="9144252" cy="2123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00" y="2808162"/>
            <a:ext cx="4735405" cy="4049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8843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Tuesday 30</a:t>
            </a:r>
            <a:r>
              <a:rPr lang="en-GB" baseline="30000" dirty="0" smtClean="0"/>
              <a:t>th</a:t>
            </a:r>
            <a:r>
              <a:rPr lang="en-GB" dirty="0" smtClean="0"/>
              <a:t> October - morning</a:t>
            </a:r>
            <a:endParaRPr lang="en-GB" dirty="0"/>
          </a:p>
        </p:txBody>
      </p:sp>
      <p:sp>
        <p:nvSpPr>
          <p:cNvPr id="7" name="Content Placeholder 6"/>
          <p:cNvSpPr>
            <a:spLocks noGrp="1"/>
          </p:cNvSpPr>
          <p:nvPr>
            <p:ph idx="1"/>
          </p:nvPr>
        </p:nvSpPr>
        <p:spPr/>
        <p:txBody>
          <a:bodyPr/>
          <a:lstStyle/>
          <a:p>
            <a:r>
              <a:rPr lang="en-GB" dirty="0" smtClean="0"/>
              <a:t>07:50 </a:t>
            </a:r>
            <a:r>
              <a:rPr lang="en-GB" dirty="0"/>
              <a:t>Access to PM56 (EPC &amp; RP) </a:t>
            </a:r>
            <a:endParaRPr lang="en-GB" dirty="0" smtClean="0"/>
          </a:p>
          <a:p>
            <a:r>
              <a:rPr lang="en-GB" dirty="0" smtClean="0"/>
              <a:t>08:30 </a:t>
            </a:r>
            <a:r>
              <a:rPr lang="en-GB" dirty="0"/>
              <a:t>EPC exchanged an output module on IT.R5 </a:t>
            </a:r>
            <a:endParaRPr lang="en-GB" dirty="0" smtClean="0"/>
          </a:p>
          <a:p>
            <a:r>
              <a:rPr lang="en-GB" dirty="0" smtClean="0"/>
              <a:t>08:40 </a:t>
            </a:r>
            <a:r>
              <a:rPr lang="en-GB" dirty="0" err="1" smtClean="0"/>
              <a:t>precycle</a:t>
            </a:r>
            <a:r>
              <a:rPr lang="en-GB" dirty="0" smtClean="0"/>
              <a:t> triplets</a:t>
            </a:r>
            <a:endParaRPr lang="en-GB" dirty="0"/>
          </a:p>
          <a:p>
            <a:r>
              <a:rPr lang="en-GB" dirty="0" smtClean="0"/>
              <a:t>09:35 injecting probes</a:t>
            </a:r>
          </a:p>
          <a:p>
            <a:endParaRPr lang="en-GB" dirty="0"/>
          </a:p>
          <a:p>
            <a:r>
              <a:rPr lang="en-GB" dirty="0" smtClean="0"/>
              <a:t>11:15 no beam from LINAC2 – back after 15 minutes</a:t>
            </a:r>
          </a:p>
          <a:p>
            <a:pPr lvl="1"/>
            <a:r>
              <a:rPr lang="en-GB" dirty="0"/>
              <a:t>vacuum interlock (sector valve closed</a:t>
            </a:r>
            <a:r>
              <a:rPr lang="en-GB" dirty="0" smtClean="0"/>
              <a:t>)</a:t>
            </a:r>
          </a:p>
          <a:p>
            <a:pPr lvl="1"/>
            <a:endParaRPr lang="en-GB" dirty="0"/>
          </a:p>
          <a:p>
            <a:r>
              <a:rPr lang="en-GB" dirty="0" smtClean="0"/>
              <a:t>12:40 Stable beams  Fill 3240</a:t>
            </a:r>
          </a:p>
          <a:p>
            <a:pPr lvl="1"/>
            <a:r>
              <a:rPr lang="en-GB" dirty="0" smtClean="0"/>
              <a:t>Initial luminosity: 6.95e33 cm</a:t>
            </a:r>
            <a:r>
              <a:rPr lang="en-GB" baseline="30000" dirty="0" smtClean="0"/>
              <a:t>-2</a:t>
            </a:r>
            <a:r>
              <a:rPr lang="en-GB" dirty="0" smtClean="0"/>
              <a:t>s</a:t>
            </a:r>
            <a:r>
              <a:rPr lang="en-GB" baseline="30000" dirty="0" smtClean="0"/>
              <a:t>-1</a:t>
            </a:r>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2</a:t>
            </a:fld>
            <a:endParaRPr lang="en-US"/>
          </a:p>
        </p:txBody>
      </p:sp>
      <p:sp>
        <p:nvSpPr>
          <p:cNvPr id="5" name="Date Placeholder 4"/>
          <p:cNvSpPr>
            <a:spLocks noGrp="1"/>
          </p:cNvSpPr>
          <p:nvPr>
            <p:ph type="dt" sz="half" idx="12"/>
          </p:nvPr>
        </p:nvSpPr>
        <p:spPr/>
        <p:txBody>
          <a:bodyPr/>
          <a:lstStyle/>
          <a:p>
            <a:r>
              <a:rPr lang="en-US" smtClean="0"/>
              <a:t>31-10-12</a:t>
            </a:r>
            <a:endParaRPr lang="en-US" dirty="0"/>
          </a:p>
        </p:txBody>
      </p:sp>
    </p:spTree>
    <p:extLst>
      <p:ext uri="{BB962C8B-B14F-4D97-AF65-F5344CB8AC3E}">
        <p14:creationId xmlns:p14="http://schemas.microsoft.com/office/powerpoint/2010/main" val="1913277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Tuesday 30</a:t>
            </a:r>
            <a:r>
              <a:rPr lang="en-GB" baseline="30000" dirty="0"/>
              <a:t>th</a:t>
            </a:r>
            <a:r>
              <a:rPr lang="en-GB" dirty="0"/>
              <a:t> October </a:t>
            </a:r>
            <a:r>
              <a:rPr lang="en-GB" dirty="0" smtClean="0"/>
              <a:t>- afternoon</a:t>
            </a:r>
            <a:endParaRPr lang="en-GB" dirty="0"/>
          </a:p>
        </p:txBody>
      </p:sp>
      <p:sp>
        <p:nvSpPr>
          <p:cNvPr id="3" name="Content Placeholder 2"/>
          <p:cNvSpPr>
            <a:spLocks noGrp="1"/>
          </p:cNvSpPr>
          <p:nvPr>
            <p:ph idx="1"/>
          </p:nvPr>
        </p:nvSpPr>
        <p:spPr/>
        <p:txBody>
          <a:bodyPr/>
          <a:lstStyle/>
          <a:p>
            <a:r>
              <a:rPr lang="en-GB" dirty="0" smtClean="0"/>
              <a:t>13:10 Lost RQS6.A67.B1 (but keep beam)</a:t>
            </a:r>
          </a:p>
          <a:p>
            <a:pPr lvl="1"/>
            <a:r>
              <a:rPr lang="en-GB" dirty="0" smtClean="0"/>
              <a:t>Valerie: trip of auxiliary </a:t>
            </a:r>
            <a:r>
              <a:rPr lang="en-GB" dirty="0"/>
              <a:t>power module (due to radiation</a:t>
            </a:r>
            <a:r>
              <a:rPr lang="en-GB" dirty="0" smtClean="0"/>
              <a:t>) – access required – we live without it for the moment</a:t>
            </a:r>
          </a:p>
          <a:p>
            <a:r>
              <a:rPr lang="en-GB" dirty="0" smtClean="0"/>
              <a:t>14:06 beams lost to QPS trigger </a:t>
            </a:r>
            <a:r>
              <a:rPr lang="en-GB" dirty="0"/>
              <a:t>on </a:t>
            </a:r>
            <a:r>
              <a:rPr lang="en-GB" dirty="0" smtClean="0"/>
              <a:t>RQ5.L1</a:t>
            </a:r>
            <a:endParaRPr lang="en-GB" dirty="0"/>
          </a:p>
          <a:p>
            <a:pPr lvl="1"/>
            <a:r>
              <a:rPr lang="en-GB" dirty="0"/>
              <a:t>Fast Power Abort of main circuit, contact MPE </a:t>
            </a:r>
            <a:r>
              <a:rPr lang="en-GB" dirty="0" smtClean="0"/>
              <a:t>for </a:t>
            </a:r>
            <a:r>
              <a:rPr lang="en-GB" dirty="0"/>
              <a:t>analysis and re-arming; </a:t>
            </a:r>
            <a:r>
              <a:rPr lang="en-GB" dirty="0" smtClean="0"/>
              <a:t>heaters </a:t>
            </a:r>
            <a:r>
              <a:rPr lang="en-GB" dirty="0"/>
              <a:t>discharged </a:t>
            </a:r>
            <a:endParaRPr lang="en-GB" dirty="0" smtClean="0"/>
          </a:p>
          <a:p>
            <a:pPr lvl="1"/>
            <a:r>
              <a:rPr lang="en-GB" dirty="0" smtClean="0"/>
              <a:t>RQ4.L1B1/2</a:t>
            </a:r>
            <a:r>
              <a:rPr lang="en-GB" dirty="0"/>
              <a:t>, RQ6.L1.B1/2 and RD2.L1 tripped as </a:t>
            </a:r>
            <a:r>
              <a:rPr lang="en-GB" dirty="0" smtClean="0"/>
              <a:t>well</a:t>
            </a:r>
          </a:p>
          <a:p>
            <a:pPr lvl="1"/>
            <a:r>
              <a:rPr lang="en-GB" dirty="0" smtClean="0"/>
              <a:t>Fill 3240: 32 pb-1 in 1h28m </a:t>
            </a:r>
          </a:p>
          <a:p>
            <a:r>
              <a:rPr lang="en-GB" dirty="0" smtClean="0"/>
              <a:t>14:45 MPE give </a:t>
            </a:r>
            <a:r>
              <a:rPr lang="en-GB" dirty="0"/>
              <a:t>green light to reset S81 </a:t>
            </a:r>
            <a:r>
              <a:rPr lang="en-GB" dirty="0" smtClean="0"/>
              <a:t>circuits</a:t>
            </a:r>
          </a:p>
          <a:p>
            <a:r>
              <a:rPr lang="en-GB" dirty="0" smtClean="0"/>
              <a:t>Pre-cycle</a:t>
            </a:r>
          </a:p>
          <a:p>
            <a:r>
              <a:rPr lang="en-GB" dirty="0" smtClean="0"/>
              <a:t>16:00 Give ADT team ~1 hour for adjustments (see over)</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3</a:t>
            </a:fld>
            <a:endParaRPr lang="en-US"/>
          </a:p>
        </p:txBody>
      </p:sp>
      <p:sp>
        <p:nvSpPr>
          <p:cNvPr id="6" name="Date Placeholder 5"/>
          <p:cNvSpPr>
            <a:spLocks noGrp="1"/>
          </p:cNvSpPr>
          <p:nvPr>
            <p:ph type="dt" sz="half" idx="12"/>
          </p:nvPr>
        </p:nvSpPr>
        <p:spPr/>
        <p:txBody>
          <a:bodyPr/>
          <a:lstStyle/>
          <a:p>
            <a:r>
              <a:rPr lang="en-US" smtClean="0"/>
              <a:t>31-10-12</a:t>
            </a:r>
            <a:endParaRPr lang="en-US" dirty="0"/>
          </a:p>
        </p:txBody>
      </p:sp>
    </p:spTree>
    <p:extLst>
      <p:ext uri="{BB962C8B-B14F-4D97-AF65-F5344CB8AC3E}">
        <p14:creationId xmlns:p14="http://schemas.microsoft.com/office/powerpoint/2010/main" val="4076534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Tuesday </a:t>
            </a:r>
            <a:r>
              <a:rPr lang="en-GB" dirty="0" smtClean="0"/>
              <a:t>30</a:t>
            </a:r>
            <a:r>
              <a:rPr lang="en-GB" baseline="30000" dirty="0" smtClean="0"/>
              <a:t>th</a:t>
            </a:r>
            <a:r>
              <a:rPr lang="en-GB" dirty="0" smtClean="0"/>
              <a:t> – Weds. 31</a:t>
            </a:r>
            <a:r>
              <a:rPr lang="en-GB" baseline="30000" dirty="0" smtClean="0"/>
              <a:t>st</a:t>
            </a:r>
            <a:r>
              <a:rPr lang="en-GB" dirty="0" smtClean="0"/>
              <a:t> October</a:t>
            </a:r>
            <a:endParaRPr lang="en-GB" dirty="0"/>
          </a:p>
        </p:txBody>
      </p:sp>
      <p:sp>
        <p:nvSpPr>
          <p:cNvPr id="3" name="Content Placeholder 2"/>
          <p:cNvSpPr>
            <a:spLocks noGrp="1"/>
          </p:cNvSpPr>
          <p:nvPr>
            <p:ph idx="1"/>
          </p:nvPr>
        </p:nvSpPr>
        <p:spPr/>
        <p:txBody>
          <a:bodyPr/>
          <a:lstStyle/>
          <a:p>
            <a:r>
              <a:rPr lang="en-GB" dirty="0" smtClean="0"/>
              <a:t>18:10 Injecting physics beam</a:t>
            </a:r>
          </a:p>
          <a:p>
            <a:r>
              <a:rPr lang="en-GB" dirty="0" smtClean="0"/>
              <a:t>19:35 Stable beams – fill 3242</a:t>
            </a:r>
          </a:p>
          <a:p>
            <a:pPr lvl="1"/>
            <a:r>
              <a:rPr lang="en-GB" dirty="0" smtClean="0"/>
              <a:t>Initial luminosity: 7.04e33 cm-2s-1</a:t>
            </a:r>
          </a:p>
          <a:p>
            <a:r>
              <a:rPr lang="en-GB" dirty="0" smtClean="0"/>
              <a:t>00:04 Beams lost – RF trip Line4B1 – driver fault </a:t>
            </a:r>
          </a:p>
          <a:p>
            <a:pPr lvl="1"/>
            <a:r>
              <a:rPr lang="en-GB" dirty="0"/>
              <a:t>RF power </a:t>
            </a:r>
            <a:r>
              <a:rPr lang="en-GB" dirty="0" smtClean="0"/>
              <a:t>piquet gives OK to restart</a:t>
            </a:r>
          </a:p>
          <a:p>
            <a:pPr lvl="1"/>
            <a:r>
              <a:rPr lang="en-GB" dirty="0" smtClean="0"/>
              <a:t>Fill 3242: 84 pb</a:t>
            </a:r>
            <a:r>
              <a:rPr lang="en-GB" baseline="30000" dirty="0" smtClean="0"/>
              <a:t>-1</a:t>
            </a:r>
            <a:r>
              <a:rPr lang="en-GB" dirty="0" smtClean="0"/>
              <a:t> in 4h30m</a:t>
            </a:r>
          </a:p>
          <a:p>
            <a:r>
              <a:rPr lang="en-GB" dirty="0" smtClean="0"/>
              <a:t>MKI8 C up – a little over limit – outlier</a:t>
            </a:r>
          </a:p>
          <a:p>
            <a:r>
              <a:rPr lang="en-GB" dirty="0" smtClean="0"/>
              <a:t>01:30 Filling </a:t>
            </a:r>
          </a:p>
          <a:p>
            <a:r>
              <a:rPr lang="en-GB" dirty="0" smtClean="0"/>
              <a:t>02:00 </a:t>
            </a:r>
            <a:r>
              <a:rPr lang="en-GB" dirty="0"/>
              <a:t>MKI8 </a:t>
            </a:r>
            <a:r>
              <a:rPr lang="en-GB" dirty="0" smtClean="0"/>
              <a:t>faulty</a:t>
            </a:r>
            <a:endParaRPr lang="en-GB" dirty="0"/>
          </a:p>
          <a:p>
            <a:pPr lvl="1"/>
            <a:r>
              <a:rPr lang="en-GB" dirty="0"/>
              <a:t>V</a:t>
            </a:r>
            <a:r>
              <a:rPr lang="en-GB" dirty="0" smtClean="0"/>
              <a:t>acuum </a:t>
            </a:r>
            <a:r>
              <a:rPr lang="en-GB" dirty="0"/>
              <a:t>spike on VGPB.138.5R8 </a:t>
            </a:r>
            <a:endParaRPr lang="en-GB" dirty="0" smtClean="0"/>
          </a:p>
          <a:p>
            <a:pPr lvl="1"/>
            <a:r>
              <a:rPr lang="en-GB" dirty="0" smtClean="0"/>
              <a:t>Reset (Jan) and extended </a:t>
            </a:r>
            <a:r>
              <a:rPr lang="en-GB" dirty="0" err="1" smtClean="0"/>
              <a:t>softstart</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4</a:t>
            </a:fld>
            <a:endParaRPr lang="en-US"/>
          </a:p>
        </p:txBody>
      </p:sp>
      <p:sp>
        <p:nvSpPr>
          <p:cNvPr id="6" name="Date Placeholder 5"/>
          <p:cNvSpPr>
            <a:spLocks noGrp="1"/>
          </p:cNvSpPr>
          <p:nvPr>
            <p:ph type="dt" sz="half" idx="12"/>
          </p:nvPr>
        </p:nvSpPr>
        <p:spPr/>
        <p:txBody>
          <a:bodyPr/>
          <a:lstStyle/>
          <a:p>
            <a:r>
              <a:rPr lang="en-US" smtClean="0"/>
              <a:t>31-10-12</a:t>
            </a:r>
            <a:endParaRPr lang="en-US" dirty="0"/>
          </a:p>
        </p:txBody>
      </p:sp>
    </p:spTree>
    <p:extLst>
      <p:ext uri="{BB962C8B-B14F-4D97-AF65-F5344CB8AC3E}">
        <p14:creationId xmlns:p14="http://schemas.microsoft.com/office/powerpoint/2010/main" val="3219129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Weds. 31</a:t>
            </a:r>
            <a:r>
              <a:rPr lang="en-GB" baseline="30000" dirty="0"/>
              <a:t>st</a:t>
            </a:r>
            <a:r>
              <a:rPr lang="en-GB" dirty="0"/>
              <a:t> October</a:t>
            </a:r>
          </a:p>
        </p:txBody>
      </p:sp>
      <p:sp>
        <p:nvSpPr>
          <p:cNvPr id="3" name="Content Placeholder 2"/>
          <p:cNvSpPr>
            <a:spLocks noGrp="1"/>
          </p:cNvSpPr>
          <p:nvPr>
            <p:ph idx="1"/>
          </p:nvPr>
        </p:nvSpPr>
        <p:spPr/>
        <p:txBody>
          <a:bodyPr/>
          <a:lstStyle/>
          <a:p>
            <a:r>
              <a:rPr lang="en-GB" dirty="0" smtClean="0"/>
              <a:t>04:15 Stable beams  fill 3244</a:t>
            </a:r>
          </a:p>
          <a:p>
            <a:pPr lvl="1"/>
            <a:r>
              <a:rPr lang="en-GB" dirty="0" smtClean="0"/>
              <a:t>Initial luminosity: 7.34e33 cm-2s-1</a:t>
            </a:r>
          </a:p>
          <a:p>
            <a:endParaRPr lang="en-GB" dirty="0"/>
          </a:p>
          <a:p>
            <a:endParaRPr lang="en-GB" dirty="0" smtClean="0"/>
          </a:p>
          <a:p>
            <a:r>
              <a:rPr lang="en-GB" dirty="0" smtClean="0"/>
              <a:t>06:26 Beam lost – QPS – RQ4.L1</a:t>
            </a:r>
          </a:p>
          <a:p>
            <a:pPr lvl="1"/>
            <a:r>
              <a:rPr lang="en-GB" dirty="0"/>
              <a:t>QPS trip on RQ4.L1 that took the whole powering subsector with it, even losing CS and CM for a while</a:t>
            </a:r>
            <a:r>
              <a:rPr lang="en-GB" dirty="0" smtClean="0"/>
              <a:t>.</a:t>
            </a:r>
          </a:p>
          <a:p>
            <a:pPr lvl="1"/>
            <a:r>
              <a:rPr lang="en-GB" dirty="0" smtClean="0"/>
              <a:t>Spurious self-trigger of heaters</a:t>
            </a:r>
          </a:p>
          <a:p>
            <a:pPr lvl="1"/>
            <a:r>
              <a:rPr lang="en-GB" dirty="0" smtClean="0"/>
              <a:t>Fill 3244: 50 pb-1 in 2h14m</a:t>
            </a:r>
          </a:p>
          <a:p>
            <a:pPr lvl="1"/>
            <a:endParaRPr lang="en-GB" dirty="0"/>
          </a:p>
          <a:p>
            <a:r>
              <a:rPr lang="en-GB" dirty="0" smtClean="0"/>
              <a:t>Prepare for access in shadow of fibre optics cable move and SPS EDF intervention (which started at 08:00 on schedule)</a:t>
            </a:r>
          </a:p>
          <a:p>
            <a:pPr lvl="1"/>
            <a:endParaRPr lang="en-GB" dirty="0"/>
          </a:p>
          <a:p>
            <a:pPr lvl="1"/>
            <a:endParaRPr lang="en-GB" dirty="0" smtClean="0"/>
          </a:p>
          <a:p>
            <a:pPr marL="57150" indent="0">
              <a:buNone/>
            </a:pPr>
            <a:endParaRPr lang="en-GB" dirty="0"/>
          </a:p>
          <a:p>
            <a:pPr marL="57150" indent="0">
              <a:buNone/>
            </a:pP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5</a:t>
            </a:fld>
            <a:endParaRPr lang="en-US"/>
          </a:p>
        </p:txBody>
      </p:sp>
      <p:sp>
        <p:nvSpPr>
          <p:cNvPr id="6" name="Date Placeholder 5"/>
          <p:cNvSpPr>
            <a:spLocks noGrp="1"/>
          </p:cNvSpPr>
          <p:nvPr>
            <p:ph type="dt" sz="half" idx="12"/>
          </p:nvPr>
        </p:nvSpPr>
        <p:spPr/>
        <p:txBody>
          <a:bodyPr/>
          <a:lstStyle/>
          <a:p>
            <a:r>
              <a:rPr lang="en-US" smtClean="0"/>
              <a:t>31-10-12</a:t>
            </a:r>
            <a:endParaRPr lang="en-US" dirty="0"/>
          </a:p>
        </p:txBody>
      </p:sp>
    </p:spTree>
    <p:extLst>
      <p:ext uri="{BB962C8B-B14F-4D97-AF65-F5344CB8AC3E}">
        <p14:creationId xmlns:p14="http://schemas.microsoft.com/office/powerpoint/2010/main" val="3221806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Access now</a:t>
            </a:r>
            <a:endParaRPr lang="en-GB" dirty="0"/>
          </a:p>
        </p:txBody>
      </p:sp>
      <p:sp>
        <p:nvSpPr>
          <p:cNvPr id="3" name="Content Placeholder 2"/>
          <p:cNvSpPr>
            <a:spLocks noGrp="1"/>
          </p:cNvSpPr>
          <p:nvPr>
            <p:ph idx="1"/>
          </p:nvPr>
        </p:nvSpPr>
        <p:spPr/>
        <p:txBody>
          <a:bodyPr/>
          <a:lstStyle/>
          <a:p>
            <a:r>
              <a:rPr lang="en-GB" dirty="0" smtClean="0"/>
              <a:t>A</a:t>
            </a:r>
            <a:r>
              <a:rPr lang="en-GB" dirty="0"/>
              <a:t>. </a:t>
            </a:r>
            <a:r>
              <a:rPr lang="en-GB" dirty="0" err="1"/>
              <a:t>Anthoine</a:t>
            </a:r>
            <a:r>
              <a:rPr lang="en-GB" dirty="0"/>
              <a:t> and N. </a:t>
            </a:r>
            <a:r>
              <a:rPr lang="en-GB" dirty="0" err="1"/>
              <a:t>Voumard</a:t>
            </a:r>
            <a:r>
              <a:rPr lang="en-GB" dirty="0"/>
              <a:t> for LBDS beam 2. </a:t>
            </a:r>
            <a:endParaRPr lang="en-GB" dirty="0"/>
          </a:p>
          <a:p>
            <a:r>
              <a:rPr lang="en-GB" dirty="0" smtClean="0"/>
              <a:t>EPC </a:t>
            </a:r>
            <a:r>
              <a:rPr lang="en-GB" dirty="0"/>
              <a:t>for RQS.A67B1 and possibly others (to be verified with Valerie). </a:t>
            </a:r>
            <a:endParaRPr lang="en-GB" dirty="0"/>
          </a:p>
          <a:p>
            <a:r>
              <a:rPr lang="en-GB" dirty="0" smtClean="0"/>
              <a:t>Vacuum: </a:t>
            </a:r>
          </a:p>
          <a:p>
            <a:pPr lvl="1"/>
            <a:r>
              <a:rPr lang="fr-FR" dirty="0"/>
              <a:t>l’alimentation de pompe ionique au point 6 est à </a:t>
            </a:r>
            <a:r>
              <a:rPr lang="fr-FR" dirty="0" smtClean="0"/>
              <a:t>changer</a:t>
            </a:r>
          </a:p>
          <a:p>
            <a:pPr lvl="1"/>
            <a:r>
              <a:rPr lang="fr-FR" dirty="0"/>
              <a:t>la vanne du point 8 qui ne se ferme pas, une intervention doit avoir lieu sur place pour le </a:t>
            </a:r>
            <a:r>
              <a:rPr lang="fr-FR" dirty="0" smtClean="0"/>
              <a:t>diagnostic</a:t>
            </a:r>
          </a:p>
          <a:p>
            <a:r>
              <a:rPr lang="fr-FR" dirty="0" smtClean="0"/>
              <a:t>TI – a couple of urgent interventions</a:t>
            </a:r>
          </a:p>
          <a:p>
            <a:endParaRPr lang="fr-FR" dirty="0"/>
          </a:p>
          <a:p>
            <a:r>
              <a:rPr lang="fr-FR" dirty="0" smtClean="0"/>
              <a:t>2-3 </a:t>
            </a:r>
            <a:r>
              <a:rPr lang="fr-FR" dirty="0" err="1" smtClean="0"/>
              <a:t>hours</a:t>
            </a:r>
            <a:r>
              <a:rPr lang="fr-FR" dirty="0" smtClean="0"/>
              <a:t> </a:t>
            </a:r>
            <a:r>
              <a:rPr lang="fr-FR" dirty="0" err="1" smtClean="0"/>
              <a:t>followed</a:t>
            </a:r>
            <a:r>
              <a:rPr lang="fr-FR" dirty="0" smtClean="0"/>
              <a:t> by </a:t>
            </a:r>
            <a:r>
              <a:rPr lang="fr-FR" dirty="0" err="1" smtClean="0"/>
              <a:t>pre</a:t>
            </a:r>
            <a:r>
              <a:rPr lang="fr-FR" dirty="0" smtClean="0"/>
              <a:t>-cycle</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6</a:t>
            </a:fld>
            <a:endParaRPr lang="en-US"/>
          </a:p>
        </p:txBody>
      </p:sp>
      <p:sp>
        <p:nvSpPr>
          <p:cNvPr id="6" name="Date Placeholder 5"/>
          <p:cNvSpPr>
            <a:spLocks noGrp="1"/>
          </p:cNvSpPr>
          <p:nvPr>
            <p:ph type="dt" sz="half" idx="12"/>
          </p:nvPr>
        </p:nvSpPr>
        <p:spPr/>
        <p:txBody>
          <a:bodyPr/>
          <a:lstStyle/>
          <a:p>
            <a:r>
              <a:rPr lang="en-US" smtClean="0"/>
              <a:t>31-10-12</a:t>
            </a:r>
            <a:endParaRPr lang="en-US" dirty="0"/>
          </a:p>
        </p:txBody>
      </p:sp>
    </p:spTree>
    <p:extLst>
      <p:ext uri="{BB962C8B-B14F-4D97-AF65-F5344CB8AC3E}">
        <p14:creationId xmlns:p14="http://schemas.microsoft.com/office/powerpoint/2010/main" val="1400239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ADT adjustments</a:t>
            </a:r>
            <a:endParaRPr lang="en-GB" dirty="0"/>
          </a:p>
        </p:txBody>
      </p:sp>
      <p:sp>
        <p:nvSpPr>
          <p:cNvPr id="3" name="Content Placeholder 2"/>
          <p:cNvSpPr>
            <a:spLocks noGrp="1"/>
          </p:cNvSpPr>
          <p:nvPr>
            <p:ph idx="1"/>
          </p:nvPr>
        </p:nvSpPr>
        <p:spPr>
          <a:xfrm>
            <a:off x="467430" y="908650"/>
            <a:ext cx="8229600" cy="5111750"/>
          </a:xfrm>
        </p:spPr>
        <p:txBody>
          <a:bodyPr/>
          <a:lstStyle/>
          <a:p>
            <a:r>
              <a:rPr lang="en-GB" dirty="0"/>
              <a:t>Summary of ADT adjustments for </a:t>
            </a:r>
            <a:r>
              <a:rPr lang="en-GB" dirty="0" smtClean="0"/>
              <a:t>high-bandwidth </a:t>
            </a:r>
            <a:r>
              <a:rPr lang="en-GB" dirty="0"/>
              <a:t>and 50 ns beam: </a:t>
            </a:r>
            <a:endParaRPr lang="en-GB" dirty="0" smtClean="0"/>
          </a:p>
          <a:p>
            <a:pPr lvl="1"/>
            <a:r>
              <a:rPr lang="en-GB" dirty="0" smtClean="0"/>
              <a:t>With </a:t>
            </a:r>
            <a:r>
              <a:rPr lang="en-GB" dirty="0"/>
              <a:t>high bandwidth ADT settings checked the fine delay with 50 ns bunch spacing and made the required adjustments. Verified damping time with </a:t>
            </a:r>
            <a:r>
              <a:rPr lang="en-GB" dirty="0" err="1"/>
              <a:t>Qkicker</a:t>
            </a:r>
            <a:r>
              <a:rPr lang="en-GB" dirty="0"/>
              <a:t> at injection level 450 </a:t>
            </a:r>
            <a:r>
              <a:rPr lang="en-GB" dirty="0" err="1"/>
              <a:t>GeV</a:t>
            </a:r>
            <a:r>
              <a:rPr lang="en-GB" dirty="0"/>
              <a:t> and with high gain. Estimated damping is 15 turns, i.e. equal to standard bandwidth settings. More details in RF logbook. </a:t>
            </a:r>
            <a:endParaRPr lang="en-GB" dirty="0" smtClean="0"/>
          </a:p>
          <a:p>
            <a:pPr lvl="1"/>
            <a:r>
              <a:rPr lang="en-GB" dirty="0" smtClean="0"/>
              <a:t>Comparison </a:t>
            </a:r>
            <a:r>
              <a:rPr lang="en-GB" dirty="0"/>
              <a:t>in collision of high and low bandwidth settings can be tested in a future fill by switching during the fill between the settings. </a:t>
            </a:r>
            <a:br>
              <a:rPr lang="en-GB" dirty="0"/>
            </a:br>
            <a:r>
              <a:rPr lang="en-GB" dirty="0"/>
              <a:t/>
            </a:r>
            <a:br>
              <a:rPr lang="en-GB" dirty="0"/>
            </a:br>
            <a:r>
              <a:rPr lang="en-GB" dirty="0"/>
              <a:t>Wolfgang and Daniel. </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7</a:t>
            </a:fld>
            <a:endParaRPr lang="en-US"/>
          </a:p>
        </p:txBody>
      </p:sp>
      <p:sp>
        <p:nvSpPr>
          <p:cNvPr id="6" name="Date Placeholder 5"/>
          <p:cNvSpPr>
            <a:spLocks noGrp="1"/>
          </p:cNvSpPr>
          <p:nvPr>
            <p:ph type="dt" sz="half" idx="12"/>
          </p:nvPr>
        </p:nvSpPr>
        <p:spPr/>
        <p:txBody>
          <a:bodyPr/>
          <a:lstStyle/>
          <a:p>
            <a:r>
              <a:rPr lang="en-US" smtClean="0"/>
              <a:t>31-10-12</a:t>
            </a:r>
            <a:endParaRPr lang="en-US" dirty="0"/>
          </a:p>
        </p:txBody>
      </p:sp>
    </p:spTree>
    <p:extLst>
      <p:ext uri="{BB962C8B-B14F-4D97-AF65-F5344CB8AC3E}">
        <p14:creationId xmlns:p14="http://schemas.microsoft.com/office/powerpoint/2010/main" val="4185805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ADT tests</a:t>
            </a:r>
            <a:endParaRPr lang="en-GB" dirty="0"/>
          </a:p>
        </p:txBody>
      </p:sp>
      <p:sp>
        <p:nvSpPr>
          <p:cNvPr id="3" name="Content Placeholder 2"/>
          <p:cNvSpPr>
            <a:spLocks noGrp="1"/>
          </p:cNvSpPr>
          <p:nvPr>
            <p:ph idx="1"/>
          </p:nvPr>
        </p:nvSpPr>
        <p:spPr>
          <a:xfrm>
            <a:off x="467430" y="836640"/>
            <a:ext cx="8229600" cy="5111750"/>
          </a:xfrm>
        </p:spPr>
        <p:txBody>
          <a:bodyPr/>
          <a:lstStyle/>
          <a:p>
            <a:r>
              <a:rPr lang="en-GB" dirty="0" smtClean="0"/>
              <a:t>1) Pilot </a:t>
            </a:r>
            <a:r>
              <a:rPr lang="en-GB" dirty="0"/>
              <a:t>shots with high </a:t>
            </a:r>
            <a:r>
              <a:rPr lang="en-GB" dirty="0" smtClean="0"/>
              <a:t>sensitivity </a:t>
            </a:r>
            <a:r>
              <a:rPr lang="en-GB" dirty="0"/>
              <a:t>for coupling </a:t>
            </a:r>
            <a:r>
              <a:rPr lang="en-GB" dirty="0" smtClean="0"/>
              <a:t>measurements </a:t>
            </a:r>
            <a:r>
              <a:rPr lang="en-GB" dirty="0"/>
              <a:t>by Tobias </a:t>
            </a:r>
            <a:r>
              <a:rPr lang="en-GB" dirty="0" err="1"/>
              <a:t>Persson</a:t>
            </a:r>
            <a:r>
              <a:rPr lang="en-GB" dirty="0"/>
              <a:t> with damper loop </a:t>
            </a:r>
            <a:r>
              <a:rPr lang="en-GB" dirty="0" smtClean="0"/>
              <a:t>off</a:t>
            </a:r>
            <a:endParaRPr lang="en-GB" dirty="0"/>
          </a:p>
          <a:p>
            <a:r>
              <a:rPr lang="en-GB" dirty="0" smtClean="0"/>
              <a:t>2) BBQ </a:t>
            </a:r>
            <a:r>
              <a:rPr lang="en-GB" dirty="0"/>
              <a:t>check with pilot beam with damper loop off (but level 3 on) with switch from BI open and </a:t>
            </a:r>
            <a:r>
              <a:rPr lang="en-GB" dirty="0" smtClean="0"/>
              <a:t>closed to </a:t>
            </a:r>
            <a:r>
              <a:rPr lang="en-GB" dirty="0"/>
              <a:t>identify if a 8 kHz </a:t>
            </a:r>
            <a:r>
              <a:rPr lang="en-GB" dirty="0" err="1"/>
              <a:t>perturbance</a:t>
            </a:r>
            <a:r>
              <a:rPr lang="en-GB" dirty="0"/>
              <a:t> comes over the cable from BI to us (as seem during the weekend in BBQ tests), our electronics in high sensitivity </a:t>
            </a:r>
            <a:r>
              <a:rPr lang="en-GB" dirty="0" smtClean="0"/>
              <a:t>mode</a:t>
            </a:r>
            <a:endParaRPr lang="en-GB" dirty="0"/>
          </a:p>
          <a:p>
            <a:r>
              <a:rPr lang="en-GB" dirty="0"/>
              <a:t>3)   check of delay and damping time for the high bandwidth settings; this needs more beam than a pilot, 6 nominal bunches and a check with a full batch</a:t>
            </a:r>
            <a:r>
              <a:rPr lang="en-GB" dirty="0" smtClean="0"/>
              <a:t>.</a:t>
            </a:r>
          </a:p>
          <a:p>
            <a:pPr lvl="1"/>
            <a:r>
              <a:rPr lang="en-GB" dirty="0" smtClean="0"/>
              <a:t> </a:t>
            </a:r>
            <a:r>
              <a:rPr lang="en-GB" dirty="0"/>
              <a:t>With a circulating batch we would also compare the noise levels for high bandwidth and standard settings. </a:t>
            </a:r>
          </a:p>
          <a:p>
            <a:r>
              <a:rPr lang="en-GB" dirty="0"/>
              <a:t>1) and 2) are relatively short and can easily be combined, 3) needs a bit more </a:t>
            </a:r>
            <a:r>
              <a:rPr lang="en-GB" dirty="0" smtClean="0"/>
              <a:t>time</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8</a:t>
            </a:fld>
            <a:endParaRPr lang="en-US"/>
          </a:p>
        </p:txBody>
      </p:sp>
      <p:sp>
        <p:nvSpPr>
          <p:cNvPr id="6" name="Date Placeholder 5"/>
          <p:cNvSpPr>
            <a:spLocks noGrp="1"/>
          </p:cNvSpPr>
          <p:nvPr>
            <p:ph type="dt" sz="half" idx="12"/>
          </p:nvPr>
        </p:nvSpPr>
        <p:spPr/>
        <p:txBody>
          <a:bodyPr/>
          <a:lstStyle/>
          <a:p>
            <a:r>
              <a:rPr lang="en-US" smtClean="0"/>
              <a:t>31-10-12</a:t>
            </a:r>
            <a:endParaRPr lang="en-US" dirty="0"/>
          </a:p>
        </p:txBody>
      </p:sp>
      <p:sp>
        <p:nvSpPr>
          <p:cNvPr id="7" name="TextBox 6"/>
          <p:cNvSpPr txBox="1"/>
          <p:nvPr/>
        </p:nvSpPr>
        <p:spPr>
          <a:xfrm>
            <a:off x="5580140" y="6381410"/>
            <a:ext cx="2520350" cy="400110"/>
          </a:xfrm>
          <a:prstGeom prst="rect">
            <a:avLst/>
          </a:prstGeom>
          <a:noFill/>
        </p:spPr>
        <p:txBody>
          <a:bodyPr wrap="square" rtlCol="0">
            <a:spAutoFit/>
          </a:bodyPr>
          <a:lstStyle/>
          <a:p>
            <a:r>
              <a:rPr lang="en-GB" dirty="0" smtClean="0"/>
              <a:t>Wolfgang/Daniel</a:t>
            </a:r>
            <a:endParaRPr lang="en-GB" dirty="0"/>
          </a:p>
        </p:txBody>
      </p:sp>
    </p:spTree>
    <p:extLst>
      <p:ext uri="{BB962C8B-B14F-4D97-AF65-F5344CB8AC3E}">
        <p14:creationId xmlns:p14="http://schemas.microsoft.com/office/powerpoint/2010/main" val="844400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TCL scans </a:t>
            </a:r>
            <a:endParaRPr lang="en-GB" dirty="0"/>
          </a:p>
        </p:txBody>
      </p:sp>
      <p:sp>
        <p:nvSpPr>
          <p:cNvPr id="3" name="Content Placeholder 2"/>
          <p:cNvSpPr>
            <a:spLocks noGrp="1"/>
          </p:cNvSpPr>
          <p:nvPr>
            <p:ph idx="1"/>
          </p:nvPr>
        </p:nvSpPr>
        <p:spPr/>
        <p:txBody>
          <a:bodyPr/>
          <a:lstStyle/>
          <a:p>
            <a:r>
              <a:rPr lang="en-GB" dirty="0"/>
              <a:t>This week we would like to perform TCL scans in stable beams, combined with cryogenics measurements in the magnets of the matching sections of IR1 and IR5. We have done similar scans in the past and they can be done parasitically during stable beams.</a:t>
            </a:r>
          </a:p>
          <a:p>
            <a:r>
              <a:rPr lang="en-GB" dirty="0"/>
              <a:t>Ideally, I </a:t>
            </a:r>
            <a:r>
              <a:rPr lang="en-GB" dirty="0" smtClean="0"/>
              <a:t>would </a:t>
            </a:r>
            <a:r>
              <a:rPr lang="en-GB" dirty="0"/>
              <a:t>like to </a:t>
            </a:r>
            <a:r>
              <a:rPr lang="en-GB" dirty="0" smtClean="0"/>
              <a:t>perform </a:t>
            </a:r>
            <a:r>
              <a:rPr lang="en-GB" dirty="0"/>
              <a:t>an initial test toward the end of one fill, and then repeat it one/two times with higher luminosities. The basic idea is to open the TCL's and monitor the additional heat loads on the cryogenics system. This work is also going to be useful for the TOTEM Roman pot insertions. </a:t>
            </a:r>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9</a:t>
            </a:fld>
            <a:endParaRPr lang="en-US"/>
          </a:p>
        </p:txBody>
      </p:sp>
      <p:sp>
        <p:nvSpPr>
          <p:cNvPr id="6" name="Date Placeholder 5"/>
          <p:cNvSpPr>
            <a:spLocks noGrp="1"/>
          </p:cNvSpPr>
          <p:nvPr>
            <p:ph type="dt" sz="half" idx="12"/>
          </p:nvPr>
        </p:nvSpPr>
        <p:spPr/>
        <p:txBody>
          <a:bodyPr/>
          <a:lstStyle/>
          <a:p>
            <a:r>
              <a:rPr lang="en-US" dirty="0" smtClean="0"/>
              <a:t>31-10-12</a:t>
            </a:r>
            <a:endParaRPr lang="en-US" dirty="0"/>
          </a:p>
        </p:txBody>
      </p:sp>
      <p:sp>
        <p:nvSpPr>
          <p:cNvPr id="7" name="TextBox 6"/>
          <p:cNvSpPr txBox="1"/>
          <p:nvPr/>
        </p:nvSpPr>
        <p:spPr>
          <a:xfrm>
            <a:off x="5148080" y="5877340"/>
            <a:ext cx="2592360" cy="400110"/>
          </a:xfrm>
          <a:prstGeom prst="rect">
            <a:avLst/>
          </a:prstGeom>
          <a:noFill/>
        </p:spPr>
        <p:txBody>
          <a:bodyPr wrap="square" rtlCol="0">
            <a:spAutoFit/>
          </a:bodyPr>
          <a:lstStyle/>
          <a:p>
            <a:r>
              <a:rPr lang="en-GB" dirty="0" smtClean="0"/>
              <a:t>Stefano </a:t>
            </a:r>
            <a:r>
              <a:rPr lang="en-GB" dirty="0" err="1" smtClean="0"/>
              <a:t>Redaelli</a:t>
            </a:r>
            <a:endParaRPr lang="en-GB" dirty="0"/>
          </a:p>
        </p:txBody>
      </p:sp>
    </p:spTree>
    <p:extLst>
      <p:ext uri="{BB962C8B-B14F-4D97-AF65-F5344CB8AC3E}">
        <p14:creationId xmlns:p14="http://schemas.microsoft.com/office/powerpoint/2010/main" val="2366427644"/>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57484</TotalTime>
  <Words>786</Words>
  <Application>Microsoft Office PowerPoint</Application>
  <PresentationFormat>On-screen Show (4:3)</PresentationFormat>
  <Paragraphs>109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Pixel</vt:lpstr>
      <vt:lpstr>Last 24 hours</vt:lpstr>
      <vt:lpstr>Tuesday 30th October - morning</vt:lpstr>
      <vt:lpstr>Tuesday 30th October - afternoon</vt:lpstr>
      <vt:lpstr>Tuesday 30th – Weds. 31st October</vt:lpstr>
      <vt:lpstr>Weds. 31st October</vt:lpstr>
      <vt:lpstr>Access now</vt:lpstr>
      <vt:lpstr>ADT adjustments</vt:lpstr>
      <vt:lpstr>ADT tests</vt:lpstr>
      <vt:lpstr>TCL scans </vt:lpstr>
      <vt:lpstr>First 6 bunches in the ramp</vt:lpstr>
      <vt:lpstr>Bunch length</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Mike Lamont</dc:creator>
  <cp:lastModifiedBy>Mike Lamont</cp:lastModifiedBy>
  <cp:revision>2533</cp:revision>
  <dcterms:created xsi:type="dcterms:W3CDTF">2010-04-04T19:37:12Z</dcterms:created>
  <dcterms:modified xsi:type="dcterms:W3CDTF">2012-10-31T07:26:23Z</dcterms:modified>
</cp:coreProperties>
</file>