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8"/>
  </p:notesMasterIdLst>
  <p:handoutMasterIdLst>
    <p:handoutMasterId r:id="rId9"/>
  </p:handoutMasterIdLst>
  <p:sldIdLst>
    <p:sldId id="562" r:id="rId2"/>
    <p:sldId id="564" r:id="rId3"/>
    <p:sldId id="563" r:id="rId4"/>
    <p:sldId id="565" r:id="rId5"/>
    <p:sldId id="566" r:id="rId6"/>
    <p:sldId id="568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99"/>
    <a:srgbClr val="006600"/>
    <a:srgbClr val="0000FF"/>
    <a:srgbClr val="FF9999"/>
    <a:srgbClr val="FFCC66"/>
    <a:srgbClr val="B82300"/>
    <a:srgbClr val="FE8002"/>
    <a:srgbClr val="FD5C0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7" autoAdjust="0"/>
    <p:restoredTop sz="99234" autoAdjust="0"/>
  </p:normalViewPr>
  <p:slideViewPr>
    <p:cSldViewPr snapToObjects="1">
      <p:cViewPr>
        <p:scale>
          <a:sx n="70" d="100"/>
          <a:sy n="70" d="100"/>
        </p:scale>
        <p:origin x="-168" y="-192"/>
      </p:cViewPr>
      <p:guideLst>
        <p:guide orient="horz" pos="4319"/>
        <p:guide pos="5738"/>
      </p:guideLst>
    </p:cSldViewPr>
  </p:slideViewPr>
  <p:outlineViewPr>
    <p:cViewPr>
      <p:scale>
        <a:sx n="33" d="100"/>
        <a:sy n="33" d="100"/>
      </p:scale>
      <p:origin x="0" y="12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10/25/2012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10/25/2012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2012-10-25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8:30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9:08 Fill 3214 dumped by OP after 5:26 hours in stable beams</a:t>
            </a:r>
          </a:p>
          <a:p>
            <a:pPr lvl="1"/>
            <a:r>
              <a:rPr lang="en-US" sz="1800" dirty="0" smtClean="0"/>
              <a:t>Delivered luminosity: </a:t>
            </a:r>
          </a:p>
          <a:p>
            <a:pPr lvl="2"/>
            <a:r>
              <a:rPr lang="en-US" dirty="0" smtClean="0"/>
              <a:t>ATLAS/CMS: 95 pb-1</a:t>
            </a:r>
          </a:p>
          <a:p>
            <a:pPr lvl="2"/>
            <a:r>
              <a:rPr lang="en-US" dirty="0" err="1" smtClean="0"/>
              <a:t>LHCb</a:t>
            </a:r>
            <a:r>
              <a:rPr lang="en-US" dirty="0" smtClean="0"/>
              <a:t>: 7.7 pb-1</a:t>
            </a:r>
          </a:p>
          <a:p>
            <a:r>
              <a:rPr lang="en-US" dirty="0" smtClean="0"/>
              <a:t>Preparing for high beta* fill:</a:t>
            </a:r>
          </a:p>
          <a:p>
            <a:pPr lvl="1"/>
            <a:r>
              <a:rPr lang="en-GB" sz="1800" dirty="0">
                <a:solidFill>
                  <a:schemeClr val="accent2"/>
                </a:solidFill>
              </a:rPr>
              <a:t>HighBeta_4TeV_2012 </a:t>
            </a:r>
            <a:r>
              <a:rPr lang="en-GB" sz="1800" dirty="0" err="1">
                <a:solidFill>
                  <a:schemeClr val="accent2"/>
                </a:solidFill>
              </a:rPr>
              <a:t>hypercycle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 lvl="1"/>
            <a:r>
              <a:rPr lang="en-US" sz="1800" dirty="0" smtClean="0">
                <a:solidFill>
                  <a:schemeClr val="accent2"/>
                </a:solidFill>
              </a:rPr>
              <a:t>Change BLM monitor factors for 21 monitors</a:t>
            </a:r>
          </a:p>
          <a:p>
            <a:pPr lvl="1"/>
            <a:r>
              <a:rPr lang="en-US" sz="1800" dirty="0">
                <a:solidFill>
                  <a:schemeClr val="accent2"/>
                </a:solidFill>
              </a:rPr>
              <a:t>Masked all BLM's, BPM's, RF, collimators and TCDQ in SIS + PIC </a:t>
            </a:r>
            <a:r>
              <a:rPr lang="en-US" sz="1800" dirty="0" smtClean="0">
                <a:solidFill>
                  <a:schemeClr val="accent2"/>
                </a:solidFill>
              </a:rPr>
              <a:t>Maskable</a:t>
            </a:r>
          </a:p>
          <a:p>
            <a:pPr lvl="1"/>
            <a:r>
              <a:rPr lang="en-US" sz="1800" dirty="0" smtClean="0">
                <a:solidFill>
                  <a:schemeClr val="accent2"/>
                </a:solidFill>
              </a:rPr>
              <a:t>Beam flag “VERY RELAXED”</a:t>
            </a:r>
          </a:p>
          <a:p>
            <a:r>
              <a:rPr lang="en-US" dirty="0" smtClean="0"/>
              <a:t>9:45 </a:t>
            </a:r>
            <a:r>
              <a:rPr lang="en-GB" dirty="0"/>
              <a:t>RSD1.A67B2 tripped during </a:t>
            </a:r>
            <a:r>
              <a:rPr lang="en-GB" dirty="0" smtClean="0"/>
              <a:t>ramp down (QPS signal</a:t>
            </a:r>
            <a:r>
              <a:rPr lang="en-GB" sz="2400" dirty="0" smtClean="0"/>
              <a:t>) </a:t>
            </a:r>
            <a:r>
              <a:rPr lang="en-GB" dirty="0">
                <a:sym typeface="Symbol"/>
              </a:rPr>
              <a:t></a:t>
            </a:r>
            <a:r>
              <a:rPr lang="en-GB" dirty="0" smtClean="0"/>
              <a:t> pre-cycle this magnet</a:t>
            </a:r>
            <a:endParaRPr lang="en-US" dirty="0"/>
          </a:p>
          <a:p>
            <a:r>
              <a:rPr lang="en-US" dirty="0" smtClean="0"/>
              <a:t>10:30 start of high beta*</a:t>
            </a:r>
          </a:p>
          <a:p>
            <a:r>
              <a:rPr lang="en-US" dirty="0" smtClean="0"/>
              <a:t>Fill 3215; 3 bunches + pilot (total intensity: 2.7E11 p)</a:t>
            </a:r>
          </a:p>
          <a:p>
            <a:pPr lvl="1" defTabSz="1055688"/>
            <a:r>
              <a:rPr lang="pt-BR" sz="1800" dirty="0" smtClean="0"/>
              <a:t>At injection 	B1H </a:t>
            </a:r>
            <a:r>
              <a:rPr lang="pt-BR" sz="1800" dirty="0"/>
              <a:t>= </a:t>
            </a:r>
            <a:r>
              <a:rPr lang="pt-BR" sz="1800" dirty="0" smtClean="0"/>
              <a:t>1.33	</a:t>
            </a:r>
            <a:r>
              <a:rPr lang="pt-BR" sz="1800" dirty="0"/>
              <a:t>B2H = </a:t>
            </a:r>
            <a:r>
              <a:rPr lang="pt-BR" sz="1800" dirty="0" smtClean="0"/>
              <a:t>1.48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 smtClean="0"/>
              <a:t>		B1V </a:t>
            </a:r>
            <a:r>
              <a:rPr lang="pt-BR" sz="1800" dirty="0"/>
              <a:t>= </a:t>
            </a:r>
            <a:r>
              <a:rPr lang="pt-BR" sz="1800" dirty="0" smtClean="0"/>
              <a:t>1.25</a:t>
            </a:r>
            <a:r>
              <a:rPr lang="pt-BR" sz="1800" dirty="0"/>
              <a:t>	</a:t>
            </a:r>
            <a:r>
              <a:rPr lang="pt-BR" sz="1800" dirty="0" smtClean="0"/>
              <a:t>B2V </a:t>
            </a:r>
            <a:r>
              <a:rPr lang="pt-BR" sz="1800" dirty="0"/>
              <a:t>= </a:t>
            </a:r>
            <a:r>
              <a:rPr lang="pt-BR" sz="1800" dirty="0" smtClean="0"/>
              <a:t>1.44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 smtClean="0"/>
              <a:t>		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>
              <a:solidFill>
                <a:srgbClr val="00339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24.10.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De-squeeze went smoothly; </a:t>
            </a:r>
            <a:r>
              <a:rPr lang="en-US" dirty="0"/>
              <a:t>all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tasks </a:t>
            </a:r>
            <a:r>
              <a:rPr lang="en-US" dirty="0"/>
              <a:t>run from the sequencer</a:t>
            </a:r>
            <a:endParaRPr lang="en-US" dirty="0" smtClean="0"/>
          </a:p>
          <a:p>
            <a:r>
              <a:rPr lang="en-US" dirty="0" smtClean="0"/>
              <a:t>12:10  </a:t>
            </a:r>
            <a:r>
              <a:rPr lang="en-US" dirty="0"/>
              <a:t>reached 1000m </a:t>
            </a:r>
            <a:r>
              <a:rPr lang="en-US" dirty="0" smtClean="0"/>
              <a:t>b*</a:t>
            </a:r>
          </a:p>
          <a:p>
            <a:r>
              <a:rPr lang="en-US" dirty="0" smtClean="0"/>
              <a:t>Trimmed tunes </a:t>
            </a:r>
            <a:br>
              <a:rPr lang="en-US" dirty="0" smtClean="0"/>
            </a:br>
            <a:r>
              <a:rPr lang="en-GB" dirty="0" err="1" smtClean="0"/>
              <a:t>Qh</a:t>
            </a:r>
            <a:r>
              <a:rPr lang="en-GB" dirty="0" smtClean="0"/>
              <a:t> </a:t>
            </a:r>
            <a:r>
              <a:rPr lang="en-GB" dirty="0"/>
              <a:t>B1 </a:t>
            </a:r>
            <a:r>
              <a:rPr lang="en-GB" dirty="0" smtClean="0"/>
              <a:t>+.</a:t>
            </a:r>
            <a:r>
              <a:rPr lang="en-GB" dirty="0"/>
              <a:t>003, </a:t>
            </a:r>
            <a:r>
              <a:rPr lang="en-GB" dirty="0" err="1"/>
              <a:t>Qh</a:t>
            </a:r>
            <a:r>
              <a:rPr lang="en-GB" dirty="0"/>
              <a:t> B2 -.</a:t>
            </a:r>
            <a:r>
              <a:rPr lang="en-GB" dirty="0" smtClean="0"/>
              <a:t>005</a:t>
            </a:r>
          </a:p>
          <a:p>
            <a:r>
              <a:rPr lang="en-US" dirty="0" smtClean="0"/>
              <a:t>12:30 IP1 and IP5 optimized</a:t>
            </a:r>
          </a:p>
          <a:p>
            <a:r>
              <a:rPr lang="en-US" dirty="0" smtClean="0"/>
              <a:t>Alignment of TCPs</a:t>
            </a:r>
          </a:p>
          <a:p>
            <a:r>
              <a:rPr lang="en-US" dirty="0" smtClean="0"/>
              <a:t>Alignment of roman pots</a:t>
            </a:r>
          </a:p>
          <a:p>
            <a:r>
              <a:rPr lang="en-US" dirty="0" smtClean="0"/>
              <a:t>Beam mode “Quiet Beams”</a:t>
            </a:r>
          </a:p>
          <a:p>
            <a:r>
              <a:rPr lang="en-US" dirty="0" smtClean="0"/>
              <a:t>15:52 moving TCPs to 2 sigma </a:t>
            </a:r>
            <a:br>
              <a:rPr lang="en-US" dirty="0" smtClean="0"/>
            </a:br>
            <a:r>
              <a:rPr lang="en-US" dirty="0" smtClean="0"/>
              <a:t>leads to massive losses: 31% of B1 and 74% of B2 lost by </a:t>
            </a:r>
            <a:r>
              <a:rPr lang="en-US" dirty="0" smtClean="0"/>
              <a:t>scraping</a:t>
            </a:r>
          </a:p>
          <a:p>
            <a:r>
              <a:rPr lang="en-US" dirty="0" smtClean="0"/>
              <a:t>TCP to 2.5 sigma and RP to 3 sigma </a:t>
            </a:r>
            <a:r>
              <a:rPr lang="en-GB" dirty="0" smtClean="0">
                <a:sym typeface="Symbol"/>
              </a:rPr>
              <a:t> ready to take data when:</a:t>
            </a:r>
            <a:endParaRPr lang="en-US" dirty="0" smtClean="0"/>
          </a:p>
          <a:p>
            <a:r>
              <a:rPr lang="en-US" dirty="0" smtClean="0">
                <a:solidFill>
                  <a:srgbClr val="003399"/>
                </a:solidFill>
              </a:rPr>
              <a:t>16:40 </a:t>
            </a:r>
            <a:r>
              <a:rPr lang="en-US" dirty="0">
                <a:solidFill>
                  <a:srgbClr val="003399"/>
                </a:solidFill>
              </a:rPr>
              <a:t>beam dump</a:t>
            </a:r>
            <a:r>
              <a:rPr lang="en-US" dirty="0"/>
              <a:t>: Spurious opening of QPS switch on </a:t>
            </a:r>
            <a:r>
              <a:rPr lang="en-US" dirty="0" smtClean="0"/>
              <a:t>RB.A67</a:t>
            </a:r>
          </a:p>
          <a:p>
            <a:r>
              <a:rPr lang="en-US" dirty="0" smtClean="0"/>
              <a:t>During </a:t>
            </a:r>
            <a:r>
              <a:rPr lang="en-US" dirty="0"/>
              <a:t>cool </a:t>
            </a:r>
            <a:r>
              <a:rPr lang="en-US" dirty="0" smtClean="0"/>
              <a:t>down of dump resistors: </a:t>
            </a:r>
            <a:r>
              <a:rPr lang="en-US" dirty="0" smtClean="0"/>
              <a:t>flat beam squeeze settings tested, all beam processes executed without trip (Matteo)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12:10  reached 1000m beta*</a:t>
            </a:r>
            <a:endParaRPr lang="en-GB" dirty="0"/>
          </a:p>
        </p:txBody>
      </p:sp>
      <p:pic>
        <p:nvPicPr>
          <p:cNvPr id="2050" name="Picture 2" descr="C:\Users\eholzer\AppData\Local\Temp\2012102412114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310" y="908720"/>
            <a:ext cx="3941170" cy="319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61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32015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5" r="10305"/>
          <a:stretch/>
        </p:blipFill>
        <p:spPr bwMode="auto">
          <a:xfrm>
            <a:off x="2339752" y="707178"/>
            <a:ext cx="6480720" cy="5746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 bwMode="auto">
          <a:xfrm>
            <a:off x="611560" y="4149080"/>
            <a:ext cx="1584176" cy="144016"/>
          </a:xfrm>
          <a:prstGeom prst="rightArrow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rgbClr val="003399"/>
              </a:solidFill>
              <a:effectLst/>
              <a:latin typeface="Helvetic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276872"/>
            <a:ext cx="20162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Set-up completed, just about to start data taking, when beams where dumped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6158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20:00 injecting for </a:t>
            </a:r>
            <a:r>
              <a:rPr lang="en-US" sz="1800" dirty="0" smtClean="0">
                <a:solidFill>
                  <a:schemeClr val="accent2"/>
                </a:solidFill>
              </a:rPr>
              <a:t>fill 3216, </a:t>
            </a:r>
            <a:r>
              <a:rPr lang="en-US" sz="1800" dirty="0" err="1" smtClean="0"/>
              <a:t>emittances</a:t>
            </a:r>
            <a:r>
              <a:rPr lang="en-US" sz="1800" dirty="0" smtClean="0"/>
              <a:t> at injection:</a:t>
            </a:r>
          </a:p>
          <a:p>
            <a:pPr marL="342900" lvl="1" indent="0">
              <a:buNone/>
            </a:pPr>
            <a:r>
              <a:rPr lang="pt-BR" sz="1800" dirty="0"/>
              <a:t>B1H = </a:t>
            </a:r>
            <a:r>
              <a:rPr lang="pt-BR" sz="1800" dirty="0" smtClean="0"/>
              <a:t>1.55	B2H </a:t>
            </a:r>
            <a:r>
              <a:rPr lang="pt-BR" sz="1800" dirty="0"/>
              <a:t>= 1.54</a:t>
            </a:r>
            <a:br>
              <a:rPr lang="pt-BR" sz="1800" dirty="0"/>
            </a:br>
            <a:r>
              <a:rPr lang="pt-BR" sz="1800" dirty="0"/>
              <a:t>B1V = </a:t>
            </a:r>
            <a:r>
              <a:rPr lang="pt-BR" sz="1800" dirty="0" smtClean="0"/>
              <a:t>1.31	B2V </a:t>
            </a:r>
            <a:r>
              <a:rPr lang="pt-BR" sz="1800" dirty="0"/>
              <a:t>= </a:t>
            </a:r>
            <a:r>
              <a:rPr lang="pt-BR" sz="1800" dirty="0" smtClean="0"/>
              <a:t>1.38</a:t>
            </a:r>
          </a:p>
          <a:p>
            <a:r>
              <a:rPr lang="pt-BR" sz="1800" dirty="0" smtClean="0"/>
              <a:t>Emittances at flat top: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 smtClean="0"/>
              <a:t>   B1H </a:t>
            </a:r>
            <a:r>
              <a:rPr lang="pt-BR" sz="1800" dirty="0"/>
              <a:t>= </a:t>
            </a:r>
            <a:r>
              <a:rPr lang="pt-BR" sz="1800" dirty="0" smtClean="0"/>
              <a:t>1.61	B2H </a:t>
            </a:r>
            <a:r>
              <a:rPr lang="pt-BR" sz="1800" dirty="0"/>
              <a:t>= 1.72</a:t>
            </a:r>
            <a:br>
              <a:rPr lang="pt-BR" sz="1800" dirty="0"/>
            </a:br>
            <a:r>
              <a:rPr lang="pt-BR" sz="1800" dirty="0" smtClean="0"/>
              <a:t>   B1V </a:t>
            </a:r>
            <a:r>
              <a:rPr lang="pt-BR" sz="1800" dirty="0"/>
              <a:t>= </a:t>
            </a:r>
            <a:r>
              <a:rPr lang="pt-BR" sz="1800" dirty="0" smtClean="0"/>
              <a:t>1.36	</a:t>
            </a:r>
            <a:r>
              <a:rPr lang="pt-BR" sz="1800" dirty="0"/>
              <a:t>B2V = </a:t>
            </a:r>
            <a:r>
              <a:rPr lang="pt-BR" sz="1800" dirty="0" smtClean="0"/>
              <a:t>1.41</a:t>
            </a:r>
          </a:p>
          <a:p>
            <a:r>
              <a:rPr lang="en-US" sz="1800" dirty="0" err="1" smtClean="0"/>
              <a:t>Emittances</a:t>
            </a:r>
            <a:r>
              <a:rPr lang="en-US" sz="1800" dirty="0" smtClean="0"/>
              <a:t> </a:t>
            </a:r>
            <a:r>
              <a:rPr lang="en-US" sz="1800" dirty="0"/>
              <a:t>at beta*=</a:t>
            </a:r>
            <a:r>
              <a:rPr lang="en-US" sz="1800" dirty="0" smtClean="0"/>
              <a:t>90m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  B1H </a:t>
            </a:r>
            <a:r>
              <a:rPr lang="en-US" sz="1800" dirty="0"/>
              <a:t>= </a:t>
            </a:r>
            <a:r>
              <a:rPr lang="en-US" sz="1800" dirty="0" smtClean="0"/>
              <a:t>1.71	</a:t>
            </a:r>
            <a:r>
              <a:rPr lang="en-US" sz="1800" dirty="0" smtClean="0">
                <a:solidFill>
                  <a:srgbClr val="FF0000"/>
                </a:solidFill>
              </a:rPr>
              <a:t>B2H </a:t>
            </a:r>
            <a:r>
              <a:rPr lang="en-US" sz="1800" dirty="0">
                <a:solidFill>
                  <a:srgbClr val="FF0000"/>
                </a:solidFill>
              </a:rPr>
              <a:t>= 3.54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  B1V </a:t>
            </a:r>
            <a:r>
              <a:rPr lang="en-US" sz="1800" dirty="0"/>
              <a:t>= </a:t>
            </a:r>
            <a:r>
              <a:rPr lang="en-US" sz="1800" dirty="0" smtClean="0"/>
              <a:t>1.29	</a:t>
            </a:r>
            <a:r>
              <a:rPr lang="en-US" sz="1800" dirty="0"/>
              <a:t>B2V = </a:t>
            </a:r>
            <a:r>
              <a:rPr lang="en-US" sz="1800" dirty="0" smtClean="0"/>
              <a:t>1.52</a:t>
            </a:r>
          </a:p>
          <a:p>
            <a:r>
              <a:rPr lang="pt-BR" sz="1800" dirty="0" smtClean="0"/>
              <a:t>Emittances at 1km:</a:t>
            </a:r>
            <a:br>
              <a:rPr lang="pt-BR" sz="1800" dirty="0" smtClean="0"/>
            </a:br>
            <a:r>
              <a:rPr lang="pt-BR" sz="1800" dirty="0" smtClean="0"/>
              <a:t>   B1H = 1.83	 </a:t>
            </a:r>
            <a:r>
              <a:rPr lang="pt-BR" sz="1800" dirty="0" smtClean="0">
                <a:solidFill>
                  <a:srgbClr val="FF0000"/>
                </a:solidFill>
              </a:rPr>
              <a:t>B2H = 3.31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>   B1V = 1.3	 </a:t>
            </a:r>
            <a:r>
              <a:rPr lang="pt-BR" sz="1800" dirty="0" smtClean="0">
                <a:solidFill>
                  <a:srgbClr val="FF0000"/>
                </a:solidFill>
              </a:rPr>
              <a:t>B2V = 2.24</a:t>
            </a:r>
          </a:p>
          <a:p>
            <a:r>
              <a:rPr lang="pt-BR" sz="1800" dirty="0" smtClean="0"/>
              <a:t>21:51 arrived at 1000m beat* </a:t>
            </a:r>
            <a:br>
              <a:rPr lang="pt-BR" sz="1800" dirty="0" smtClean="0"/>
            </a:br>
            <a:r>
              <a:rPr lang="pt-BR" sz="1800" dirty="0" smtClean="0"/>
              <a:t>again; optimizing collisions; </a:t>
            </a:r>
            <a:br>
              <a:rPr lang="pt-BR" sz="1800" dirty="0" smtClean="0"/>
            </a:br>
            <a:r>
              <a:rPr lang="pt-BR" sz="1800" dirty="0" smtClean="0"/>
              <a:t>fast collimator alignement</a:t>
            </a:r>
          </a:p>
          <a:p>
            <a:r>
              <a:rPr lang="pt-BR" sz="1800" dirty="0" smtClean="0"/>
              <a:t>22:45 Scraping with collimators </a:t>
            </a:r>
            <a:br>
              <a:rPr lang="pt-BR" sz="1800" dirty="0" smtClean="0"/>
            </a:br>
            <a:r>
              <a:rPr lang="pt-BR" sz="1800" dirty="0" smtClean="0"/>
              <a:t>to 3 sigma horizontal and 2 sigma </a:t>
            </a:r>
            <a:r>
              <a:rPr lang="pt-BR" sz="1800" dirty="0"/>
              <a:t>vertical </a:t>
            </a:r>
            <a:r>
              <a:rPr lang="pt-BR" sz="1800" dirty="0">
                <a:sym typeface="Symbol"/>
              </a:rPr>
              <a:t> massive losses </a:t>
            </a:r>
            <a:r>
              <a:rPr lang="pt-BR" sz="1800" dirty="0" smtClean="0">
                <a:sym typeface="Symbol"/>
              </a:rPr>
              <a:t>B2 again (40%-50%), </a:t>
            </a:r>
            <a:r>
              <a:rPr lang="pt-BR" sz="1800" dirty="0">
                <a:sym typeface="Symbol"/>
              </a:rPr>
              <a:t>but less than last </a:t>
            </a:r>
            <a:r>
              <a:rPr lang="pt-BR" sz="1800" dirty="0" smtClean="0">
                <a:sym typeface="Symbol"/>
              </a:rPr>
              <a:t>fill</a:t>
            </a:r>
          </a:p>
          <a:p>
            <a:r>
              <a:rPr lang="pt-BR" sz="1800" dirty="0" smtClean="0">
                <a:sym typeface="Symbol"/>
              </a:rPr>
              <a:t>B1 losses, 35% of the non-colliding bunch </a:t>
            </a:r>
            <a:r>
              <a:rPr lang="pt-BR" sz="1800" dirty="0" smtClean="0">
                <a:solidFill>
                  <a:srgbClr val="003399"/>
                </a:solidFill>
                <a:sym typeface="Symbol"/>
              </a:rPr>
              <a:t>after scraping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Evening</a:t>
            </a:r>
            <a:endParaRPr lang="en-GB" dirty="0"/>
          </a:p>
        </p:txBody>
      </p:sp>
      <p:pic>
        <p:nvPicPr>
          <p:cNvPr id="3074" name="Picture 2" descr="C:\Users\eholzer\AppData\Local\Temp\2012102423143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97"/>
          <a:stretch/>
        </p:blipFill>
        <p:spPr bwMode="auto">
          <a:xfrm>
            <a:off x="3851920" y="1772816"/>
            <a:ext cx="5112568" cy="343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41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 23:15 start data taking (TCPV at 2.5 sigma, TCTH at 4/5 sigma and RP at 3) with a trigger </a:t>
            </a:r>
            <a:br>
              <a:rPr lang="en-US" dirty="0" smtClean="0"/>
            </a:br>
            <a:r>
              <a:rPr lang="en-US" dirty="0" smtClean="0"/>
              <a:t>rate of ~40Hz</a:t>
            </a:r>
          </a:p>
          <a:p>
            <a:r>
              <a:rPr lang="en-US" dirty="0" smtClean="0"/>
              <a:t>~00:30 re-doing the </a:t>
            </a:r>
            <a:br>
              <a:rPr lang="en-US" dirty="0" smtClean="0"/>
            </a:br>
            <a:r>
              <a:rPr lang="en-US" dirty="0" smtClean="0"/>
              <a:t>exercise of scraping with </a:t>
            </a:r>
            <a:br>
              <a:rPr lang="en-US" dirty="0" smtClean="0"/>
            </a:br>
            <a:r>
              <a:rPr lang="en-US" dirty="0" smtClean="0"/>
              <a:t>the TCPVs to 2 sigma </a:t>
            </a:r>
            <a:br>
              <a:rPr lang="en-US" dirty="0" smtClean="0"/>
            </a:br>
            <a:r>
              <a:rPr lang="en-US" dirty="0" smtClean="0"/>
              <a:t>(and back to 2.5 sigma </a:t>
            </a:r>
            <a:br>
              <a:rPr lang="en-US" dirty="0" smtClean="0"/>
            </a:br>
            <a:r>
              <a:rPr lang="en-US" dirty="0" smtClean="0"/>
              <a:t>for data taking)</a:t>
            </a:r>
          </a:p>
          <a:p>
            <a:r>
              <a:rPr lang="en-US" dirty="0" smtClean="0"/>
              <a:t>1:50 another TCPV scraping to</a:t>
            </a:r>
            <a:br>
              <a:rPr lang="en-US" dirty="0" smtClean="0"/>
            </a:br>
            <a:r>
              <a:rPr lang="en-US" dirty="0" smtClean="0"/>
              <a:t>2 sigma</a:t>
            </a:r>
          </a:p>
          <a:p>
            <a:r>
              <a:rPr lang="en-US" dirty="0" smtClean="0"/>
              <a:t>2:00 – 2:15 scraping with TCPH</a:t>
            </a:r>
            <a:br>
              <a:rPr lang="en-US" dirty="0" smtClean="0"/>
            </a:br>
            <a:r>
              <a:rPr lang="en-US" dirty="0" smtClean="0"/>
              <a:t>to 3 sigma (and back to 5 sigma), </a:t>
            </a:r>
            <a:br>
              <a:rPr lang="en-US" dirty="0" smtClean="0"/>
            </a:br>
            <a:r>
              <a:rPr lang="en-US" dirty="0" smtClean="0"/>
              <a:t>losses especially B2 due to the</a:t>
            </a:r>
            <a:br>
              <a:rPr lang="en-US" dirty="0" smtClean="0"/>
            </a:br>
            <a:r>
              <a:rPr lang="en-US" dirty="0" smtClean="0"/>
              <a:t>larger emittance</a:t>
            </a:r>
          </a:p>
          <a:p>
            <a:r>
              <a:rPr lang="en-US" dirty="0" smtClean="0"/>
              <a:t>3:50 and 5:50 V+H scraping</a:t>
            </a:r>
          </a:p>
          <a:p>
            <a:r>
              <a:rPr lang="en-US" dirty="0" smtClean="0"/>
              <a:t>7:00 sudden trop in lifetime especially B1</a:t>
            </a:r>
          </a:p>
          <a:p>
            <a:r>
              <a:rPr lang="en-US" dirty="0" smtClean="0"/>
              <a:t>7:20 scraping again – longer tails in H</a:t>
            </a:r>
            <a:endParaRPr lang="en-GB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 </a:t>
            </a:r>
            <a:r>
              <a:rPr lang="en-US" smtClean="0"/>
              <a:t>of very successful </a:t>
            </a:r>
            <a:r>
              <a:rPr lang="en-US" dirty="0" smtClean="0"/>
              <a:t>data taking</a:t>
            </a:r>
            <a:endParaRPr lang="en-GB" dirty="0"/>
          </a:p>
        </p:txBody>
      </p:sp>
      <p:pic>
        <p:nvPicPr>
          <p:cNvPr id="1026" name="Picture 2" descr="C:\Users\eholzer\AppData\Local\Temp\201210250042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714" y="1268760"/>
            <a:ext cx="5410782" cy="2065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holzer\AppData\Local\Temp\2012102501590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2" y="3417966"/>
            <a:ext cx="4355976" cy="209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08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Pending Accesses:</a:t>
            </a:r>
          </a:p>
          <a:p>
            <a:pPr lvl="1"/>
            <a:r>
              <a:rPr lang="en-US" sz="2000" dirty="0"/>
              <a:t>LVDT TDI Pt2. Tunnel, 2 hours</a:t>
            </a:r>
          </a:p>
          <a:p>
            <a:pPr lvl="1"/>
            <a:r>
              <a:rPr lang="en-US" sz="2000" dirty="0"/>
              <a:t>LBDS MKD-F-B1: check PC and generator. UA63 </a:t>
            </a:r>
          </a:p>
          <a:p>
            <a:pPr lvl="1"/>
            <a:r>
              <a:rPr lang="en-US" sz="2000" dirty="0" err="1"/>
              <a:t>Radmon</a:t>
            </a:r>
            <a:r>
              <a:rPr lang="en-US" sz="2000" dirty="0"/>
              <a:t> installation between Q5 and Q6 at IP1. 1 hour access, few hours pre-warning. Impact 21253 / D. </a:t>
            </a:r>
            <a:r>
              <a:rPr lang="en-US" sz="2000" dirty="0" err="1" smtClean="0"/>
              <a:t>Macina</a:t>
            </a:r>
            <a:endParaRPr lang="en-US" sz="2000" dirty="0" smtClean="0"/>
          </a:p>
          <a:p>
            <a:pPr lvl="1"/>
            <a:r>
              <a:rPr lang="en-US" sz="2000" dirty="0" smtClean="0"/>
              <a:t>Gated BBQ installation for B2 (2 hours) in point </a:t>
            </a:r>
            <a:r>
              <a:rPr lang="en-US" sz="2000" dirty="0" smtClean="0"/>
              <a:t>4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dirty="0" smtClean="0"/>
              <a:t>Plan for today</a:t>
            </a:r>
            <a:r>
              <a:rPr lang="en-US" dirty="0"/>
              <a:t>:</a:t>
            </a:r>
          </a:p>
          <a:p>
            <a:pPr lvl="1"/>
            <a:r>
              <a:rPr lang="en-US" sz="2000" dirty="0" smtClean="0"/>
              <a:t>Undo changes (BLM thresholds, masking)</a:t>
            </a:r>
          </a:p>
          <a:p>
            <a:pPr lvl="1"/>
            <a:r>
              <a:rPr lang="en-US" sz="2000" dirty="0" err="1" smtClean="0"/>
              <a:t>LHCb</a:t>
            </a:r>
            <a:r>
              <a:rPr lang="en-US" sz="2000" dirty="0" smtClean="0"/>
              <a:t> </a:t>
            </a:r>
            <a:r>
              <a:rPr lang="en-US" sz="2000" dirty="0"/>
              <a:t>polarity switch and low intensity ramp (2x6 bunches/beam)</a:t>
            </a:r>
          </a:p>
          <a:p>
            <a:pPr lvl="1"/>
            <a:r>
              <a:rPr lang="en-US" sz="2000" dirty="0"/>
              <a:t>Physics fill (with controlled longitudinal blow-up at injection)</a:t>
            </a:r>
            <a:endParaRPr lang="en-GB" sz="2000" dirty="0"/>
          </a:p>
          <a:p>
            <a:pPr lvl="1"/>
            <a:r>
              <a:rPr lang="en-US" sz="2000" dirty="0"/>
              <a:t>During the day PS/SPS increasing satellite population for ALICE</a:t>
            </a:r>
          </a:p>
          <a:p>
            <a:pPr marL="342900" lvl="1" indent="0">
              <a:buNone/>
            </a:pPr>
            <a:endParaRPr lang="en-US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5137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267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Wednesday 24.10. </vt:lpstr>
      <vt:lpstr>12:10  reached 1000m beta*</vt:lpstr>
      <vt:lpstr>Fill 32015</vt:lpstr>
      <vt:lpstr>Evening</vt:lpstr>
      <vt:lpstr>Night of very successful data taking</vt:lpstr>
      <vt:lpstr>Pending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2012-10-25T06:22:40Z</dcterms:modified>
</cp:coreProperties>
</file>