
<file path=[Content_Types].xml><?xml version="1.0" encoding="utf-8"?>
<Types xmlns="http://schemas.openxmlformats.org/package/2006/content-types"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embeddings/Microsoft_Equation6.bin" ContentType="application/vnd.openxmlformats-officedocument.oleObject"/>
  <Override PartName="/ppt/slides/slide9.xml" ContentType="application/vnd.openxmlformats-officedocument.presentationml.slide+xml"/>
  <Override PartName="/ppt/embeddings/Microsoft_Equation3.bin" ContentType="application/vnd.openxmlformats-officedocument.oleObject"/>
  <Default Extension="rels" ContentType="application/vnd.openxmlformats-package.relationships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  <p:sldMasterId id="2147483660" r:id="rId2"/>
  </p:sldMasterIdLst>
  <p:notesMasterIdLst>
    <p:notesMasterId r:id="rId28"/>
  </p:notesMasterIdLst>
  <p:sldIdLst>
    <p:sldId id="995" r:id="rId3"/>
    <p:sldId id="1037" r:id="rId4"/>
    <p:sldId id="1039" r:id="rId5"/>
    <p:sldId id="1040" r:id="rId6"/>
    <p:sldId id="1041" r:id="rId7"/>
    <p:sldId id="1044" r:id="rId8"/>
    <p:sldId id="1045" r:id="rId9"/>
    <p:sldId id="1050" r:id="rId10"/>
    <p:sldId id="1070" r:id="rId11"/>
    <p:sldId id="1071" r:id="rId12"/>
    <p:sldId id="1051" r:id="rId13"/>
    <p:sldId id="1056" r:id="rId14"/>
    <p:sldId id="1075" r:id="rId15"/>
    <p:sldId id="1057" r:id="rId16"/>
    <p:sldId id="1058" r:id="rId17"/>
    <p:sldId id="1060" r:id="rId18"/>
    <p:sldId id="1061" r:id="rId19"/>
    <p:sldId id="1064" r:id="rId20"/>
    <p:sldId id="1068" r:id="rId21"/>
    <p:sldId id="1069" r:id="rId22"/>
    <p:sldId id="1072" r:id="rId23"/>
    <p:sldId id="1073" r:id="rId24"/>
    <p:sldId id="1053" r:id="rId25"/>
    <p:sldId id="1054" r:id="rId26"/>
    <p:sldId id="1055" r:id="rId2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00"/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012" autoAdjust="0"/>
    <p:restoredTop sz="94706" autoAdjust="0"/>
  </p:normalViewPr>
  <p:slideViewPr>
    <p:cSldViewPr>
      <p:cViewPr>
        <p:scale>
          <a:sx n="100" d="100"/>
          <a:sy n="100" d="100"/>
        </p:scale>
        <p:origin x="-105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192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theme" Target="theme/them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30" Type="http://schemas.openxmlformats.org/officeDocument/2006/relationships/presProps" Target="presProps.xml"/><Relationship Id="rId11" Type="http://schemas.openxmlformats.org/officeDocument/2006/relationships/slide" Target="slides/slide9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10/22/12</a:t>
            </a:fld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10/22/12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 algn="ctr"/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>
                <a:solidFill>
                  <a:srgbClr val="00007D"/>
                </a:solidFill>
              </a:rPr>
              <a:pPr/>
              <a:t>10/22/12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7D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Microsoft_Equation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7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7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0.png"/><Relationship Id="rId6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14.png"/><Relationship Id="rId5" Type="http://schemas.openxmlformats.org/officeDocument/2006/relationships/oleObject" Target="../embeddings/Microsoft_Equation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Monday Morning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22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-Oct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	weekly summary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</a:t>
            </a:r>
            <a:r>
              <a:rPr lang="en-GB" sz="1900" kern="0" noProof="0" dirty="0" smtClean="0">
                <a:solidFill>
                  <a:schemeClr val="tx2"/>
                </a:solidFill>
                <a:latin typeface="+mn-lt"/>
              </a:rPr>
              <a:t>Mike Lamont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673721"/>
            <a:ext cx="5500240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FRIDAY</a:t>
            </a: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 since 05:30h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WorldFIP</a:t>
            </a:r>
            <a:r>
              <a:rPr lang="en-US" sz="2000" b="1" i="1" dirty="0" smtClean="0">
                <a:latin typeface="Times New Roman"/>
                <a:cs typeface="Times New Roman"/>
              </a:rPr>
              <a:t> problem</a:t>
            </a:r>
          </a:p>
          <a:p>
            <a:pPr lvl="0"/>
            <a:endParaRPr lang="en-GB" sz="8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07:14h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access for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WorldFIP</a:t>
            </a:r>
            <a:r>
              <a:rPr lang="en-US" sz="2000" b="1" i="1" dirty="0" smtClean="0">
                <a:latin typeface="Times New Roman"/>
                <a:cs typeface="Times New Roman"/>
              </a:rPr>
              <a:t> intervention in UJ83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             exchange of repeater in 78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8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07:50h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cycling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endParaRPr lang="en-GB" sz="8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08:50h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... still a bit problematic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10:20h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ramp ... not without problems 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broadband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adt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// tune spectrum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641600"/>
            <a:ext cx="3200400" cy="13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191000"/>
            <a:ext cx="2819400" cy="22114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990600"/>
            <a:ext cx="5223521" cy="4678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01:50h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L</a:t>
            </a:r>
            <a:r>
              <a:rPr lang="en-GB" sz="2000" b="1" i="1" kern="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=7.7 e33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</a:t>
            </a: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06:10h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</a:t>
            </a: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power converter communication in 78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Sunday 21</a:t>
            </a:r>
            <a:r>
              <a:rPr lang="en-GB" baseline="30000" dirty="0" smtClean="0">
                <a:solidFill>
                  <a:srgbClr val="FF0000"/>
                </a:solidFill>
              </a:rPr>
              <a:t>st</a:t>
            </a:r>
            <a:r>
              <a:rPr lang="en-GB" dirty="0" smtClean="0">
                <a:solidFill>
                  <a:srgbClr val="FF0000"/>
                </a:solidFill>
              </a:rPr>
              <a:t> October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5475" b="58664"/>
          <a:stretch>
            <a:fillRect/>
          </a:stretch>
        </p:blipFill>
        <p:spPr>
          <a:xfrm>
            <a:off x="3505200" y="1099729"/>
            <a:ext cx="5430385" cy="1712949"/>
          </a:xfrm>
          <a:prstGeom prst="rect">
            <a:avLst/>
          </a:prstGeom>
        </p:spPr>
      </p:pic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204913" y="1828800"/>
          <a:ext cx="1484312" cy="385763"/>
        </p:xfrm>
        <a:graphic>
          <a:graphicData uri="http://schemas.openxmlformats.org/presentationml/2006/ole">
            <p:oleObj spid="_x0000_s67586" name="Equation" r:id="rId4" imgW="977900" imgH="254000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266758"/>
            <a:ext cx="3308630" cy="359124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5181600" y="1447800"/>
            <a:ext cx="762000" cy="3810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086600" y="1447800"/>
            <a:ext cx="762000" cy="3810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Week #42</a:t>
            </a: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12402" t="15854" r="15059" b="26159"/>
          <a:stretch>
            <a:fillRect/>
          </a:stretch>
        </p:blipFill>
        <p:spPr>
          <a:xfrm>
            <a:off x="381000" y="1752600"/>
            <a:ext cx="2423683" cy="2165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1295400"/>
            <a:ext cx="222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Statistic last 7 days: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438400"/>
            <a:ext cx="103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sz="1600" dirty="0" err="1" smtClean="0"/>
              <a:t>umi</a:t>
            </a:r>
            <a:r>
              <a:rPr lang="en-US" sz="1600" dirty="0" smtClean="0"/>
              <a:t> 38%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861355" y="1752600"/>
            <a:ext cx="125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</a:t>
            </a:r>
            <a:r>
              <a:rPr lang="en-US" sz="1600" dirty="0" smtClean="0"/>
              <a:t> 9%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48551" y="2526268"/>
            <a:ext cx="12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up </a:t>
            </a:r>
            <a:r>
              <a:rPr lang="en-US" sz="1600" dirty="0" smtClean="0"/>
              <a:t>28%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733800"/>
            <a:ext cx="2226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ramp &amp; squeeze </a:t>
            </a:r>
            <a:r>
              <a:rPr lang="en-US" sz="1600" dirty="0" smtClean="0"/>
              <a:t>9%</a:t>
            </a:r>
            <a:endParaRPr lang="en-US" sz="1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581400" y="1600200"/>
          <a:ext cx="5334000" cy="436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956"/>
                <a:gridCol w="1185844"/>
                <a:gridCol w="685800"/>
                <a:gridCol w="8382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Fill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length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L0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/>
                          <a:cs typeface="Times New Roman"/>
                        </a:rPr>
                        <a:t>int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 L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Dump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3207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4:10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7.7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88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power converter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3203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11:42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7.1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175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OP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3201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10:17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7.4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133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Power Converter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extraction switch RCS.A12B1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3200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8:17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6.5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105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OP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3194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12:34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6.5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167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OP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3192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10:39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6.8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154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OP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3191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0:44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6.6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RF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fault (low level </a:t>
                      </a:r>
                      <a:r>
                        <a:rPr lang="en-US" sz="1600" baseline="0" dirty="0" err="1" smtClean="0">
                          <a:latin typeface="Times New Roman"/>
                          <a:cs typeface="Times New Roman"/>
                        </a:rPr>
                        <a:t>rf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3188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6:56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6.7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105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Totem BLM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3185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7:45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6.8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122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Power Converter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NewPSMT"/>
                        </a:rPr>
                        <a:t>RCBXV3.R5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25475" y="4953000"/>
          <a:ext cx="2098675" cy="725488"/>
        </p:xfrm>
        <a:graphic>
          <a:graphicData uri="http://schemas.openxmlformats.org/presentationml/2006/ole">
            <p:oleObj spid="_x0000_s46082" name="Equation" r:id="rId4" imgW="990600" imgH="3429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66800"/>
            <a:ext cx="5745590" cy="1810160"/>
          </a:xfrm>
          <a:prstGeom prst="rect">
            <a:avLst/>
          </a:prstGeom>
        </p:spPr>
      </p:pic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Week #42</a:t>
            </a: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143000"/>
            <a:ext cx="148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10 nice fills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723640"/>
            <a:ext cx="1301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Monday: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0" y="3799840"/>
            <a:ext cx="4216400" cy="16865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61816" y="3876040"/>
            <a:ext cx="809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+2mm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7788" y="4388386"/>
            <a:ext cx="757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-2mm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8636000" y="3876040"/>
            <a:ext cx="381000" cy="91440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800" y="4538008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08:00h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&amp; squeeze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again: OFSU problem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OFB got stuck and did not received the timing event to start the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	</a:t>
            </a:r>
            <a:r>
              <a:rPr lang="en-US" sz="2000" dirty="0" err="1" smtClean="0">
                <a:latin typeface="Times New Roman"/>
                <a:cs typeface="Times New Roman"/>
              </a:rPr>
              <a:t>modifcation</a:t>
            </a:r>
            <a:r>
              <a:rPr lang="en-US" sz="2000" dirty="0" smtClean="0">
                <a:latin typeface="Times New Roman"/>
                <a:cs typeface="Times New Roman"/>
              </a:rPr>
              <a:t> of ref orbit.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US" sz="2000" dirty="0" smtClean="0"/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 bwMode="auto">
          <a:xfrm>
            <a:off x="838200" y="152400"/>
            <a:ext cx="4724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Mon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Night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219200"/>
            <a:ext cx="598489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04:00h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automised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lumi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leveling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ALICE ... step size 2 ... 7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μm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51673"/>
          <a:stretch>
            <a:fillRect/>
          </a:stretch>
        </p:blipFill>
        <p:spPr>
          <a:xfrm>
            <a:off x="3886200" y="914400"/>
            <a:ext cx="5045565" cy="1828800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10/22/12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562552"/>
            <a:ext cx="4724400" cy="31597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28800" y="3897868"/>
            <a:ext cx="77482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LHCb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20778" y="4583668"/>
            <a:ext cx="86462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ALICE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Week #42</a:t>
            </a: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1143000"/>
            <a:ext cx="6664169" cy="2662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 smtClean="0">
                <a:solidFill>
                  <a:srgbClr val="0000FF"/>
                </a:solidFill>
              </a:rPr>
              <a:t>Tuesday:</a:t>
            </a:r>
          </a:p>
          <a:p>
            <a:endParaRPr lang="en-US" b="1" i="1" dirty="0" smtClean="0">
              <a:solidFill>
                <a:srgbClr val="0000FF"/>
              </a:solidFill>
            </a:endParaRPr>
          </a:p>
          <a:p>
            <a:r>
              <a:rPr lang="en-US" b="1" i="1" dirty="0" smtClean="0">
                <a:solidFill>
                  <a:srgbClr val="0000FF"/>
                </a:solidFill>
              </a:rPr>
              <a:t>	</a:t>
            </a:r>
            <a:r>
              <a:rPr lang="en-US" b="1" i="1" dirty="0" smtClean="0">
                <a:solidFill>
                  <a:srgbClr val="FF0000"/>
                </a:solidFill>
              </a:rPr>
              <a:t>Totem dumps the beam </a:t>
            </a:r>
            <a:r>
              <a:rPr lang="en-US" b="1" i="1" dirty="0" smtClean="0"/>
              <a:t>due to BLM losses at 31 </a:t>
            </a:r>
            <a:r>
              <a:rPr lang="en-US" b="1" i="1" dirty="0" err="1" smtClean="0"/>
              <a:t>σ</a:t>
            </a:r>
            <a:endParaRPr lang="en-US" b="1" i="1" dirty="0" smtClean="0"/>
          </a:p>
          <a:p>
            <a:endParaRPr lang="en-US" sz="800" b="1" i="1" dirty="0" smtClean="0"/>
          </a:p>
          <a:p>
            <a:r>
              <a:rPr lang="en-US" b="1" i="1" dirty="0" smtClean="0"/>
              <a:t>	ADT high bandwidth test</a:t>
            </a:r>
          </a:p>
          <a:p>
            <a:endParaRPr lang="en-US" sz="800" b="1" i="1" dirty="0" smtClean="0"/>
          </a:p>
          <a:p>
            <a:r>
              <a:rPr lang="en-US" b="1" i="1" dirty="0" smtClean="0"/>
              <a:t>	</a:t>
            </a:r>
            <a:r>
              <a:rPr lang="en-US" b="1" i="1" dirty="0" smtClean="0">
                <a:solidFill>
                  <a:srgbClr val="FF0000"/>
                </a:solidFill>
              </a:rPr>
              <a:t>spurious opening of EE switch RB.A67</a:t>
            </a:r>
          </a:p>
          <a:p>
            <a:endParaRPr lang="en-US" sz="800" b="1" i="1" dirty="0" smtClean="0"/>
          </a:p>
          <a:p>
            <a:r>
              <a:rPr lang="en-US" b="1" i="1" dirty="0" smtClean="0"/>
              <a:t>	</a:t>
            </a:r>
            <a:r>
              <a:rPr lang="en-US" b="1" i="1" dirty="0" smtClean="0">
                <a:solidFill>
                  <a:srgbClr val="FF0000"/>
                </a:solidFill>
              </a:rPr>
              <a:t>beam dump: </a:t>
            </a:r>
            <a:r>
              <a:rPr lang="en-US" b="1" i="1" dirty="0" err="1" smtClean="0">
                <a:solidFill>
                  <a:srgbClr val="FF0000"/>
                </a:solidFill>
              </a:rPr>
              <a:t>rf</a:t>
            </a:r>
            <a:r>
              <a:rPr lang="en-US" b="1" i="1" dirty="0" smtClean="0">
                <a:solidFill>
                  <a:srgbClr val="FF0000"/>
                </a:solidFill>
              </a:rPr>
              <a:t> low level</a:t>
            </a:r>
          </a:p>
          <a:p>
            <a:endParaRPr lang="en-US" sz="1000" b="1" i="1" dirty="0" smtClean="0"/>
          </a:p>
          <a:p>
            <a:r>
              <a:rPr lang="en-US" b="1" i="1" dirty="0" smtClean="0"/>
              <a:t>	</a:t>
            </a:r>
            <a:r>
              <a:rPr lang="en-US" b="1" i="1" dirty="0" smtClean="0">
                <a:solidFill>
                  <a:srgbClr val="960663"/>
                </a:solidFill>
              </a:rPr>
              <a:t>MKID Vacuum Oscillations</a:t>
            </a:r>
            <a:endParaRPr lang="en-US" b="1" i="1" dirty="0">
              <a:solidFill>
                <a:srgbClr val="96066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2243" t="12602" r="30275" b="70421"/>
          <a:stretch>
            <a:fillRect/>
          </a:stretch>
        </p:blipFill>
        <p:spPr>
          <a:xfrm>
            <a:off x="4419600" y="838200"/>
            <a:ext cx="4509897" cy="85813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4357719" cy="214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90600" y="53340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Cryogenics re-adjust </a:t>
            </a:r>
          </a:p>
          <a:p>
            <a:r>
              <a:rPr lang="en-GB" dirty="0" smtClean="0"/>
              <a:t>beam screen regulation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Week #42</a:t>
            </a: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1143000"/>
            <a:ext cx="2146142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 smtClean="0">
                <a:solidFill>
                  <a:srgbClr val="0000FF"/>
                </a:solidFill>
              </a:rPr>
              <a:t>Wednesday:</a:t>
            </a:r>
          </a:p>
          <a:p>
            <a:endParaRPr lang="en-US" b="1" i="1" dirty="0" smtClean="0">
              <a:solidFill>
                <a:srgbClr val="0000FF"/>
              </a:solidFill>
            </a:endParaRPr>
          </a:p>
          <a:p>
            <a:endParaRPr lang="en-US" b="1" i="1" dirty="0">
              <a:solidFill>
                <a:srgbClr val="96066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676400"/>
            <a:ext cx="8624994" cy="6863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 since 03:20h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13:45h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UFO at 44% threshold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				</a:t>
            </a:r>
            <a:r>
              <a:rPr lang="en-GB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diamond BLM data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15:00h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end-of-fill study: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Transverse damper gain reduced at the end of the fill from 127 to 40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	in steps of 20. No effect seen in the 6 bunches in terms of losses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	or beam life time.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 Test for future tune measurements on these bunches )</a:t>
            </a:r>
            <a:r>
              <a:rPr lang="en-US" sz="2000" i="1" dirty="0" smtClean="0">
                <a:latin typeface="Times New Roman"/>
                <a:cs typeface="Times New Roman"/>
              </a:rPr>
              <a:t>	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	</a:t>
            </a:r>
          </a:p>
          <a:p>
            <a:r>
              <a:rPr lang="en-US" sz="2000" dirty="0" smtClean="0"/>
              <a:t>	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47800"/>
            <a:ext cx="1905000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981200"/>
            <a:ext cx="2081524" cy="1619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39000" y="2743200"/>
            <a:ext cx="8004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2.5 ms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62800" y="2590800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990600"/>
            <a:ext cx="765412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15:30h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beam dump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: scheduled !!</a:t>
            </a: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8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16:26h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problem of beam losses in TI8 ...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dirty="0" smtClean="0"/>
              <a:t>BPM.87604 was latching due to trajectory out of 2mm tolerance 	(MKE waveform) </a:t>
            </a:r>
          </a:p>
          <a:p>
            <a:r>
              <a:rPr lang="en-US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dirty="0" smtClean="0"/>
              <a:t>- added 5 </a:t>
            </a:r>
            <a:r>
              <a:rPr lang="en-US" dirty="0" err="1" smtClean="0"/>
              <a:t>urad</a:t>
            </a:r>
            <a:r>
              <a:rPr lang="en-US" dirty="0" smtClean="0"/>
              <a:t> kick on MCIAH.87408 to move the trajectory at 	BPM.87604 closer to the centre</a:t>
            </a:r>
          </a:p>
          <a:p>
            <a:r>
              <a:rPr lang="en-US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dirty="0" smtClean="0"/>
              <a:t>- general steering on TI 2 and TI8</a:t>
            </a:r>
            <a:endParaRPr lang="en-GB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       </a:t>
            </a:r>
            <a:r>
              <a:rPr lang="en-US" sz="1600" dirty="0" smtClean="0"/>
              <a:t> </a:t>
            </a:r>
            <a:endParaRPr lang="en-US" dirty="0" smtClean="0"/>
          </a:p>
        </p:txBody>
      </p:sp>
      <p:sp>
        <p:nvSpPr>
          <p:cNvPr id="7" name="Subtitle 3"/>
          <p:cNvSpPr txBox="1">
            <a:spLocks/>
          </p:cNvSpPr>
          <p:nvPr/>
        </p:nvSpPr>
        <p:spPr bwMode="auto">
          <a:xfrm>
            <a:off x="914400" y="152400"/>
            <a:ext cx="67818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Wednesday: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76400" y="1447800"/>
          <a:ext cx="1828800" cy="440675"/>
        </p:xfrm>
        <a:graphic>
          <a:graphicData uri="http://schemas.openxmlformats.org/presentationml/2006/ole">
            <p:oleObj spid="_x0000_s55298" name="Equation" r:id="rId3" imgW="1054100" imgH="254000" progId="Equation.3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t="57250" r="1760" b="10831"/>
          <a:stretch>
            <a:fillRect/>
          </a:stretch>
        </p:blipFill>
        <p:spPr>
          <a:xfrm>
            <a:off x="228600" y="4267200"/>
            <a:ext cx="5838963" cy="143857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381000" y="4876800"/>
            <a:ext cx="1752600" cy="5334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3"/>
          <p:cNvSpPr txBox="1">
            <a:spLocks/>
          </p:cNvSpPr>
          <p:nvPr/>
        </p:nvSpPr>
        <p:spPr bwMode="auto">
          <a:xfrm>
            <a:off x="152400" y="685800"/>
            <a:ext cx="67818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Thursday: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964168"/>
            <a:ext cx="295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Power Converter Q8 S81 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1111002"/>
            <a:ext cx="5781817" cy="330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08:15h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dump (OP), during ramp down:</a:t>
            </a:r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8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15:00h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RF tuner Optimisation 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16:20h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for physics, BBQ bunch gating test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81200" y="1720602"/>
            <a:ext cx="533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Access for      Power Converter S81 for Q8. </a:t>
            </a:r>
          </a:p>
          <a:p>
            <a:r>
              <a:rPr lang="en-GB" dirty="0" smtClean="0"/>
              <a:t>	        B2 BGI  </a:t>
            </a:r>
          </a:p>
          <a:p>
            <a:r>
              <a:rPr lang="en-GB" dirty="0" smtClean="0"/>
              <a:t> 	        BSRT  </a:t>
            </a:r>
          </a:p>
          <a:p>
            <a:r>
              <a:rPr lang="en-GB" dirty="0" smtClean="0"/>
              <a:t>	        ATLAS &amp; CMS </a:t>
            </a:r>
          </a:p>
          <a:p>
            <a:r>
              <a:rPr lang="en-GB" dirty="0" smtClean="0"/>
              <a:t>	        Roman Pots – TOTEM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t="8989" r="15356" b="10113"/>
          <a:stretch>
            <a:fillRect/>
          </a:stretch>
        </p:blipFill>
        <p:spPr>
          <a:xfrm>
            <a:off x="3997314" y="4234236"/>
            <a:ext cx="5222886" cy="26237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96654" y="4583668"/>
            <a:ext cx="22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1374 bunch average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00" y="5574268"/>
            <a:ext cx="228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bunch reduced </a:t>
            </a:r>
            <a:r>
              <a:rPr lang="en-US" dirty="0" err="1" smtClean="0"/>
              <a:t>adt</a:t>
            </a:r>
            <a:endParaRPr lang="en-US" dirty="0"/>
          </a:p>
        </p:txBody>
      </p:sp>
      <p:sp>
        <p:nvSpPr>
          <p:cNvPr id="18" name="Subtitle 3"/>
          <p:cNvSpPr txBox="1">
            <a:spLocks/>
          </p:cNvSpPr>
          <p:nvPr/>
        </p:nvSpPr>
        <p:spPr bwMode="auto">
          <a:xfrm>
            <a:off x="533400" y="152400"/>
            <a:ext cx="80010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2800" kern="0" noProof="0" dirty="0" smtClean="0">
                <a:solidFill>
                  <a:srgbClr val="FF0000"/>
                </a:solidFill>
                <a:latin typeface="+mn-lt"/>
              </a:rPr>
              <a:t>Week #42</a:t>
            </a:r>
            <a:endParaRPr lang="en-GB" sz="28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19-10-12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914400"/>
            <a:ext cx="8453823" cy="5816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20:30h </a:t>
            </a:r>
            <a:r>
              <a:rPr lang="en-GB" sz="2000" b="1" i="1" kern="0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rocky  ramp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 and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at squeeze (BLM)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23:10h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beams back at flat top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Beams lost to QPS trigger </a:t>
            </a:r>
            <a:r>
              <a:rPr lang="en-GB" sz="2000" dirty="0" smtClean="0"/>
              <a:t>- RCS.A12B1 switch problem</a:t>
            </a:r>
          </a:p>
          <a:p>
            <a:pPr lvl="1"/>
            <a:r>
              <a:rPr lang="en-GB" dirty="0" smtClean="0"/>
              <a:t>	Calling MPE piquet.</a:t>
            </a:r>
          </a:p>
          <a:p>
            <a:pPr lvl="1"/>
            <a:r>
              <a:rPr lang="en-GB" dirty="0" smtClean="0"/>
              <a:t>	VINCENT, FROIDBISE </a:t>
            </a:r>
          </a:p>
          <a:p>
            <a:pPr lvl="1"/>
            <a:r>
              <a:rPr lang="en-GB" dirty="0" smtClean="0"/>
              <a:t>	changed the switch and the card that goes with it but there is still </a:t>
            </a:r>
          </a:p>
          <a:p>
            <a:pPr lvl="1"/>
            <a:r>
              <a:rPr lang="en-GB" dirty="0" smtClean="0"/>
              <a:t>	something wrong. Go back to the lab and get spares and then try again. </a:t>
            </a:r>
            <a:endParaRPr lang="en-GB" sz="2000" dirty="0" smtClean="0"/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pic>
        <p:nvPicPr>
          <p:cNvPr id="9" name="Picture 2" descr="http://elogbook.cern.ch/eLogbook/attach_reader?attach_id=13009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2741031" cy="21278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28800" y="236220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20%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399" y="1371600"/>
            <a:ext cx="359895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35360" y="3657600"/>
            <a:ext cx="460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B1V – BBQ amplitude - systematic </a:t>
            </a:r>
            <a:endParaRPr lang="en-GB" dirty="0"/>
          </a:p>
        </p:txBody>
      </p:sp>
      <p:sp>
        <p:nvSpPr>
          <p:cNvPr id="15" name="Subtitle 3"/>
          <p:cNvSpPr txBox="1">
            <a:spLocks/>
          </p:cNvSpPr>
          <p:nvPr/>
        </p:nvSpPr>
        <p:spPr bwMode="auto">
          <a:xfrm>
            <a:off x="838200" y="76200"/>
            <a:ext cx="67818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Thursday: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1525"/>
            <a:ext cx="8229600" cy="523875"/>
          </a:xfrm>
        </p:spPr>
        <p:txBody>
          <a:bodyPr/>
          <a:lstStyle/>
          <a:p>
            <a:r>
              <a:rPr lang="en-GB" dirty="0" smtClean="0"/>
              <a:t>Mama told me there’ll be nights like this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1365250"/>
            <a:ext cx="8229600" cy="5111750"/>
          </a:xfrm>
        </p:spPr>
        <p:txBody>
          <a:bodyPr/>
          <a:lstStyle/>
          <a:p>
            <a:r>
              <a:rPr lang="en-GB" dirty="0" smtClean="0"/>
              <a:t>04:25 RCS.A12B1, switches are closed. </a:t>
            </a:r>
          </a:p>
          <a:p>
            <a:pPr lvl="1"/>
            <a:r>
              <a:rPr lang="en-GB" dirty="0" smtClean="0"/>
              <a:t>According to Vincent, it was a DQAMS600 card that had a problem. It is the card that handles the communication, probably one input is broken.</a:t>
            </a:r>
          </a:p>
          <a:p>
            <a:r>
              <a:rPr lang="en-GB" dirty="0" smtClean="0"/>
              <a:t>04:30 PSB has a problem with the 16 MHz cavities, PS and SPS have no beam. </a:t>
            </a:r>
          </a:p>
          <a:p>
            <a:r>
              <a:rPr lang="en-GB" dirty="0" smtClean="0"/>
              <a:t>05:30 </a:t>
            </a:r>
            <a:r>
              <a:rPr lang="en-GB" dirty="0" err="1" smtClean="0"/>
              <a:t>Cryo</a:t>
            </a:r>
            <a:r>
              <a:rPr lang="en-GB" dirty="0" smtClean="0"/>
              <a:t> Start lost / flickering on 78 - could be a </a:t>
            </a:r>
            <a:r>
              <a:rPr lang="en-GB" dirty="0" err="1" smtClean="0"/>
              <a:t>WorldFIP</a:t>
            </a:r>
            <a:r>
              <a:rPr lang="en-GB" dirty="0" smtClean="0"/>
              <a:t> problem. </a:t>
            </a:r>
          </a:p>
          <a:p>
            <a:pPr lvl="1"/>
            <a:r>
              <a:rPr lang="en-GB" dirty="0" err="1" smtClean="0"/>
              <a:t>Cryo</a:t>
            </a:r>
            <a:r>
              <a:rPr lang="en-GB" dirty="0" smtClean="0"/>
              <a:t> operator will call the best effort service, we take pilots in the meanwhile but will wait for his ok to get the physics beam. </a:t>
            </a:r>
          </a:p>
          <a:p>
            <a:r>
              <a:rPr lang="en-GB" dirty="0" smtClean="0"/>
              <a:t>06:15 </a:t>
            </a:r>
            <a:r>
              <a:rPr lang="en-GB" dirty="0" err="1" smtClean="0"/>
              <a:t>WorldFIP</a:t>
            </a:r>
            <a:r>
              <a:rPr lang="en-GB" dirty="0" smtClean="0"/>
              <a:t> repeater needs to be exchanged. </a:t>
            </a:r>
          </a:p>
          <a:p>
            <a:pPr lvl="1"/>
            <a:r>
              <a:rPr lang="en-GB" dirty="0" smtClean="0"/>
              <a:t>Pt 8 RE82, best effort support is here. Contact fire brigade for RP piquet. </a:t>
            </a:r>
          </a:p>
          <a:p>
            <a:r>
              <a:rPr lang="en-GB" dirty="0" smtClean="0"/>
              <a:t>07:15 Access to PM85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Subtitle 3"/>
          <p:cNvSpPr txBox="1">
            <a:spLocks/>
          </p:cNvSpPr>
          <p:nvPr/>
        </p:nvSpPr>
        <p:spPr bwMode="auto">
          <a:xfrm>
            <a:off x="838200" y="76200"/>
            <a:ext cx="67818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Thursday: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Friday Morning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0" y="1447800"/>
            <a:ext cx="2316480" cy="1930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685800"/>
            <a:ext cx="6909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tune spectrum not easy to interpret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	neither the losses easy to understand  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 b="12956"/>
          <a:stretch>
            <a:fillRect/>
          </a:stretch>
        </p:blipFill>
        <p:spPr>
          <a:xfrm>
            <a:off x="5562600" y="1676400"/>
            <a:ext cx="3239238" cy="2188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 b="52596"/>
          <a:stretch>
            <a:fillRect/>
          </a:stretch>
        </p:blipFill>
        <p:spPr>
          <a:xfrm>
            <a:off x="4191000" y="3962400"/>
            <a:ext cx="4800600" cy="16796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3319820"/>
            <a:ext cx="4731049" cy="4678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11:10h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18:20h 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CMS cooling problem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(“water mixer” not ok)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-&gt; solenoid ramped down,</a:t>
            </a: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detector off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19:20h 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ATLAS: gas leak in </a:t>
            </a:r>
            <a:r>
              <a:rPr lang="en-GB" sz="2000" b="1" i="1" kern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muon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system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urgent access required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629400" y="5862638"/>
          <a:ext cx="2293938" cy="385762"/>
        </p:xfrm>
        <a:graphic>
          <a:graphicData uri="http://schemas.openxmlformats.org/presentationml/2006/ole">
            <p:oleObj spid="_x0000_s10242" name="Equation" r:id="rId6" imgW="1511300" imgH="2540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676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Friday Morning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0" y="1447800"/>
            <a:ext cx="2316480" cy="1930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685800"/>
            <a:ext cx="6909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tune spectrum not easy to interpret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	neither the losses easy to understand  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 b="12956"/>
          <a:stretch>
            <a:fillRect/>
          </a:stretch>
        </p:blipFill>
        <p:spPr>
          <a:xfrm>
            <a:off x="5562600" y="1676400"/>
            <a:ext cx="3239238" cy="2188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 b="52596"/>
          <a:stretch>
            <a:fillRect/>
          </a:stretch>
        </p:blipFill>
        <p:spPr>
          <a:xfrm>
            <a:off x="4191000" y="3962400"/>
            <a:ext cx="4800600" cy="16796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3319820"/>
            <a:ext cx="4731049" cy="4678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11:10h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18:20h 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CMS cooling problem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(“water mixer” not ok)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-&gt; solenoid ramped down,</a:t>
            </a: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detector off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19:20h 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ATLAS: gas leak in </a:t>
            </a:r>
            <a:r>
              <a:rPr lang="en-GB" sz="2000" b="1" i="1" kern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muon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system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urgent access required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629400" y="5862638"/>
          <a:ext cx="2293938" cy="385762"/>
        </p:xfrm>
        <a:graphic>
          <a:graphicData uri="http://schemas.openxmlformats.org/presentationml/2006/ole">
            <p:oleObj spid="_x0000_s65538" name="Equation" r:id="rId6" imgW="1511300" imgH="2540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676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Week #42</a:t>
            </a: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914400"/>
            <a:ext cx="475310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Special Issues </a:t>
            </a: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     </a:t>
            </a:r>
            <a:r>
              <a:rPr lang="en-US" sz="2000" b="1" i="1" dirty="0" smtClean="0">
                <a:solidFill>
                  <a:srgbClr val="000000"/>
                </a:solidFill>
              </a:rPr>
              <a:t>Kicker Temperature MKIC.R8</a:t>
            </a:r>
          </a:p>
          <a:p>
            <a:endParaRPr lang="en-US" sz="2000" b="1" i="1" dirty="0" smtClean="0">
              <a:solidFill>
                <a:srgbClr val="0000FF"/>
              </a:solidFill>
            </a:endParaRPr>
          </a:p>
          <a:p>
            <a:endParaRPr lang="en-US" sz="2000" b="1" i="1" dirty="0" smtClean="0">
              <a:solidFill>
                <a:srgbClr val="0000FF"/>
              </a:solidFill>
            </a:endParaRPr>
          </a:p>
          <a:p>
            <a:endParaRPr lang="en-US" sz="2000" b="1" i="1" dirty="0" smtClean="0">
              <a:solidFill>
                <a:srgbClr val="0000FF"/>
              </a:solidFill>
            </a:endParaRPr>
          </a:p>
          <a:p>
            <a:endParaRPr lang="en-US" sz="2000" b="1" i="1" dirty="0" smtClean="0">
              <a:solidFill>
                <a:srgbClr val="0000FF"/>
              </a:solidFill>
            </a:endParaRPr>
          </a:p>
          <a:p>
            <a:endParaRPr lang="en-US" sz="2000" b="1" i="1" dirty="0" smtClean="0">
              <a:solidFill>
                <a:srgbClr val="0000FF"/>
              </a:solidFill>
            </a:endParaRPr>
          </a:p>
          <a:p>
            <a:endParaRPr lang="en-US" sz="2000" b="1" i="1" dirty="0" smtClean="0">
              <a:solidFill>
                <a:srgbClr val="0000FF"/>
              </a:solidFill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</a:rPr>
              <a:t>    Broadband ADT and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Lumi</a:t>
            </a:r>
            <a:r>
              <a:rPr lang="en-US" sz="2000" b="1" i="1" dirty="0" smtClean="0">
                <a:solidFill>
                  <a:srgbClr val="000000"/>
                </a:solidFill>
              </a:rPr>
              <a:t> Lifetime</a:t>
            </a:r>
            <a:endParaRPr lang="en-US" sz="2000" b="1" i="1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rcRect l="2215" t="15225"/>
          <a:stretch>
            <a:fillRect/>
          </a:stretch>
        </p:blipFill>
        <p:spPr>
          <a:xfrm>
            <a:off x="5105400" y="1066800"/>
            <a:ext cx="4038600" cy="16005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3048000"/>
            <a:ext cx="3797300" cy="14801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2400" y="4114800"/>
            <a:ext cx="2253331" cy="1542180"/>
          </a:xfrm>
          <a:prstGeom prst="rect">
            <a:avLst/>
          </a:prstGeom>
          <a:ln w="25400">
            <a:solidFill>
              <a:schemeClr val="bg2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09800" y="4343400"/>
            <a:ext cx="2239858" cy="1524000"/>
          </a:xfrm>
          <a:prstGeom prst="rect">
            <a:avLst/>
          </a:prstGeom>
          <a:ln w="25400">
            <a:solidFill>
              <a:schemeClr val="bg2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191000" y="4648200"/>
            <a:ext cx="2110799" cy="1444631"/>
          </a:xfrm>
          <a:prstGeom prst="rect">
            <a:avLst/>
          </a:prstGeom>
          <a:ln w="25400">
            <a:solidFill>
              <a:schemeClr val="bg2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72200" y="5257800"/>
            <a:ext cx="2351851" cy="1600200"/>
          </a:xfrm>
          <a:prstGeom prst="rect">
            <a:avLst/>
          </a:prstGeom>
          <a:ln w="19050">
            <a:solidFill>
              <a:srgbClr val="008000"/>
            </a:solidFill>
          </a:ln>
        </p:spPr>
      </p:pic>
      <p:cxnSp>
        <p:nvCxnSpPr>
          <p:cNvPr id="41" name="Straight Connector 40"/>
          <p:cNvCxnSpPr/>
          <p:nvPr/>
        </p:nvCxnSpPr>
        <p:spPr bwMode="auto">
          <a:xfrm>
            <a:off x="-304800" y="5105400"/>
            <a:ext cx="2895600" cy="158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1828800" y="5257800"/>
            <a:ext cx="2895600" cy="158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962400" y="5561012"/>
            <a:ext cx="2895600" cy="158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5867400" y="5943600"/>
            <a:ext cx="2895600" cy="158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Week #42</a:t>
            </a: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1143000"/>
            <a:ext cx="4426869" cy="7586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Special Issues </a:t>
            </a: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             </a:t>
            </a:r>
            <a:r>
              <a:rPr lang="en-US" sz="2000" b="1" i="1" dirty="0" smtClean="0">
                <a:solidFill>
                  <a:srgbClr val="000000"/>
                </a:solidFill>
              </a:rPr>
              <a:t>Beam Screen Temperature</a:t>
            </a:r>
          </a:p>
          <a:p>
            <a:endParaRPr lang="en-US" sz="2000" b="1" i="1" dirty="0" smtClean="0">
              <a:solidFill>
                <a:srgbClr val="000000"/>
              </a:solidFill>
            </a:endParaRPr>
          </a:p>
          <a:p>
            <a:endParaRPr lang="en-US" sz="2000" b="1" i="1" dirty="0" smtClean="0">
              <a:solidFill>
                <a:srgbClr val="000000"/>
              </a:solidFill>
            </a:endParaRPr>
          </a:p>
          <a:p>
            <a:endParaRPr lang="en-US" sz="2000" b="1" i="1" dirty="0" smtClean="0">
              <a:solidFill>
                <a:srgbClr val="000000"/>
              </a:solidFill>
            </a:endParaRPr>
          </a:p>
          <a:p>
            <a:endParaRPr lang="en-US" sz="2000" b="1" i="1" dirty="0" smtClean="0">
              <a:solidFill>
                <a:srgbClr val="000000"/>
              </a:solidFill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</a:rPr>
              <a:t>	gated BBQ</a:t>
            </a:r>
          </a:p>
          <a:p>
            <a:endParaRPr lang="en-US" sz="2000" b="1" i="1" dirty="0" smtClean="0">
              <a:solidFill>
                <a:srgbClr val="000000"/>
              </a:solidFill>
            </a:endParaRPr>
          </a:p>
          <a:p>
            <a:endParaRPr lang="en-US" sz="2000" b="1" i="1" dirty="0" smtClean="0">
              <a:solidFill>
                <a:srgbClr val="000000"/>
              </a:solidFill>
            </a:endParaRPr>
          </a:p>
          <a:p>
            <a:endParaRPr lang="en-US" sz="2000" b="1" i="1" dirty="0" smtClean="0">
              <a:solidFill>
                <a:srgbClr val="000000"/>
              </a:solidFill>
            </a:endParaRPr>
          </a:p>
          <a:p>
            <a:endParaRPr lang="en-US" sz="2000" b="1" i="1" dirty="0" smtClean="0">
              <a:solidFill>
                <a:srgbClr val="000000"/>
              </a:solidFill>
            </a:endParaRPr>
          </a:p>
          <a:p>
            <a:endParaRPr lang="en-US" sz="2000" b="1" i="1" dirty="0" smtClean="0">
              <a:solidFill>
                <a:srgbClr val="000000"/>
              </a:solidFill>
            </a:endParaRPr>
          </a:p>
          <a:p>
            <a:endParaRPr lang="en-US" sz="2000" b="1" i="1" dirty="0" smtClean="0">
              <a:solidFill>
                <a:srgbClr val="000000"/>
              </a:solidFill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</a:rPr>
              <a:t>	World FIP repeater ??</a:t>
            </a:r>
          </a:p>
          <a:p>
            <a:r>
              <a:rPr lang="en-US" sz="2000" b="1" i="1" dirty="0" smtClean="0">
                <a:solidFill>
                  <a:srgbClr val="000000"/>
                </a:solidFill>
              </a:rPr>
              <a:t>	</a:t>
            </a:r>
            <a:r>
              <a:rPr lang="en-US" sz="2000" b="1" i="1" dirty="0" smtClean="0">
                <a:solidFill>
                  <a:srgbClr val="FF0000"/>
                </a:solidFill>
              </a:rPr>
              <a:t>ALICE Nitrogen Alarm</a:t>
            </a:r>
          </a:p>
          <a:p>
            <a:endParaRPr lang="en-US" sz="2000" b="1" i="1" dirty="0" smtClean="0">
              <a:solidFill>
                <a:srgbClr val="FF0000"/>
              </a:solidFill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  <a:sym typeface="Wingdings"/>
              </a:rPr>
              <a:t>--&gt; Access ... 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endParaRPr lang="en-US" sz="2000" b="1" i="1" dirty="0" smtClean="0">
              <a:solidFill>
                <a:srgbClr val="0000FF"/>
              </a:solidFill>
            </a:endParaRPr>
          </a:p>
          <a:p>
            <a:endParaRPr lang="en-US" sz="2000" b="1" i="1" dirty="0" smtClean="0">
              <a:solidFill>
                <a:srgbClr val="0000FF"/>
              </a:solidFill>
            </a:endParaRPr>
          </a:p>
          <a:p>
            <a:endParaRPr lang="en-US" sz="2000" b="1" i="1" dirty="0" smtClean="0">
              <a:solidFill>
                <a:srgbClr val="0000FF"/>
              </a:solidFill>
            </a:endParaRPr>
          </a:p>
          <a:p>
            <a:endParaRPr lang="en-US" sz="2000" b="1" i="1" dirty="0" smtClean="0">
              <a:solidFill>
                <a:srgbClr val="0000FF"/>
              </a:solidFill>
            </a:endParaRPr>
          </a:p>
          <a:p>
            <a:endParaRPr lang="en-US" sz="2000" b="1" i="1" dirty="0" smtClean="0">
              <a:solidFill>
                <a:srgbClr val="0000FF"/>
              </a:solidFill>
            </a:endParaRPr>
          </a:p>
          <a:p>
            <a:endParaRPr lang="en-US" sz="2000" b="1" i="1" dirty="0" smtClean="0">
              <a:solidFill>
                <a:srgbClr val="0000FF"/>
              </a:solidFill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</a:rPr>
              <a:t>    </a:t>
            </a:r>
            <a:endParaRPr lang="en-US" sz="2000" b="1" i="1" dirty="0">
              <a:solidFill>
                <a:srgbClr val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57881" y="990600"/>
            <a:ext cx="2909919" cy="143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t="8989" r="15356" b="10113"/>
          <a:stretch>
            <a:fillRect/>
          </a:stretch>
        </p:blipFill>
        <p:spPr>
          <a:xfrm>
            <a:off x="5181600" y="2667000"/>
            <a:ext cx="3962400" cy="19905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970" y="4876800"/>
            <a:ext cx="1708430" cy="1854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9022190" cy="3733800"/>
          </a:xfrm>
          <a:prstGeom prst="rect">
            <a:avLst/>
          </a:prstGeom>
        </p:spPr>
      </p:pic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Week #42</a:t>
            </a: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590800" y="4419600"/>
            <a:ext cx="5649555" cy="2209800"/>
            <a:chOff x="2590800" y="4419600"/>
            <a:chExt cx="5649555" cy="2209800"/>
          </a:xfrm>
        </p:grpSpPr>
        <p:sp>
          <p:nvSpPr>
            <p:cNvPr id="7" name="TextBox 6"/>
            <p:cNvSpPr txBox="1"/>
            <p:nvPr/>
          </p:nvSpPr>
          <p:spPr>
            <a:xfrm>
              <a:off x="2590800" y="5181600"/>
              <a:ext cx="16761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trip RQ8L1.b1</a:t>
              </a:r>
            </a:p>
            <a:p>
              <a:r>
                <a:rPr lang="en-US" i="1" dirty="0" smtClean="0"/>
                <a:t>      -&gt; access</a:t>
              </a:r>
            </a:p>
            <a:p>
              <a:r>
                <a:rPr lang="en-US" i="1" dirty="0" smtClean="0"/>
                <a:t>	</a:t>
              </a:r>
              <a:endParaRPr lang="en-US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5706070"/>
              <a:ext cx="14707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RF tuner </a:t>
              </a:r>
            </a:p>
            <a:p>
              <a:r>
                <a:rPr lang="en-US" i="1" dirty="0" err="1" smtClean="0"/>
                <a:t>optimisation</a:t>
              </a:r>
              <a:endParaRPr lang="en-US" i="1" dirty="0" smtClean="0"/>
            </a:p>
            <a:p>
              <a:r>
                <a:rPr lang="en-US" i="1" dirty="0" smtClean="0"/>
                <a:t>	</a:t>
              </a:r>
              <a:endParaRPr lang="en-US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85558" y="4953000"/>
              <a:ext cx="14580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beam dump</a:t>
              </a:r>
            </a:p>
            <a:p>
              <a:r>
                <a:rPr lang="en-US" i="1" dirty="0" smtClean="0"/>
                <a:t>BLM alarm </a:t>
              </a:r>
            </a:p>
            <a:p>
              <a:r>
                <a:rPr lang="en-US" i="1" dirty="0" smtClean="0"/>
                <a:t>at squeeze</a:t>
              </a:r>
              <a:endParaRPr lang="en-US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18958" y="5858470"/>
              <a:ext cx="2154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energy </a:t>
              </a:r>
              <a:r>
                <a:rPr lang="en-US" i="1" dirty="0" err="1" smtClean="0"/>
                <a:t>extr</a:t>
              </a:r>
              <a:r>
                <a:rPr lang="en-US" i="1" dirty="0" smtClean="0"/>
                <a:t>. switch</a:t>
              </a:r>
            </a:p>
            <a:p>
              <a:r>
                <a:rPr lang="en-US" i="1" dirty="0" smtClean="0"/>
                <a:t>RCS.A12.b1</a:t>
              </a:r>
              <a:endParaRPr lang="en-US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33358" y="5105400"/>
              <a:ext cx="1599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PSB problem</a:t>
              </a:r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85758" y="5498068"/>
              <a:ext cx="2154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World FIP problem</a:t>
              </a:r>
              <a:endParaRPr lang="en-US" i="1" dirty="0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3657600" y="4419600"/>
              <a:ext cx="990600" cy="685800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5" name="Straight Arrow Connector 14"/>
            <p:cNvCxnSpPr>
              <a:stCxn id="7" idx="3"/>
            </p:cNvCxnSpPr>
            <p:nvPr/>
          </p:nvCxnSpPr>
          <p:spPr bwMode="auto">
            <a:xfrm flipV="1">
              <a:off x="4266938" y="4572000"/>
              <a:ext cx="533662" cy="1071265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rot="16200000" flipV="1">
              <a:off x="4800601" y="4724399"/>
              <a:ext cx="685802" cy="76203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16200000" flipV="1">
              <a:off x="4991101" y="5143499"/>
              <a:ext cx="1219202" cy="533403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10800000">
              <a:off x="5334001" y="4648201"/>
              <a:ext cx="838201" cy="533401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rot="10800000">
              <a:off x="5486402" y="4495802"/>
              <a:ext cx="1600198" cy="1066799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1826172" y="838200"/>
            <a:ext cx="628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5 nice fills    ............................................    and 5 nice fills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5257800"/>
            <a:ext cx="1983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and in between: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a catastrophe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operational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3960550"/>
          </a:xfrm>
        </p:spPr>
        <p:txBody>
          <a:bodyPr/>
          <a:lstStyle/>
          <a:p>
            <a:r>
              <a:rPr lang="en-US" sz="2000" dirty="0" smtClean="0"/>
              <a:t>Batch-by-batch longitudinal blowup at injection.</a:t>
            </a:r>
          </a:p>
          <a:p>
            <a:r>
              <a:rPr lang="en-GB" sz="2000" dirty="0" smtClean="0"/>
              <a:t>Gated </a:t>
            </a:r>
            <a:r>
              <a:rPr lang="en-GB" sz="2000" dirty="0"/>
              <a:t>tune measurement with reduced damper gain on first 6 </a:t>
            </a:r>
            <a:r>
              <a:rPr lang="en-GB" sz="2000" dirty="0" smtClean="0"/>
              <a:t>bunches</a:t>
            </a:r>
          </a:p>
          <a:p>
            <a:r>
              <a:rPr lang="en-GB" sz="2000" dirty="0" smtClean="0"/>
              <a:t>Test of broad band ADT</a:t>
            </a:r>
          </a:p>
          <a:p>
            <a:r>
              <a:rPr lang="en-GB" sz="2000" dirty="0" smtClean="0"/>
              <a:t>Shorter bunches at injection with adiabatic voltage increase after filling </a:t>
            </a:r>
          </a:p>
          <a:p>
            <a:r>
              <a:rPr lang="en-US" sz="2000" dirty="0"/>
              <a:t>Fill(s) with shorter bunch length (impedance, heating…). Strategy to be defined. Ideally down to 1 ns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RF-Tuner </a:t>
            </a:r>
            <a:r>
              <a:rPr lang="en-US" sz="2000" dirty="0" err="1" smtClean="0"/>
              <a:t>Optimisation</a:t>
            </a:r>
            <a:endParaRPr lang="en-US" sz="2000" dirty="0" smtClean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6576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676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access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980660"/>
            <a:ext cx="8748580" cy="5111750"/>
          </a:xfrm>
        </p:spPr>
        <p:txBody>
          <a:bodyPr/>
          <a:lstStyle/>
          <a:p>
            <a:r>
              <a:rPr lang="en-US" dirty="0" smtClean="0"/>
              <a:t>Access system PAD UJ43 (S. di Luca).</a:t>
            </a:r>
          </a:p>
          <a:p>
            <a:r>
              <a:rPr lang="en-US" dirty="0" smtClean="0"/>
              <a:t>LVDT TDI Pt2. Tunnel, 2 hours.</a:t>
            </a:r>
          </a:p>
          <a:p>
            <a:r>
              <a:rPr lang="en-US" dirty="0" smtClean="0"/>
              <a:t>LBDS MKD-F-B1: check PC and generator. UA63. </a:t>
            </a:r>
          </a:p>
          <a:p>
            <a:pPr lvl="0"/>
            <a:r>
              <a:rPr lang="en-US" dirty="0" err="1" smtClean="0"/>
              <a:t>Radmon</a:t>
            </a:r>
            <a:r>
              <a:rPr lang="en-US" dirty="0" smtClean="0"/>
              <a:t> installation between Q5 and Q6 at IP1. 1 hour access, few hours pre-warning. Impact 21253 / D. </a:t>
            </a:r>
            <a:r>
              <a:rPr lang="en-US" dirty="0" err="1" smtClean="0"/>
              <a:t>Macina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ALICE: Nitrogen Alarm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17-10-12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953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Friday Late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66800"/>
            <a:ext cx="5460490" cy="3847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19:30h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dump and access for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ATLAS &amp; ALICE</a:t>
            </a:r>
          </a:p>
          <a:p>
            <a:endParaRPr lang="en-GB" sz="8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23:00h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LHC closed, cycled &amp; ready for injection </a:t>
            </a:r>
            <a:endParaRPr lang="en-GB" sz="22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</a:p>
          <a:p>
            <a:r>
              <a:rPr lang="en-GB" sz="2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dirty="0" err="1" smtClean="0"/>
              <a:t>Emittances</a:t>
            </a:r>
            <a:r>
              <a:rPr lang="en-US" dirty="0" smtClean="0"/>
              <a:t> (144 bunches)</a:t>
            </a:r>
          </a:p>
          <a:p>
            <a:r>
              <a:rPr lang="en-US" dirty="0" smtClean="0"/>
              <a:t>		B1H = 1.54     B1V = 1.45</a:t>
            </a:r>
          </a:p>
          <a:p>
            <a:r>
              <a:rPr lang="en-US" dirty="0" smtClean="0"/>
              <a:t>		B2H = 1.43     B2V = 1.48</a:t>
            </a:r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endParaRPr lang="en-GB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</a:p>
          <a:p>
            <a:r>
              <a:rPr lang="en-GB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             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nice narrow intensity distribution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GB" sz="2000" b="1" i="1" kern="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=1.6 e11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t="51502"/>
          <a:stretch>
            <a:fillRect/>
          </a:stretch>
        </p:blipFill>
        <p:spPr>
          <a:xfrm>
            <a:off x="5410200" y="1676400"/>
            <a:ext cx="3810000" cy="1515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t="11430" b="12192"/>
          <a:stretch>
            <a:fillRect/>
          </a:stretch>
        </p:blipFill>
        <p:spPr>
          <a:xfrm>
            <a:off x="5410200" y="3501157"/>
            <a:ext cx="3733800" cy="221384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67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Friday Night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66800"/>
            <a:ext cx="444639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00:00h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... with clean tune signals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00:50h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squeeze &amp; adjust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... and nice low losses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762000"/>
            <a:ext cx="3170579" cy="2486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87656"/>
            <a:ext cx="4470400" cy="34703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62400" y="3962400"/>
            <a:ext cx="53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2 %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5300246"/>
            <a:ext cx="53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3 %</a:t>
            </a:r>
            <a:endParaRPr lang="en-US" sz="1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67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Friday Night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381000"/>
            <a:ext cx="8825431" cy="8032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00:50h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 ... with good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lumi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    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     small remark: ALICE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Lumi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 = 4...5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	     indicates better (long) beam quality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    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(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PS beam settings with lower satellite</a:t>
            </a:r>
          </a:p>
          <a:p>
            <a:r>
              <a:rPr lang="en-US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		     population)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</a:t>
            </a: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11:20h 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</a:t>
            </a:r>
            <a:r>
              <a:rPr lang="en-GB" dirty="0" smtClean="0"/>
              <a:t>spurious opening extraction switch of RCS.A12B1 (as Friday)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r>
              <a:rPr lang="en-GB" dirty="0" smtClean="0"/>
              <a:t>	</a:t>
            </a:r>
            <a:r>
              <a:rPr lang="en-GB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Access</a:t>
            </a:r>
            <a:r>
              <a:rPr lang="en-GB" b="1" i="1" dirty="0" smtClean="0">
                <a:latin typeface="Times New Roman"/>
                <a:cs typeface="Times New Roman"/>
              </a:rPr>
              <a:t> for MPE piquet – switch replacement</a:t>
            </a:r>
          </a:p>
          <a:p>
            <a:pPr lvl="1"/>
            <a:r>
              <a:rPr lang="en-GB" b="1" i="1" dirty="0" smtClean="0">
                <a:latin typeface="Times New Roman"/>
                <a:cs typeface="Times New Roman"/>
              </a:rPr>
              <a:t>        </a:t>
            </a:r>
            <a:r>
              <a:rPr lang="en-GB" b="1" i="1" dirty="0" err="1" smtClean="0">
                <a:latin typeface="Times New Roman"/>
                <a:cs typeface="Times New Roman"/>
              </a:rPr>
              <a:t>Y.Bastian</a:t>
            </a:r>
            <a:r>
              <a:rPr lang="en-GB" b="1" i="1" dirty="0" smtClean="0">
                <a:latin typeface="Times New Roman"/>
                <a:cs typeface="Times New Roman"/>
              </a:rPr>
              <a:t> (QPS) joins Vincent </a:t>
            </a:r>
            <a:r>
              <a:rPr lang="en-GB" b="1" i="1" dirty="0" err="1" smtClean="0">
                <a:latin typeface="Times New Roman"/>
                <a:cs typeface="Times New Roman"/>
              </a:rPr>
              <a:t>Froidbise</a:t>
            </a:r>
            <a:r>
              <a:rPr lang="en-GB" b="1" i="1" dirty="0" smtClean="0">
                <a:latin typeface="Times New Roman"/>
                <a:cs typeface="Times New Roman"/>
              </a:rPr>
              <a:t> for the intervention on RCS.A12.B1 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     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2779" b="53729"/>
          <a:stretch>
            <a:fillRect/>
          </a:stretch>
        </p:blipFill>
        <p:spPr>
          <a:xfrm>
            <a:off x="2650365" y="1066800"/>
            <a:ext cx="6341235" cy="2060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t="53310" r="49606" b="3554"/>
          <a:stretch>
            <a:fillRect/>
          </a:stretch>
        </p:blipFill>
        <p:spPr>
          <a:xfrm>
            <a:off x="6858000" y="3429000"/>
            <a:ext cx="1981200" cy="1409001"/>
          </a:xfrm>
          <a:prstGeom prst="rect">
            <a:avLst/>
          </a:prstGeom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362200" y="5410200"/>
          <a:ext cx="2370138" cy="385763"/>
        </p:xfrm>
        <a:graphic>
          <a:graphicData uri="http://schemas.openxmlformats.org/presentationml/2006/ole">
            <p:oleObj spid="_x0000_s33794" name="Equation" r:id="rId5" imgW="1562100" imgH="2540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67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Saturday 20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October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>
              <a:buNone/>
            </a:pPr>
            <a:r>
              <a:rPr lang="en-GB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14:00h 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Injection,</a:t>
            </a:r>
          </a:p>
          <a:p>
            <a:pPr lvl="0">
              <a:buClr>
                <a:srgbClr val="00007D"/>
              </a:buClr>
              <a:buNone/>
            </a:pP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 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... waiting for SPS and Main Power Supply problem in the Booster</a:t>
            </a:r>
          </a:p>
          <a:p>
            <a:pPr>
              <a:buNone/>
            </a:pPr>
            <a:endParaRPr lang="en-GB" sz="2000" b="1" i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GB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</a:t>
            </a:r>
            <a:r>
              <a:rPr lang="en-GB" sz="2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:00</a:t>
            </a:r>
            <a:r>
              <a:rPr lang="en-GB" sz="2000" b="1" i="1" dirty="0">
                <a:latin typeface="Times New Roman"/>
                <a:cs typeface="Times New Roman"/>
              </a:rPr>
              <a:t> </a:t>
            </a:r>
            <a:r>
              <a:rPr lang="en-GB" sz="2000" b="1" i="1" dirty="0">
                <a:solidFill>
                  <a:schemeClr val="accent4"/>
                </a:solidFill>
                <a:latin typeface="Times New Roman"/>
                <a:cs typeface="Times New Roman"/>
              </a:rPr>
              <a:t>Injection</a:t>
            </a:r>
          </a:p>
          <a:p>
            <a:pPr lvl="1">
              <a:buNone/>
            </a:pPr>
            <a:r>
              <a:rPr lang="en-GB" b="1" i="1" dirty="0">
                <a:latin typeface="Times New Roman"/>
                <a:cs typeface="Times New Roman"/>
              </a:rPr>
              <a:t>Some steering required</a:t>
            </a:r>
          </a:p>
          <a:p>
            <a:pPr lvl="2">
              <a:buNone/>
            </a:pPr>
            <a:r>
              <a:rPr lang="en-GB" sz="2000" b="1" i="1" dirty="0">
                <a:latin typeface="Times New Roman"/>
                <a:cs typeface="Times New Roman"/>
              </a:rPr>
              <a:t>QC latched on </a:t>
            </a:r>
            <a:r>
              <a:rPr lang="en-GB" sz="2000" b="1" i="1" dirty="0" smtClean="0">
                <a:latin typeface="Times New Roman"/>
                <a:cs typeface="Times New Roman"/>
              </a:rPr>
              <a:t>injection oscillation</a:t>
            </a:r>
            <a:r>
              <a:rPr lang="en-GB" sz="2000" b="1" i="1" dirty="0">
                <a:latin typeface="Times New Roman"/>
                <a:cs typeface="Times New Roman"/>
              </a:rPr>
              <a:t>. s</a:t>
            </a:r>
            <a:r>
              <a:rPr lang="en-GB" sz="2000" b="1" i="1" dirty="0" smtClean="0">
                <a:latin typeface="Times New Roman"/>
                <a:cs typeface="Times New Roman"/>
              </a:rPr>
              <a:t>teering </a:t>
            </a:r>
            <a:r>
              <a:rPr lang="en-GB" sz="2000" b="1" i="1" dirty="0">
                <a:latin typeface="Times New Roman"/>
                <a:cs typeface="Times New Roman"/>
              </a:rPr>
              <a:t>on both beams correcting the lines but what </a:t>
            </a:r>
            <a:r>
              <a:rPr lang="en-GB" sz="2000" b="1" i="1" dirty="0" smtClean="0">
                <a:latin typeface="Times New Roman"/>
                <a:cs typeface="Times New Roman"/>
              </a:rPr>
              <a:t> improved the </a:t>
            </a:r>
            <a:r>
              <a:rPr lang="en-GB" sz="2000" b="1" i="1" dirty="0">
                <a:latin typeface="Times New Roman"/>
                <a:cs typeface="Times New Roman"/>
              </a:rPr>
              <a:t>situation was to increase the SPS </a:t>
            </a:r>
            <a:r>
              <a:rPr lang="en-GB" sz="2000" b="1" i="1" dirty="0" smtClean="0">
                <a:latin typeface="Times New Roman"/>
                <a:cs typeface="Times New Roman"/>
              </a:rPr>
              <a:t>scraping. could inject but </a:t>
            </a:r>
            <a:r>
              <a:rPr lang="en-GB" sz="2000" b="1" i="1" dirty="0">
                <a:latin typeface="Times New Roman"/>
                <a:cs typeface="Times New Roman"/>
              </a:rPr>
              <a:t>from time to time the IQC was </a:t>
            </a:r>
            <a:r>
              <a:rPr lang="en-GB" sz="2000" b="1" i="1" dirty="0" smtClean="0">
                <a:latin typeface="Times New Roman"/>
                <a:cs typeface="Times New Roman"/>
              </a:rPr>
              <a:t>latching…</a:t>
            </a:r>
          </a:p>
          <a:p>
            <a:pPr>
              <a:buNone/>
            </a:pPr>
            <a:r>
              <a:rPr lang="en-GB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19:30 </a:t>
            </a:r>
            <a:r>
              <a:rPr lang="en-GB" sz="20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Start ramp</a:t>
            </a:r>
          </a:p>
          <a:p>
            <a:pPr lvl="1">
              <a:buNone/>
            </a:pPr>
            <a:r>
              <a:rPr lang="en-GB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Without high bandwidth ADT</a:t>
            </a:r>
          </a:p>
          <a:p>
            <a:pPr>
              <a:buNone/>
            </a:pPr>
            <a:r>
              <a:rPr lang="en-GB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20:20 </a:t>
            </a:r>
            <a:r>
              <a:rPr lang="en-GB" sz="20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Stable beams Fill 3203</a:t>
            </a:r>
          </a:p>
          <a:p>
            <a:pPr lvl="1">
              <a:buNone/>
            </a:pPr>
            <a:r>
              <a:rPr lang="en-GB" b="1" i="1" dirty="0" smtClean="0">
                <a:latin typeface="Times New Roman"/>
                <a:cs typeface="Times New Roman"/>
              </a:rPr>
              <a:t>Initial luminosity: 7.02e33 cm</a:t>
            </a:r>
            <a:r>
              <a:rPr lang="en-GB" b="1" i="1" baseline="30000" dirty="0" smtClean="0">
                <a:latin typeface="Times New Roman"/>
                <a:cs typeface="Times New Roman"/>
              </a:rPr>
              <a:t>-2</a:t>
            </a:r>
            <a:r>
              <a:rPr lang="en-GB" b="1" i="1" dirty="0" smtClean="0">
                <a:latin typeface="Times New Roman"/>
                <a:cs typeface="Times New Roman"/>
              </a:rPr>
              <a:t>s</a:t>
            </a:r>
            <a:r>
              <a:rPr lang="en-GB" b="1" i="1" baseline="30000" dirty="0" smtClean="0">
                <a:latin typeface="Times New Roman"/>
                <a:cs typeface="Times New Roman"/>
              </a:rPr>
              <a:t>-1</a:t>
            </a:r>
          </a:p>
          <a:p>
            <a:pPr lvl="1">
              <a:buNone/>
            </a:pPr>
            <a:r>
              <a:rPr lang="en-GB" b="1" i="1" dirty="0" smtClean="0">
                <a:latin typeface="Times New Roman"/>
                <a:cs typeface="Times New Roman"/>
              </a:rPr>
              <a:t>ALICE ~5e30 cm</a:t>
            </a:r>
            <a:r>
              <a:rPr lang="en-GB" b="1" i="1" baseline="30000" dirty="0" smtClean="0">
                <a:latin typeface="Times New Roman"/>
                <a:cs typeface="Times New Roman"/>
              </a:rPr>
              <a:t>-2</a:t>
            </a:r>
            <a:r>
              <a:rPr lang="en-GB" b="1" i="1" dirty="0" smtClean="0">
                <a:latin typeface="Times New Roman"/>
                <a:cs typeface="Times New Roman"/>
              </a:rPr>
              <a:t>s</a:t>
            </a:r>
            <a:r>
              <a:rPr lang="en-GB" b="1" i="1" baseline="30000" dirty="0" smtClean="0">
                <a:latin typeface="Times New Roman"/>
                <a:cs typeface="Times New Roman"/>
              </a:rPr>
              <a:t>-1 </a:t>
            </a:r>
            <a:r>
              <a:rPr lang="en-GB" b="1" i="1" dirty="0" smtClean="0">
                <a:latin typeface="Times New Roman"/>
                <a:cs typeface="Times New Roman"/>
              </a:rPr>
              <a:t> 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19-10-12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59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Sunday 21</a:t>
            </a:r>
            <a:r>
              <a:rPr lang="en-GB" baseline="30000" dirty="0" smtClean="0"/>
              <a:t>st</a:t>
            </a:r>
            <a:r>
              <a:rPr lang="en-GB" dirty="0" smtClean="0"/>
              <a:t> October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08:03 </a:t>
            </a:r>
            <a:r>
              <a:rPr lang="en-GB" sz="2000" b="1" i="1" dirty="0" smtClean="0">
                <a:latin typeface="Times New Roman"/>
                <a:cs typeface="Times New Roman"/>
              </a:rPr>
              <a:t>OP dump of 3203</a:t>
            </a:r>
          </a:p>
          <a:p>
            <a:pPr lvl="1">
              <a:buNone/>
            </a:pPr>
            <a:r>
              <a:rPr lang="en-GB" b="1" i="1" dirty="0" smtClean="0">
                <a:latin typeface="Times New Roman"/>
                <a:cs typeface="Times New Roman"/>
              </a:rPr>
              <a:t>         172 pb</a:t>
            </a:r>
            <a:r>
              <a:rPr lang="en-GB" b="1" i="1" baseline="30000" dirty="0" smtClean="0">
                <a:latin typeface="Times New Roman"/>
                <a:cs typeface="Times New Roman"/>
              </a:rPr>
              <a:t>-1</a:t>
            </a:r>
            <a:r>
              <a:rPr lang="en-GB" b="1" i="1" dirty="0" smtClean="0">
                <a:latin typeface="Times New Roman"/>
                <a:cs typeface="Times New Roman"/>
              </a:rPr>
              <a:t> in 11h44m</a:t>
            </a:r>
          </a:p>
          <a:p>
            <a:pPr>
              <a:buNone/>
            </a:pPr>
            <a:r>
              <a:rPr lang="en-GB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08:55 </a:t>
            </a:r>
            <a:r>
              <a:rPr lang="en-GB" sz="19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dirty="0" smtClean="0">
                <a:latin typeface="Times New Roman"/>
                <a:cs typeface="Times New Roman"/>
              </a:rPr>
              <a:t>Re-injecting for physics ...</a:t>
            </a:r>
          </a:p>
          <a:p>
            <a:pPr>
              <a:buNone/>
            </a:pPr>
            <a:r>
              <a:rPr lang="en-GB" sz="2000" b="1" i="1" dirty="0" smtClean="0">
                <a:latin typeface="Times New Roman"/>
                <a:cs typeface="Times New Roman"/>
              </a:rPr>
              <a:t>					</a:t>
            </a:r>
            <a:r>
              <a:rPr lang="en-GB" sz="2000" b="1" i="1" dirty="0" err="1" smtClean="0">
                <a:latin typeface="Times New Roman"/>
                <a:cs typeface="Times New Roman"/>
              </a:rPr>
              <a:t>ε</a:t>
            </a:r>
            <a:r>
              <a:rPr lang="en-GB" sz="2000" b="1" i="1" dirty="0" smtClean="0">
                <a:latin typeface="Times New Roman"/>
                <a:cs typeface="Times New Roman"/>
              </a:rPr>
              <a:t> ≈ 1.4</a:t>
            </a:r>
          </a:p>
          <a:p>
            <a:pPr>
              <a:buNone/>
            </a:pPr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... waiting for SPS ...</a:t>
            </a:r>
          </a:p>
          <a:p>
            <a:pPr>
              <a:buNone/>
            </a:pPr>
            <a:endParaRPr lang="en-GB" sz="2000" b="1" i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GB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09:25h  </a:t>
            </a:r>
            <a:r>
              <a:rPr lang="en-GB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emittance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is increasing at flat bottom ... ?</a:t>
            </a:r>
          </a:p>
          <a:p>
            <a:pPr>
              <a:buNone/>
            </a:pPr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			</a:t>
            </a:r>
            <a:r>
              <a:rPr lang="en-GB" sz="2000" b="1" i="1" dirty="0" err="1" smtClean="0">
                <a:latin typeface="Times New Roman"/>
                <a:cs typeface="Times New Roman"/>
              </a:rPr>
              <a:t>ε</a:t>
            </a:r>
            <a:r>
              <a:rPr lang="en-GB" sz="2000" b="1" i="1" dirty="0" smtClean="0">
                <a:latin typeface="Times New Roman"/>
                <a:cs typeface="Times New Roman"/>
              </a:rPr>
              <a:t> ≈ 1.75</a:t>
            </a:r>
          </a:p>
          <a:p>
            <a:pPr>
              <a:buNone/>
            </a:pPr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GB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GB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10:35h 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ramp, squeeze ... with some losses: 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51% threshold </a:t>
            </a:r>
          </a:p>
          <a:p>
            <a:pPr>
              <a:buNone/>
            </a:pPr>
            <a:endParaRPr lang="en-GB" sz="2000" b="1" i="1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19-10-12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26082" t="52433" r="7214" b="7373"/>
          <a:stretch>
            <a:fillRect/>
          </a:stretch>
        </p:blipFill>
        <p:spPr>
          <a:xfrm>
            <a:off x="5105400" y="1905000"/>
            <a:ext cx="3675107" cy="1500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49727"/>
            <a:ext cx="3708400" cy="1484273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 bwMode="auto">
          <a:xfrm rot="16200000" flipH="1">
            <a:off x="5753100" y="2857500"/>
            <a:ext cx="1981200" cy="9906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914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5475" b="59446"/>
          <a:stretch>
            <a:fillRect/>
          </a:stretch>
        </p:blipFill>
        <p:spPr>
          <a:xfrm>
            <a:off x="3581400" y="1124971"/>
            <a:ext cx="5562600" cy="17163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990600"/>
            <a:ext cx="8479145" cy="5232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11:25h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L</a:t>
            </a:r>
            <a:r>
              <a:rPr lang="en-GB" sz="2000" b="1" i="1" kern="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=6.6e33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19:05h  </a:t>
            </a:r>
            <a:r>
              <a:rPr lang="en-US" sz="2000" b="1" i="1" dirty="0" smtClean="0">
                <a:latin typeface="Times New Roman"/>
                <a:cs typeface="Times New Roman"/>
              </a:rPr>
              <a:t>ALICE detects a nitrogen leak (going into the cavern):  ~1000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l</a:t>
            </a:r>
            <a:r>
              <a:rPr lang="en-US" sz="2000" b="1" i="1" dirty="0" smtClean="0">
                <a:latin typeface="Times New Roman"/>
                <a:cs typeface="Times New Roman"/>
              </a:rPr>
              <a:t>/hour.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observed &amp; N</a:t>
            </a:r>
            <a:r>
              <a:rPr lang="en-US" sz="2000" b="1" i="1" baseline="-25000" dirty="0" smtClean="0">
                <a:latin typeface="Times New Roman"/>
                <a:cs typeface="Times New Roman"/>
              </a:rPr>
              <a:t>2</a:t>
            </a:r>
            <a:r>
              <a:rPr lang="en-US" sz="2000" b="1" i="1" dirty="0" smtClean="0">
                <a:latin typeface="Times New Roman"/>
                <a:cs typeface="Times New Roman"/>
              </a:rPr>
              <a:t> level controlled</a:t>
            </a:r>
          </a:p>
          <a:p>
            <a:r>
              <a:rPr lang="en-US" dirty="0" smtClean="0"/>
              <a:t>	</a:t>
            </a:r>
            <a:r>
              <a:rPr lang="en-US" b="1" i="1" dirty="0" smtClean="0">
                <a:solidFill>
                  <a:srgbClr val="FF0000"/>
                </a:solidFill>
              </a:rPr>
              <a:t>Access needed Monday Morning</a:t>
            </a: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19:45h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dump (OP),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luminosity lifetime not ideal</a:t>
            </a:r>
          </a:p>
          <a:p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05000" y="5105400"/>
          <a:ext cx="1562100" cy="381000"/>
        </p:xfrm>
        <a:graphic>
          <a:graphicData uri="http://schemas.openxmlformats.org/presentationml/2006/ole">
            <p:oleObj spid="_x0000_s45058" name="Equation" r:id="rId4" imgW="1041400" imgH="254000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495800"/>
            <a:ext cx="5168900" cy="201481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rot="5400000">
            <a:off x="5269706" y="5371306"/>
            <a:ext cx="16002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3632994" y="5371306"/>
            <a:ext cx="16002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6438105" y="5371306"/>
            <a:ext cx="16002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7962106" y="5384006"/>
            <a:ext cx="16002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962400" y="5029200"/>
            <a:ext cx="2819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248400" y="5345112"/>
            <a:ext cx="2819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Sunday 21</a:t>
            </a:r>
            <a:r>
              <a:rPr lang="en-GB" baseline="30000" dirty="0" smtClean="0">
                <a:solidFill>
                  <a:srgbClr val="FF0000"/>
                </a:solidFill>
              </a:rPr>
              <a:t>st</a:t>
            </a:r>
            <a:r>
              <a:rPr lang="en-GB" dirty="0" smtClean="0">
                <a:solidFill>
                  <a:srgbClr val="FF0000"/>
                </a:solidFill>
              </a:rPr>
              <a:t> October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990600"/>
            <a:ext cx="6489719" cy="6217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21:05h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... delayed a bit due to kicker temperature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MKIC5.R8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sudden heating up during fill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23:19h  </a:t>
            </a:r>
            <a:r>
              <a:rPr lang="en-US" sz="2000" b="1" i="1" dirty="0" smtClean="0">
                <a:latin typeface="Times New Roman"/>
                <a:cs typeface="Times New Roman"/>
              </a:rPr>
              <a:t>Ramp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23:27h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UFO</a:t>
            </a: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00:24h  </a:t>
            </a:r>
            <a:r>
              <a:rPr lang="en-US" sz="2000" b="1" i="1" dirty="0" smtClean="0">
                <a:latin typeface="Times New Roman"/>
                <a:cs typeface="Times New Roman"/>
              </a:rPr>
              <a:t>injection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01:09h  </a:t>
            </a:r>
            <a:r>
              <a:rPr lang="en-US" sz="2000" b="1" i="1" dirty="0" smtClean="0">
                <a:latin typeface="Times New Roman"/>
                <a:cs typeface="Times New Roman"/>
              </a:rPr>
              <a:t>Ramp, Squeeze, Adjust</a:t>
            </a: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Sunday 21</a:t>
            </a:r>
            <a:r>
              <a:rPr lang="en-GB" baseline="30000" dirty="0" smtClean="0">
                <a:solidFill>
                  <a:srgbClr val="FF0000"/>
                </a:solidFill>
              </a:rPr>
              <a:t>st</a:t>
            </a:r>
            <a:r>
              <a:rPr lang="en-GB" dirty="0" smtClean="0">
                <a:solidFill>
                  <a:srgbClr val="FF0000"/>
                </a:solidFill>
              </a:rPr>
              <a:t> October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447800"/>
            <a:ext cx="4343400" cy="16870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 l="2215" t="15225"/>
          <a:stretch>
            <a:fillRect/>
          </a:stretch>
        </p:blipFill>
        <p:spPr>
          <a:xfrm>
            <a:off x="3469003" y="3313465"/>
            <a:ext cx="5674997" cy="224913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 bwMode="auto">
          <a:xfrm>
            <a:off x="7620000" y="2209800"/>
            <a:ext cx="1676400" cy="6858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44687</TotalTime>
  <Words>1775</Words>
  <Application>Microsoft Macintosh PowerPoint</Application>
  <PresentationFormat>On-screen Show (4:3)</PresentationFormat>
  <Paragraphs>442</Paragraphs>
  <Slides>25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LHCpresentations</vt:lpstr>
      <vt:lpstr>Pixel</vt:lpstr>
      <vt:lpstr>Equation</vt:lpstr>
      <vt:lpstr>Microsoft Equation</vt:lpstr>
      <vt:lpstr>Slide 1</vt:lpstr>
      <vt:lpstr>Slide 2</vt:lpstr>
      <vt:lpstr>Slide 3</vt:lpstr>
      <vt:lpstr>Slide 4</vt:lpstr>
      <vt:lpstr>Slide 5</vt:lpstr>
      <vt:lpstr>Saturday 20th October</vt:lpstr>
      <vt:lpstr>Sunday 21st October</vt:lpstr>
      <vt:lpstr>Sunday 21st October</vt:lpstr>
      <vt:lpstr>Sunday 21st October</vt:lpstr>
      <vt:lpstr>Sunday 21st October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Mama told me there’ll be nights like this</vt:lpstr>
      <vt:lpstr>Slide 20</vt:lpstr>
      <vt:lpstr>Slide 21</vt:lpstr>
      <vt:lpstr>Slide 22</vt:lpstr>
      <vt:lpstr>Slide 23</vt:lpstr>
      <vt:lpstr>Pending operational development</vt:lpstr>
      <vt:lpstr>Pending access requests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2353</cp:revision>
  <cp:lastPrinted>2012-10-22T05:51:34Z</cp:lastPrinted>
  <dcterms:created xsi:type="dcterms:W3CDTF">2012-10-22T07:30:51Z</dcterms:created>
  <dcterms:modified xsi:type="dcterms:W3CDTF">2012-10-22T07:34:25Z</dcterms:modified>
</cp:coreProperties>
</file>