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3"/>
  </p:notesMasterIdLst>
  <p:handoutMasterIdLst>
    <p:handoutMasterId r:id="rId24"/>
  </p:handoutMasterIdLst>
  <p:sldIdLst>
    <p:sldId id="1178" r:id="rId2"/>
    <p:sldId id="1223" r:id="rId3"/>
    <p:sldId id="1238" r:id="rId4"/>
    <p:sldId id="1239" r:id="rId5"/>
    <p:sldId id="1241" r:id="rId6"/>
    <p:sldId id="1240" r:id="rId7"/>
    <p:sldId id="1242" r:id="rId8"/>
    <p:sldId id="1243" r:id="rId9"/>
    <p:sldId id="1244" r:id="rId10"/>
    <p:sldId id="1245" r:id="rId11"/>
    <p:sldId id="1248" r:id="rId12"/>
    <p:sldId id="1249" r:id="rId13"/>
    <p:sldId id="1180" r:id="rId14"/>
    <p:sldId id="1234" r:id="rId15"/>
    <p:sldId id="1235" r:id="rId16"/>
    <p:sldId id="1246" r:id="rId17"/>
    <p:sldId id="1247" r:id="rId18"/>
    <p:sldId id="1232" r:id="rId19"/>
    <p:sldId id="1233" r:id="rId20"/>
    <p:sldId id="1237" r:id="rId21"/>
    <p:sldId id="1236" r:id="rId2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CC0066"/>
    <a:srgbClr val="0000FF"/>
    <a:srgbClr val="008000"/>
    <a:srgbClr val="FFCC99"/>
    <a:srgbClr val="FF5050"/>
    <a:srgbClr val="CC000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81" d="100"/>
          <a:sy n="81" d="100"/>
        </p:scale>
        <p:origin x="-924" y="-8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10/15/2012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10/15/2012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week 41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800" dirty="0" smtClean="0"/>
              <a:t>MD)</a:t>
            </a:r>
            <a:br>
              <a:rPr lang="en-US" sz="2800" dirty="0" smtClean="0"/>
            </a:br>
            <a:r>
              <a:rPr lang="en-US" sz="2800" dirty="0" smtClean="0"/>
              <a:t>Weekend of physics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</a:t>
            </a:r>
            <a:r>
              <a:rPr lang="en-US" dirty="0" err="1" smtClean="0"/>
              <a:t>Uythoven</a:t>
            </a:r>
            <a:r>
              <a:rPr lang="en-US" dirty="0" smtClean="0"/>
              <a:t>, </a:t>
            </a:r>
            <a:r>
              <a:rPr lang="en-US" dirty="0" err="1" smtClean="0"/>
              <a:t>Jorg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endParaRPr lang="en-US" dirty="0" smtClean="0"/>
          </a:p>
          <a:p>
            <a:r>
              <a:rPr lang="en-US" dirty="0" smtClean="0"/>
              <a:t>Giulia </a:t>
            </a:r>
            <a:r>
              <a:rPr lang="en-US" dirty="0" err="1" smtClean="0"/>
              <a:t>Papotti</a:t>
            </a:r>
            <a:r>
              <a:rPr lang="en-US" dirty="0" smtClean="0"/>
              <a:t>, Frank Zimmermann</a:t>
            </a:r>
            <a:endParaRPr lang="en-US" dirty="0"/>
          </a:p>
        </p:txBody>
      </p:sp>
      <p:sp>
        <p:nvSpPr>
          <p:cNvPr id="29698" name="AutoShape 2" descr="[Champagne+new+yearjpg]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evening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1052670"/>
            <a:ext cx="8229600" cy="2736380"/>
          </a:xfrm>
        </p:spPr>
        <p:txBody>
          <a:bodyPr/>
          <a:lstStyle/>
          <a:p>
            <a:r>
              <a:rPr lang="en-US" dirty="0" smtClean="0"/>
              <a:t>16:15 Filling again.</a:t>
            </a:r>
          </a:p>
          <a:p>
            <a:pPr lvl="1"/>
            <a:r>
              <a:rPr lang="en-US" dirty="0" smtClean="0"/>
              <a:t>OFSU problem, reboot needed.</a:t>
            </a:r>
          </a:p>
          <a:p>
            <a:r>
              <a:rPr lang="en-US" dirty="0" smtClean="0"/>
              <a:t>Ramp, squeeze all fine…</a:t>
            </a:r>
          </a:p>
          <a:p>
            <a:r>
              <a:rPr lang="en-US" dirty="0" smtClean="0"/>
              <a:t>17:52 Dump by ALICE BCM, </a:t>
            </a:r>
          </a:p>
          <a:p>
            <a:pPr>
              <a:buNone/>
            </a:pPr>
            <a:r>
              <a:rPr lang="en-US" dirty="0" smtClean="0"/>
              <a:t>	just before launching collisions.</a:t>
            </a:r>
          </a:p>
          <a:p>
            <a:pPr lvl="1"/>
            <a:r>
              <a:rPr lang="en-US" dirty="0" smtClean="0"/>
              <a:t>No signs of losses or UFOs on LHC side.</a:t>
            </a:r>
          </a:p>
          <a:p>
            <a:pPr lvl="1"/>
            <a:r>
              <a:rPr lang="en-US" dirty="0" smtClean="0"/>
              <a:t>Some difficulties to reset BCM after </a:t>
            </a:r>
          </a:p>
          <a:p>
            <a:pPr lvl="1">
              <a:buNone/>
            </a:pPr>
            <a:r>
              <a:rPr lang="en-US" dirty="0" smtClean="0"/>
              <a:t>	the event.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8292"/>
            <a:ext cx="9144000" cy="208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elogbook.cern.ch/eLogbook/attach_reader?attach_id=1298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50" y="2484370"/>
            <a:ext cx="3672510" cy="26008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42277" y="403703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BCM C side</a:t>
            </a:r>
            <a:endParaRPr lang="en-US" dirty="0"/>
          </a:p>
        </p:txBody>
      </p:sp>
      <p:pic>
        <p:nvPicPr>
          <p:cNvPr id="13314" name="Picture 2" descr="http://elogbook.cern.ch/eLogbook/attach_reader?attach_id=12989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636" y="1"/>
            <a:ext cx="3656554" cy="28057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92935" y="1804720"/>
            <a:ext cx="23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BCM A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435400" cy="2520350"/>
          </a:xfrm>
        </p:spPr>
        <p:txBody>
          <a:bodyPr/>
          <a:lstStyle/>
          <a:p>
            <a:r>
              <a:rPr lang="en-US" dirty="0" smtClean="0"/>
              <a:t>21:00 Refilling.</a:t>
            </a:r>
          </a:p>
          <a:p>
            <a:pPr lvl="1"/>
            <a:r>
              <a:rPr lang="en-US" dirty="0" smtClean="0"/>
              <a:t>OFSU problem, reboot needed.</a:t>
            </a:r>
          </a:p>
          <a:p>
            <a:r>
              <a:rPr lang="en-US" dirty="0" smtClean="0"/>
              <a:t>23:00 Stable beam fill 3182, L ~6.8E33 cm-2s-1.</a:t>
            </a:r>
          </a:p>
          <a:p>
            <a:pPr lvl="1"/>
            <a:r>
              <a:rPr lang="en-US" dirty="0" smtClean="0"/>
              <a:t>CMS off by 1 sigma (again). Oscillating back and forth.</a:t>
            </a:r>
          </a:p>
          <a:p>
            <a:pPr lvl="1"/>
            <a:r>
              <a:rPr lang="en-US" dirty="0" smtClean="0"/>
              <a:t>ALICE initial L &gt; 10.</a:t>
            </a:r>
          </a:p>
          <a:p>
            <a:r>
              <a:rPr lang="en-US" dirty="0" smtClean="0"/>
              <a:t>02:00 25 ns satellites at level of 1% for B1, 0.5% for B2.</a:t>
            </a:r>
          </a:p>
          <a:p>
            <a:r>
              <a:rPr lang="en-US" dirty="0" smtClean="0"/>
              <a:t>03:15 Dump, QPS on Q6.L7B1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pic>
        <p:nvPicPr>
          <p:cNvPr id="12290" name="Picture 2" descr="http://elogbook.cern.ch/eLogbook/attach_reader?attach_id=1298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10" y="3763134"/>
            <a:ext cx="5760800" cy="26902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890" y="425306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 satellites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</a:t>
            </a:r>
            <a:r>
              <a:rPr lang="en-US" dirty="0" smtClean="0"/>
              <a:t>night – Monday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US" dirty="0" smtClean="0"/>
              <a:t>03:30 During pre-cycle trip of RBs (QPS) of S67 (at 200 A). Restart.</a:t>
            </a:r>
          </a:p>
          <a:p>
            <a:r>
              <a:rPr lang="en-US" dirty="0" smtClean="0"/>
              <a:t>05:00 No beam from PS, POPS again.</a:t>
            </a:r>
          </a:p>
          <a:p>
            <a:r>
              <a:rPr lang="en-US" dirty="0" smtClean="0"/>
              <a:t>06:00 Filling again. TL steering.</a:t>
            </a:r>
          </a:p>
          <a:p>
            <a:r>
              <a:rPr lang="en-US" dirty="0" smtClean="0"/>
              <a:t>07:00 Filling for physics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08:00 Lost at start of squeeze. Problem with orbit FB, most likely OFSU – investigating.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of the weekend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502964"/>
              </p:ext>
            </p:extLst>
          </p:nvPr>
        </p:nvGraphicFramePr>
        <p:xfrm>
          <a:off x="251400" y="980660"/>
          <a:ext cx="8641197" cy="145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97"/>
                <a:gridCol w="704097"/>
                <a:gridCol w="955210"/>
                <a:gridCol w="886277"/>
                <a:gridCol w="1214938"/>
                <a:gridCol w="4176578"/>
              </a:tblGrid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Fill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Day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 (h)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Nb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Int</a:t>
                      </a:r>
                      <a:r>
                        <a:rPr lang="en-US" sz="1600" b="0" dirty="0" smtClean="0"/>
                        <a:t> L</a:t>
                      </a:r>
                      <a:r>
                        <a:rPr lang="en-US" sz="1600" b="0" baseline="0" dirty="0" smtClean="0"/>
                        <a:t> (pb-1)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Dump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3169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OP.  </a:t>
                      </a:r>
                      <a:r>
                        <a:rPr lang="en-US" sz="1600" b="0" dirty="0" err="1" smtClean="0"/>
                        <a:t>LHCb</a:t>
                      </a:r>
                      <a:r>
                        <a:rPr lang="en-US" sz="1600" b="0" dirty="0" smtClean="0"/>
                        <a:t> test fill.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3178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2:10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1374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RF</a:t>
                      </a:r>
                      <a:r>
                        <a:rPr lang="en-US" sz="1600" b="0" baseline="0" dirty="0" smtClean="0"/>
                        <a:t> – crowbar M2B2.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3182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4:15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1374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QPS Q6.L7B1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238456"/>
              </p:ext>
            </p:extLst>
          </p:nvPr>
        </p:nvGraphicFramePr>
        <p:xfrm>
          <a:off x="323410" y="3623250"/>
          <a:ext cx="8569190" cy="218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562"/>
                <a:gridCol w="922562"/>
                <a:gridCol w="1457233"/>
                <a:gridCol w="5266833"/>
              </a:tblGrid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Fill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Day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Mode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Dump reason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3168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Ramp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COD</a:t>
                      </a:r>
                      <a:r>
                        <a:rPr lang="en-US" sz="1600" b="0" baseline="0" dirty="0" smtClean="0"/>
                        <a:t> current interlock (wrong reference?).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3175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Squeeze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OFSU crash at</a:t>
                      </a:r>
                      <a:r>
                        <a:rPr lang="en-US" sz="1600" b="0" baseline="0" dirty="0" smtClean="0"/>
                        <a:t> end of squeeze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3177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Squeeze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OFSU crash at</a:t>
                      </a:r>
                      <a:r>
                        <a:rPr lang="en-US" sz="1600" b="0" baseline="0" dirty="0" smtClean="0"/>
                        <a:t> end of squeeze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3181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Adjust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ALICE detector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3184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Squeeze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Orbit FB/OFSU – to</a:t>
                      </a:r>
                      <a:r>
                        <a:rPr lang="en-US" sz="1600" b="0" baseline="0" dirty="0" smtClean="0"/>
                        <a:t> be understood.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410" y="314096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9067" y="2564880"/>
            <a:ext cx="5631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7 hours of SB out of 48 hours (15 %), 136 pb-1.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Overall status – small corrections </a:t>
            </a:r>
            <a:r>
              <a:rPr lang="en-US" sz="2400" dirty="0" err="1" smtClean="0"/>
              <a:t>wrt</a:t>
            </a:r>
            <a:r>
              <a:rPr lang="en-US" sz="2400" dirty="0" smtClean="0"/>
              <a:t> last Monday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30" y="908650"/>
            <a:ext cx="9029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73" y="1822952"/>
            <a:ext cx="9148373" cy="374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– bathtub curve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502964"/>
              </p:ext>
            </p:extLst>
          </p:nvPr>
        </p:nvGraphicFramePr>
        <p:xfrm>
          <a:off x="251400" y="692620"/>
          <a:ext cx="8569190" cy="436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448"/>
                <a:gridCol w="911802"/>
                <a:gridCol w="1224170"/>
                <a:gridCol w="5544770"/>
              </a:tblGrid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Day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Length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System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Comment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RF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Line 3B1, </a:t>
                      </a:r>
                      <a:r>
                        <a:rPr lang="en-US" sz="1600" dirty="0" smtClean="0"/>
                        <a:t>40 MHz clock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missing.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</a:t>
                      </a:r>
                      <a:r>
                        <a:rPr lang="en-US" sz="1600" b="0" baseline="0" dirty="0" smtClean="0"/>
                        <a:t>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SPS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Transformer exchange.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Tu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QPS/EPC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RB.A12 ,</a:t>
                      </a:r>
                      <a:r>
                        <a:rPr lang="en-US" sz="1600" baseline="0" dirty="0" smtClean="0"/>
                        <a:t> s</a:t>
                      </a:r>
                      <a:r>
                        <a:rPr lang="en-US" sz="1600" dirty="0" smtClean="0"/>
                        <a:t>witch of RCD.A12B2, RD34.LR3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Cryo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Cryo</a:t>
                      </a:r>
                      <a:r>
                        <a:rPr lang="en-US" sz="1600" b="0" baseline="0" dirty="0" smtClean="0"/>
                        <a:t> valve on Q4.L5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LBDS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LBDS</a:t>
                      </a:r>
                      <a:r>
                        <a:rPr lang="en-US" sz="1600" b="0" baseline="0" dirty="0" smtClean="0"/>
                        <a:t> B1 </a:t>
                      </a:r>
                      <a:r>
                        <a:rPr lang="en-US" sz="1600" dirty="0" smtClean="0"/>
                        <a:t>MKD_F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FB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OFC,OFSU,Q</a:t>
                      </a:r>
                      <a:r>
                        <a:rPr lang="en-US" sz="1600" b="0" baseline="0" dirty="0" smtClean="0"/>
                        <a:t> &amp; S67 RB EE mixed bag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SPS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RF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MKI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MKI8 spark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TDI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LVDT </a:t>
                      </a:r>
                      <a:r>
                        <a:rPr lang="en-US" sz="1600" b="0" baseline="0" dirty="0" smtClean="0"/>
                        <a:t>TDI B1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ALICE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BCM powering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QPS/EPC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QPS Q6.L7B1,  RB S67 EE, PS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POPS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410" y="5139849"/>
            <a:ext cx="7993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 few RD2.LR2 trips when at standby current (free wheel diode). Not seen anymore over the weekend.</a:t>
            </a:r>
          </a:p>
          <a:p>
            <a:pPr algn="l"/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OFSU </a:t>
            </a:r>
            <a:r>
              <a:rPr lang="en-US" dirty="0" smtClean="0"/>
              <a:t>crashes/issues </a:t>
            </a:r>
            <a:r>
              <a:rPr lang="en-US" dirty="0" smtClean="0"/>
              <a:t>in </a:t>
            </a:r>
            <a:r>
              <a:rPr lang="en-US" smtClean="0"/>
              <a:t>little over </a:t>
            </a:r>
            <a:r>
              <a:rPr lang="en-US" dirty="0" smtClean="0"/>
              <a:t>24 hours. Worrying.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35912" y="353296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72500" y="155674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22h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 bwMode="auto">
          <a:xfrm>
            <a:off x="7668430" y="1052670"/>
            <a:ext cx="216030" cy="1440200"/>
          </a:xfrm>
          <a:prstGeom prst="rightBrace">
            <a:avLst/>
          </a:prstGeom>
          <a:noFill/>
          <a:ln w="28575" cap="sq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7668430" y="2492870"/>
            <a:ext cx="288040" cy="2592360"/>
          </a:xfrm>
          <a:prstGeom prst="rightBrac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Energy tracking interlock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692620"/>
            <a:ext cx="8641200" cy="1872260"/>
          </a:xfrm>
        </p:spPr>
        <p:txBody>
          <a:bodyPr/>
          <a:lstStyle/>
          <a:p>
            <a:r>
              <a:rPr lang="en-US" sz="1800" dirty="0" smtClean="0"/>
              <a:t>Friday 16:30 Correct Dump at 4.0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r>
              <a:rPr lang="en-US" sz="1800" dirty="0" smtClean="0"/>
              <a:t>Afterwards cannot arm LBDS because of Beam Energy Tracking System (BETS) Interlock on compensating voltage</a:t>
            </a:r>
          </a:p>
          <a:p>
            <a:pPr lvl="1"/>
            <a:r>
              <a:rPr lang="en-US" sz="1600" dirty="0" smtClean="0"/>
              <a:t>Limit at injection is 1.0 %, error &gt; 2 % and creeping up</a:t>
            </a:r>
          </a:p>
          <a:p>
            <a:r>
              <a:rPr lang="en-US" sz="1800" dirty="0" smtClean="0"/>
              <a:t>Access: not clear if problem at power converter. Apply global correction factor on setting from PLC, change of 0.35 %.</a:t>
            </a:r>
          </a:p>
          <a:p>
            <a:r>
              <a:rPr lang="en-US" sz="1800" dirty="0" smtClean="0"/>
              <a:t>This brings energy tracking within limits over complete energy range  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15/10/2012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2996940"/>
            <a:ext cx="8785220" cy="361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44510" y="3244920"/>
            <a:ext cx="64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4 %</a:t>
            </a:r>
            <a:endParaRPr lang="en-GB" dirty="0">
              <a:solidFill>
                <a:srgbClr val="FFFF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900" y="6125320"/>
            <a:ext cx="7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-1 %</a:t>
            </a:r>
            <a:endParaRPr lang="en-GB" dirty="0">
              <a:solidFill>
                <a:srgbClr val="FFFF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11450" y="5157240"/>
            <a:ext cx="8281150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FF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779890" y="4757130"/>
            <a:ext cx="446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Interlock limit at injection = 1 %</a:t>
            </a:r>
            <a:endParaRPr lang="en-GB" dirty="0">
              <a:solidFill>
                <a:srgbClr val="FFFF9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11450" y="5445280"/>
            <a:ext cx="8281150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FF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1450" y="6038696"/>
            <a:ext cx="8281150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FF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588280" y="5445280"/>
            <a:ext cx="0" cy="5760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99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084210" y="4357020"/>
            <a:ext cx="2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4 </a:t>
            </a:r>
            <a:r>
              <a:rPr lang="en-US" dirty="0" err="1" smtClean="0">
                <a:solidFill>
                  <a:srgbClr val="FFFF99"/>
                </a:solidFill>
              </a:rPr>
              <a:t>Tev</a:t>
            </a:r>
            <a:r>
              <a:rPr lang="en-US" dirty="0" smtClean="0">
                <a:solidFill>
                  <a:srgbClr val="FFFF99"/>
                </a:solidFill>
              </a:rPr>
              <a:t> = ± 0.5%</a:t>
            </a:r>
            <a:endParaRPr lang="en-GB" dirty="0">
              <a:solidFill>
                <a:srgbClr val="FFFF99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660290" y="4757130"/>
            <a:ext cx="1008140" cy="9761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619590" y="3573020"/>
            <a:ext cx="15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Energy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11450" y="5733320"/>
            <a:ext cx="8281150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FF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699740" y="3861060"/>
            <a:ext cx="1080150" cy="696015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LBDS checks on generator MKD-F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3580"/>
            <a:ext cx="8507410" cy="2447380"/>
          </a:xfrm>
        </p:spPr>
        <p:txBody>
          <a:bodyPr/>
          <a:lstStyle/>
          <a:p>
            <a:r>
              <a:rPr lang="en-US" sz="1400" dirty="0" smtClean="0"/>
              <a:t>Back again around midnight after test ramp and test dump at 4 </a:t>
            </a:r>
            <a:r>
              <a:rPr lang="en-US" sz="1400" dirty="0" err="1" smtClean="0"/>
              <a:t>TeV</a:t>
            </a:r>
            <a:endParaRPr lang="en-US" sz="1400" dirty="0" smtClean="0"/>
          </a:p>
          <a:p>
            <a:r>
              <a:rPr lang="en-US" sz="1400" dirty="0" smtClean="0"/>
              <a:t>Since then energy tracking on this generator stable (see chart prev. page)</a:t>
            </a:r>
          </a:p>
          <a:p>
            <a:pPr lvl="1"/>
            <a:r>
              <a:rPr lang="en-US" sz="1400" dirty="0" smtClean="0"/>
              <a:t>Slightly larger error than before intervention, but still ok.</a:t>
            </a:r>
          </a:p>
          <a:p>
            <a:r>
              <a:rPr lang="en-US" sz="1400" dirty="0" smtClean="0"/>
              <a:t>The actual kicker waveforms are stable and the same as before (see below)</a:t>
            </a:r>
          </a:p>
          <a:p>
            <a:pPr lvl="1"/>
            <a:r>
              <a:rPr lang="en-US" sz="1400" dirty="0" smtClean="0"/>
              <a:t>XPOC checks always pass</a:t>
            </a:r>
          </a:p>
          <a:p>
            <a:r>
              <a:rPr lang="en-US" sz="1400" dirty="0" smtClean="0"/>
              <a:t>Still unpleasant situation that something suddenly happened which is not understood</a:t>
            </a:r>
          </a:p>
          <a:p>
            <a:pPr lvl="1"/>
            <a:r>
              <a:rPr lang="en-US" sz="1400" dirty="0" smtClean="0"/>
              <a:t>On first occasion check generator and power converter again, possible interventions to follow</a:t>
            </a:r>
          </a:p>
          <a:p>
            <a:pPr lvl="1"/>
            <a:r>
              <a:rPr lang="en-US" sz="1400" dirty="0" smtClean="0"/>
              <a:t>Although we have the full redundancy of one generator (14/15 kick still ok)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15/10/2012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9" y="3068950"/>
            <a:ext cx="6915595" cy="331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987780" y="4365130"/>
            <a:ext cx="360050" cy="3600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347830" y="4149100"/>
            <a:ext cx="21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3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548600"/>
            <a:ext cx="8425170" cy="2808390"/>
          </a:xfrm>
        </p:spPr>
        <p:txBody>
          <a:bodyPr/>
          <a:lstStyle/>
          <a:p>
            <a:r>
              <a:rPr lang="en-US" dirty="0" smtClean="0"/>
              <a:t>Again rather frequent steering of both transfer lines.</a:t>
            </a:r>
          </a:p>
          <a:p>
            <a:pPr lvl="1"/>
            <a:r>
              <a:rPr lang="en-US" dirty="0" smtClean="0"/>
              <a:t>Recurrent since the last TS. </a:t>
            </a:r>
          </a:p>
          <a:p>
            <a:pPr lvl="1"/>
            <a:r>
              <a:rPr lang="en-US" dirty="0" smtClean="0"/>
              <a:t>Note : SPS dipole in sextant 3 is developing </a:t>
            </a:r>
            <a:r>
              <a:rPr lang="en-US" smtClean="0"/>
              <a:t>inter-turn short.</a:t>
            </a:r>
            <a:endParaRPr lang="en-US" dirty="0" smtClean="0"/>
          </a:p>
          <a:p>
            <a:r>
              <a:rPr lang="en-US" dirty="0" smtClean="0"/>
              <a:t>At end of TI8 some BPMs with larger offsets in H plane lead to almost permanent latches on injections.</a:t>
            </a:r>
          </a:p>
          <a:p>
            <a:pPr lvl="1"/>
            <a:r>
              <a:rPr lang="en-US" dirty="0" smtClean="0"/>
              <a:t>Some bunches out of tolerance on one BPM.</a:t>
            </a:r>
          </a:p>
          <a:p>
            <a:pPr lvl="1"/>
            <a:r>
              <a:rPr lang="en-US" dirty="0" smtClean="0"/>
              <a:t>Not correctable with CODs, probably requires correction including the MDI. TBC.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pic>
        <p:nvPicPr>
          <p:cNvPr id="5122" name="Picture 2" descr="http://elogbook.cern.ch/eLogbook/attach_reader?attach_id=1297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130" y="3645030"/>
            <a:ext cx="7469450" cy="311227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3851900" y="4380971"/>
            <a:ext cx="720100" cy="50407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dirty="0" smtClean="0"/>
              <a:t>We now have distinct tune systems for low intensity beams (FFT3) and for standard beams (FFT2).</a:t>
            </a:r>
          </a:p>
          <a:p>
            <a:pPr lvl="1"/>
            <a:r>
              <a:rPr lang="en-US" dirty="0" smtClean="0"/>
              <a:t>FFT2 has the potential to be gated (e.g. 6 first bunches).</a:t>
            </a:r>
          </a:p>
          <a:p>
            <a:r>
              <a:rPr lang="en-US" dirty="0" smtClean="0"/>
              <a:t>Q’ measurement on FFT3 / low intensity B2:</a:t>
            </a:r>
          </a:p>
          <a:p>
            <a:pPr lvl="1"/>
            <a:r>
              <a:rPr lang="en-US" dirty="0" smtClean="0"/>
              <a:t>Sign is wrong due to UDP packet latency. Will be fixed this week.</a:t>
            </a:r>
          </a:p>
          <a:p>
            <a:r>
              <a:rPr lang="en-US" dirty="0" smtClean="0"/>
              <a:t>Some issues with </a:t>
            </a:r>
            <a:r>
              <a:rPr lang="en-US" smtClean="0"/>
              <a:t>state control changes.</a:t>
            </a:r>
            <a:endParaRPr lang="en-US" dirty="0" smtClean="0"/>
          </a:p>
          <a:p>
            <a:pPr lvl="1"/>
            <a:r>
              <a:rPr lang="en-US" dirty="0" smtClean="0"/>
              <a:t>States are important to define which system (FFT2/FFt3) is used for QFB.</a:t>
            </a:r>
          </a:p>
          <a:p>
            <a:pPr lvl="1"/>
            <a:r>
              <a:rPr lang="en-US" dirty="0" smtClean="0"/>
              <a:t>FESA class?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j\jwenning\Desktop\TIMESERIES_CHART_IMAGE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6800"/>
            <a:ext cx="9144000" cy="3766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Weekend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692620"/>
            <a:ext cx="8676570" cy="1368190"/>
          </a:xfrm>
        </p:spPr>
        <p:txBody>
          <a:bodyPr/>
          <a:lstStyle/>
          <a:p>
            <a:r>
              <a:rPr lang="en-US" dirty="0" smtClean="0"/>
              <a:t>Started with </a:t>
            </a:r>
            <a:r>
              <a:rPr lang="en-US" dirty="0" err="1" smtClean="0"/>
              <a:t>LHCb</a:t>
            </a:r>
            <a:r>
              <a:rPr lang="en-US" dirty="0" smtClean="0"/>
              <a:t> polarity switch (to ‘good’ polarity).</a:t>
            </a:r>
          </a:p>
          <a:p>
            <a:r>
              <a:rPr lang="en-US" dirty="0" smtClean="0"/>
              <a:t>Mini-conspiracy against LHC efficiency.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430" y="3162456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Feedbacks, 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S67, SPS RF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9790" y="2298336"/>
            <a:ext cx="753732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OFSU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700" y="2924930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MKI8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10" y="3090446"/>
            <a:ext cx="514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TDI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500" y="2298336"/>
            <a:ext cx="117288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COD </a:t>
            </a:r>
            <a:r>
              <a:rPr lang="en-US" sz="1600" b="1" dirty="0" err="1" smtClean="0">
                <a:solidFill>
                  <a:srgbClr val="FFFF00"/>
                </a:solidFill>
              </a:rPr>
              <a:t>surv</a:t>
            </a:r>
            <a:r>
              <a:rPr lang="en-US" sz="1600" b="1" dirty="0" smtClean="0">
                <a:solidFill>
                  <a:srgbClr val="FFFF00"/>
                </a:solidFill>
              </a:rPr>
              <a:t>.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100" y="2370346"/>
            <a:ext cx="798617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ALICE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3464" y="2586376"/>
            <a:ext cx="75533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Q6.L7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79640" y="5661310"/>
            <a:ext cx="288040" cy="144020"/>
          </a:xfrm>
          <a:prstGeom prst="rect">
            <a:avLst/>
          </a:prstGeom>
          <a:solidFill>
            <a:srgbClr val="FFC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067930" y="5661310"/>
            <a:ext cx="432060" cy="144020"/>
          </a:xfrm>
          <a:prstGeom prst="rect">
            <a:avLst/>
          </a:prstGeom>
          <a:solidFill>
            <a:srgbClr val="FFC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28230" y="5661310"/>
            <a:ext cx="648090" cy="144020"/>
          </a:xfrm>
          <a:prstGeom prst="rect">
            <a:avLst/>
          </a:prstGeom>
          <a:solidFill>
            <a:srgbClr val="FFC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operational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dirty="0" smtClean="0"/>
              <a:t>ADT bandwidth increase.</a:t>
            </a:r>
          </a:p>
          <a:p>
            <a:r>
              <a:rPr lang="en-US" dirty="0" smtClean="0"/>
              <a:t>Gated BBQ (probably parasitic).</a:t>
            </a:r>
          </a:p>
          <a:p>
            <a:r>
              <a:rPr lang="en-US" dirty="0" smtClean="0"/>
              <a:t>Batch-by-batch longitudinal blowup at injection.</a:t>
            </a:r>
          </a:p>
          <a:p>
            <a:r>
              <a:rPr lang="en-US" dirty="0" smtClean="0"/>
              <a:t>RF phase modulation over 1 turn.</a:t>
            </a:r>
          </a:p>
          <a:p>
            <a:r>
              <a:rPr lang="en-US" dirty="0" smtClean="0"/>
              <a:t>Bringing beams into collision longitudinally.</a:t>
            </a:r>
          </a:p>
          <a:p>
            <a:r>
              <a:rPr lang="en-US" dirty="0" smtClean="0"/>
              <a:t>Fill(s) with shorter bunch length (impedance, heating…). Strategy to be defined. Ideally down to 1 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748580" cy="5111750"/>
          </a:xfrm>
        </p:spPr>
        <p:txBody>
          <a:bodyPr/>
          <a:lstStyle/>
          <a:p>
            <a:r>
              <a:rPr lang="en-US" dirty="0" smtClean="0"/>
              <a:t>Access system PAD UJ43 (</a:t>
            </a:r>
            <a:r>
              <a:rPr lang="en-US" dirty="0" err="1" smtClean="0"/>
              <a:t>S.di</a:t>
            </a:r>
            <a:r>
              <a:rPr lang="en-US" dirty="0" smtClean="0"/>
              <a:t> Luca).</a:t>
            </a:r>
          </a:p>
          <a:p>
            <a:pPr lvl="0"/>
            <a:r>
              <a:rPr lang="en-US" dirty="0" smtClean="0"/>
              <a:t>B2 BGI : UX451 for a camera replacement. 1 hour.</a:t>
            </a:r>
          </a:p>
          <a:p>
            <a:pPr lvl="0"/>
            <a:r>
              <a:rPr lang="en-US" dirty="0" smtClean="0"/>
              <a:t>BSRT : tunnel. No time estimate.</a:t>
            </a:r>
          </a:p>
          <a:p>
            <a:pPr lvl="0"/>
            <a:r>
              <a:rPr lang="en-US" dirty="0" smtClean="0"/>
              <a:t>BBQ: UA43/7. Short.</a:t>
            </a:r>
          </a:p>
          <a:p>
            <a:r>
              <a:rPr lang="en-US" dirty="0" smtClean="0"/>
              <a:t>LVDT TDI Pt2. Tunnel, 2 hours.</a:t>
            </a:r>
          </a:p>
          <a:p>
            <a:r>
              <a:rPr lang="en-US" dirty="0" smtClean="0"/>
              <a:t>LBDS MKD-F-B1: check PC and generator. UA63</a:t>
            </a:r>
            <a:r>
              <a:rPr lang="en-US" smtClean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Radmon</a:t>
            </a:r>
            <a:r>
              <a:rPr lang="en-US" dirty="0" smtClean="0"/>
              <a:t> installation between Q5 and Q6 at IP1. 1 hour access, few hours pre-warning. Impact 21253 / D. </a:t>
            </a:r>
            <a:r>
              <a:rPr lang="en-US" dirty="0" err="1" smtClean="0"/>
              <a:t>Macina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ATLAS : ~3 hours. Impact 21251.</a:t>
            </a:r>
          </a:p>
          <a:p>
            <a:pPr lvl="0"/>
            <a:r>
              <a:rPr lang="en-US" dirty="0" smtClean="0"/>
              <a:t>ALICE.</a:t>
            </a:r>
          </a:p>
          <a:p>
            <a:r>
              <a:rPr lang="en-US" dirty="0" smtClean="0"/>
              <a:t>RD2.L2 – diodes: few hours after a fault.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20"/>
            <a:ext cx="8229600" cy="5111750"/>
          </a:xfrm>
        </p:spPr>
        <p:txBody>
          <a:bodyPr/>
          <a:lstStyle/>
          <a:p>
            <a:r>
              <a:rPr lang="en-US" dirty="0" smtClean="0"/>
              <a:t>07:00 </a:t>
            </a:r>
            <a:r>
              <a:rPr lang="en-US" dirty="0" err="1" smtClean="0"/>
              <a:t>LHCb</a:t>
            </a:r>
            <a:r>
              <a:rPr lang="en-US" dirty="0" smtClean="0"/>
              <a:t> polarity switched to + (PC).</a:t>
            </a:r>
          </a:p>
          <a:p>
            <a:r>
              <a:rPr lang="en-US" dirty="0" smtClean="0"/>
              <a:t>08:00 – 12:00 Mixed bag of issues with OFC, OFSU, Optics server, Q systems and S67 trip (spurious RB EE trigger).</a:t>
            </a:r>
          </a:p>
          <a:p>
            <a:r>
              <a:rPr lang="en-US" dirty="0" smtClean="0"/>
              <a:t>12:00 – 15:30 SPS RF problems.</a:t>
            </a:r>
          </a:p>
          <a:p>
            <a:r>
              <a:rPr lang="en-US" dirty="0" smtClean="0"/>
              <a:t>Test cycle with 78b and new </a:t>
            </a:r>
            <a:r>
              <a:rPr lang="en-US" dirty="0" err="1" smtClean="0"/>
              <a:t>LHCb</a:t>
            </a:r>
            <a:r>
              <a:rPr lang="en-US" dirty="0" smtClean="0"/>
              <a:t> polarity.</a:t>
            </a:r>
          </a:p>
          <a:p>
            <a:r>
              <a:rPr lang="en-US" dirty="0" smtClean="0"/>
              <a:t>16:15 First attempt dumped in the ramp by COD current surveillance.</a:t>
            </a:r>
          </a:p>
          <a:p>
            <a:pPr lvl="1"/>
            <a:r>
              <a:rPr lang="en-US" dirty="0" smtClean="0"/>
              <a:t>Surveillance had not switched to the correct settings, it seemed to be stuck on High-beta (most likely).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is the only ‘hangover’ from the MD.</a:t>
            </a:r>
          </a:p>
          <a:p>
            <a:r>
              <a:rPr lang="en-US" dirty="0" smtClean="0"/>
              <a:t>18:20 Second attempt - short stable beams for final adjustments of </a:t>
            </a:r>
            <a:r>
              <a:rPr lang="en-US" dirty="0" err="1" smtClean="0"/>
              <a:t>LHCb</a:t>
            </a:r>
            <a:r>
              <a:rPr lang="en-US" dirty="0" smtClean="0"/>
              <a:t> separation.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evening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20"/>
            <a:ext cx="8363390" cy="2592360"/>
          </a:xfrm>
        </p:spPr>
        <p:txBody>
          <a:bodyPr/>
          <a:lstStyle/>
          <a:p>
            <a:r>
              <a:rPr lang="en-US" dirty="0" smtClean="0"/>
              <a:t>20:50 MKI8-D spark (&amp; vacuum spike) during TL steering.</a:t>
            </a:r>
          </a:p>
          <a:p>
            <a:r>
              <a:rPr lang="en-US" dirty="0" smtClean="0"/>
              <a:t>22:00 Extended </a:t>
            </a:r>
            <a:r>
              <a:rPr lang="en-US" dirty="0" err="1" smtClean="0"/>
              <a:t>Softstart</a:t>
            </a:r>
            <a:r>
              <a:rPr lang="en-US" dirty="0" smtClean="0"/>
              <a:t> (conditioning) of MKI8, followed by test injection. </a:t>
            </a:r>
          </a:p>
          <a:p>
            <a:r>
              <a:rPr lang="en-US" dirty="0" smtClean="0"/>
              <a:t>23:00 Another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Softstart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pic>
        <p:nvPicPr>
          <p:cNvPr id="1026" name="Picture 2" descr="\\cern.ch\dfs\Users\j\jwenning\Desktop\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50" y="2204830"/>
            <a:ext cx="5472760" cy="41509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1900" y="234885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2100" y="3068950"/>
            <a:ext cx="1136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Softstart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860040" y="3429000"/>
            <a:ext cx="432060" cy="7921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89197" y="2596830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test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716020" y="3068950"/>
            <a:ext cx="144020" cy="13681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3410" y="3645030"/>
            <a:ext cx="2826522" cy="14773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Vacuum in MKI8 now good enough to inject first beam 1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(for ALICE)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FBs in the spotlight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29600" cy="5111750"/>
          </a:xfrm>
        </p:spPr>
        <p:txBody>
          <a:bodyPr/>
          <a:lstStyle/>
          <a:p>
            <a:r>
              <a:rPr lang="en-US" dirty="0" smtClean="0"/>
              <a:t>01:00 Ramp…</a:t>
            </a:r>
          </a:p>
          <a:p>
            <a:r>
              <a:rPr lang="en-US" dirty="0" smtClean="0"/>
              <a:t>01:50 OFSU crash just after end of squeeze. Emergency dump by SIS.</a:t>
            </a:r>
          </a:p>
          <a:p>
            <a:r>
              <a:rPr lang="en-US" dirty="0" smtClean="0"/>
              <a:t>03:00 Injecting again.</a:t>
            </a:r>
          </a:p>
          <a:p>
            <a:r>
              <a:rPr lang="en-US" dirty="0" smtClean="0"/>
              <a:t>05:00 Replay: OFSU crash just after end of squeeze, while turning off OFB. Emergency dump by SIS.</a:t>
            </a:r>
          </a:p>
          <a:p>
            <a:pPr lvl="1"/>
            <a:r>
              <a:rPr lang="en-US" dirty="0" smtClean="0"/>
              <a:t>Expert called, no evident problem, reboot OFSU machine.</a:t>
            </a:r>
          </a:p>
          <a:p>
            <a:r>
              <a:rPr lang="en-US" dirty="0" smtClean="0"/>
              <a:t>Interlock adjustment in SIS Sunday morning:</a:t>
            </a:r>
          </a:p>
          <a:p>
            <a:pPr lvl="1"/>
            <a:r>
              <a:rPr lang="en-US" dirty="0" smtClean="0"/>
              <a:t>Implemented, tested (during ramp-down) and deployed a modification of the SIS protection against OFSU crashes in ramp and squeeze : no action when PC’s are IDLE. </a:t>
            </a:r>
          </a:p>
          <a:p>
            <a:pPr lvl="1"/>
            <a:r>
              <a:rPr lang="en-US" dirty="0" smtClean="0"/>
              <a:t>Interlock ‘fine tuning’...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29600" cy="5111750"/>
          </a:xfrm>
        </p:spPr>
        <p:txBody>
          <a:bodyPr/>
          <a:lstStyle/>
          <a:p>
            <a:r>
              <a:rPr lang="en-US" dirty="0" smtClean="0"/>
              <a:t>06:30 Filling again.</a:t>
            </a:r>
          </a:p>
          <a:p>
            <a:r>
              <a:rPr lang="en-US" dirty="0" smtClean="0"/>
              <a:t>07:50 Stable beams fill 3178, 7E33 cm-2s-1.</a:t>
            </a:r>
          </a:p>
          <a:p>
            <a:r>
              <a:rPr lang="en-US" dirty="0" smtClean="0"/>
              <a:t>10:00 Dump by RF crowbar on M2B2 (spurious).</a:t>
            </a:r>
          </a:p>
          <a:p>
            <a:pPr lvl="1"/>
            <a:r>
              <a:rPr lang="en-US" dirty="0" smtClean="0"/>
              <a:t>Reset and go again.</a:t>
            </a:r>
          </a:p>
          <a:p>
            <a:r>
              <a:rPr lang="en-US" dirty="0" smtClean="0"/>
              <a:t>11:00 Filling.</a:t>
            </a:r>
          </a:p>
          <a:p>
            <a:r>
              <a:rPr lang="en-US" dirty="0" smtClean="0"/>
              <a:t>12:00 Beam dump while retracting TDI Pt2 (ring1 full).</a:t>
            </a:r>
          </a:p>
          <a:p>
            <a:r>
              <a:rPr lang="en-US" dirty="0" smtClean="0"/>
              <a:t>Since TDI was moving correctly to parking and back in beam, we try again.</a:t>
            </a:r>
          </a:p>
          <a:p>
            <a:r>
              <a:rPr lang="en-US" dirty="0" smtClean="0"/>
              <a:t>12:50 Our preferred dumps come in pairs… TDI Pt2 dumping again during retraction.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836640"/>
            <a:ext cx="8507410" cy="5111750"/>
          </a:xfrm>
        </p:spPr>
        <p:txBody>
          <a:bodyPr/>
          <a:lstStyle/>
          <a:p>
            <a:r>
              <a:rPr lang="en-US" dirty="0" smtClean="0"/>
              <a:t>13:00-16:00 Investigations on TDI in Pt2.</a:t>
            </a:r>
          </a:p>
          <a:p>
            <a:pPr lvl="1"/>
            <a:r>
              <a:rPr lang="en-US" dirty="0" smtClean="0"/>
              <a:t>Problem on LVDT 1 of LU corner for the TDI in IP2. The beam was dumped when moving the TDI to parking, probably a glitch on the faulty LVDT violating the dump inner limits. </a:t>
            </a:r>
          </a:p>
          <a:p>
            <a:pPr lvl="1"/>
            <a:r>
              <a:rPr lang="en-US" dirty="0" smtClean="0"/>
              <a:t>LVDT 1 should have be exchanged but this would have required an access of at least 2 h. A. </a:t>
            </a:r>
            <a:r>
              <a:rPr lang="en-US" dirty="0" err="1" smtClean="0"/>
              <a:t>Masi</a:t>
            </a:r>
            <a:r>
              <a:rPr lang="en-US" dirty="0" smtClean="0"/>
              <a:t> switched the controls to LVDT 2. </a:t>
            </a:r>
          </a:p>
          <a:p>
            <a:pPr lvl="1"/>
            <a:r>
              <a:rPr lang="en-US" dirty="0" smtClean="0"/>
              <a:t>This exchange required to reset the position and energy thresholds around the new sensor readout (C. </a:t>
            </a:r>
            <a:r>
              <a:rPr lang="en-US" dirty="0" err="1" smtClean="0"/>
              <a:t>Bracco</a:t>
            </a:r>
            <a:r>
              <a:rPr lang="en-US" dirty="0" smtClean="0"/>
              <a:t>).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No impact on the position of the TDI!!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PT2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511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pic>
        <p:nvPicPr>
          <p:cNvPr id="2050" name="Picture 2" descr="http://elogbook.cern.ch/eLogbook/attach_reader?attach_id=12988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765830"/>
            <a:ext cx="7633060" cy="6092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650" y="5301260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Saturday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120" y="5373270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Sunday</a:t>
            </a:r>
            <a:endParaRPr lang="en-US" dirty="0">
              <a:solidFill>
                <a:srgbClr val="FFFF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535424" y="4787567"/>
            <a:ext cx="0" cy="115216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Frankfurt book-fair intermezzo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10/15/2012</a:t>
            </a:fld>
            <a:endParaRPr lang="en-US" dirty="0"/>
          </a:p>
        </p:txBody>
      </p:sp>
      <p:pic>
        <p:nvPicPr>
          <p:cNvPr id="33794" name="Picture 2" descr="\\cern.ch\dfs\Users\j\jwenning\Desktop\phot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764630"/>
            <a:ext cx="7932468" cy="59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47761</TotalTime>
  <Words>1462</Words>
  <Application>Microsoft Office PowerPoint</Application>
  <PresentationFormat>On-screen Show (4:3)</PresentationFormat>
  <Paragraphs>289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Pixel</vt:lpstr>
      <vt:lpstr>Summary week 41 (MD) Weekend of physics</vt:lpstr>
      <vt:lpstr>Weekend overview</vt:lpstr>
      <vt:lpstr>Saturday</vt:lpstr>
      <vt:lpstr>Saturday evening</vt:lpstr>
      <vt:lpstr>FBs in the spotlight</vt:lpstr>
      <vt:lpstr>Sunday</vt:lpstr>
      <vt:lpstr>Sunday</vt:lpstr>
      <vt:lpstr>TDI PT2</vt:lpstr>
      <vt:lpstr>Frankfurt book-fair intermezzo</vt:lpstr>
      <vt:lpstr>Sunday evening</vt:lpstr>
      <vt:lpstr>Sunday night</vt:lpstr>
      <vt:lpstr>Sunday night – Monday morning</vt:lpstr>
      <vt:lpstr>Fills of the weekend</vt:lpstr>
      <vt:lpstr>Overall status – small corrections wrt last Monday</vt:lpstr>
      <vt:lpstr>Downtime – bathtub curve</vt:lpstr>
      <vt:lpstr>Beam Dump Energy tracking interlock</vt:lpstr>
      <vt:lpstr>LBDS checks on generator MKD-F</vt:lpstr>
      <vt:lpstr>Transfer lines</vt:lpstr>
      <vt:lpstr>Tune systems</vt:lpstr>
      <vt:lpstr>Pending operational development</vt:lpstr>
      <vt:lpstr>Pending access requests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Jorg Wenninger</cp:lastModifiedBy>
  <cp:revision>4356</cp:revision>
  <dcterms:created xsi:type="dcterms:W3CDTF">2010-07-26T05:43:59Z</dcterms:created>
  <dcterms:modified xsi:type="dcterms:W3CDTF">2012-10-15T06:21:03Z</dcterms:modified>
</cp:coreProperties>
</file>