
<file path=[Content_Types].xml><?xml version="1.0" encoding="utf-8"?>
<Types xmlns="http://schemas.openxmlformats.org/package/2006/content-types"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  <p:sldMasterId id="2147483660" r:id="rId2"/>
  </p:sldMasterIdLst>
  <p:notesMasterIdLst>
    <p:notesMasterId r:id="rId32"/>
  </p:notesMasterIdLst>
  <p:sldIdLst>
    <p:sldId id="995" r:id="rId3"/>
    <p:sldId id="1007" r:id="rId4"/>
    <p:sldId id="1008" r:id="rId5"/>
    <p:sldId id="1009" r:id="rId6"/>
    <p:sldId id="1010" r:id="rId7"/>
    <p:sldId id="1023" r:id="rId8"/>
    <p:sldId id="1018" r:id="rId9"/>
    <p:sldId id="1020" r:id="rId10"/>
    <p:sldId id="1021" r:id="rId11"/>
    <p:sldId id="1025" r:id="rId12"/>
    <p:sldId id="1028" r:id="rId13"/>
    <p:sldId id="1029" r:id="rId14"/>
    <p:sldId id="1030" r:id="rId15"/>
    <p:sldId id="1031" r:id="rId16"/>
    <p:sldId id="1032" r:id="rId17"/>
    <p:sldId id="1033" r:id="rId18"/>
    <p:sldId id="1035" r:id="rId19"/>
    <p:sldId id="1036" r:id="rId20"/>
    <p:sldId id="1037" r:id="rId21"/>
    <p:sldId id="1038" r:id="rId22"/>
    <p:sldId id="1039" r:id="rId23"/>
    <p:sldId id="1040" r:id="rId24"/>
    <p:sldId id="1042" r:id="rId25"/>
    <p:sldId id="1012" r:id="rId26"/>
    <p:sldId id="1013" r:id="rId27"/>
    <p:sldId id="1015" r:id="rId28"/>
    <p:sldId id="1005" r:id="rId29"/>
    <p:sldId id="1041" r:id="rId30"/>
    <p:sldId id="1006" r:id="rId3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40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969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2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9/30/12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9/30/12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>
                <a:solidFill>
                  <a:srgbClr val="00007D"/>
                </a:solidFill>
              </a:rPr>
              <a:pPr/>
              <a:t>9/30/12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</a:t>
            </a:r>
            <a:r>
              <a:rPr lang="en-GB" sz="3200" kern="0" noProof="0" dirty="0" err="1" smtClean="0">
                <a:solidFill>
                  <a:srgbClr val="FF0000"/>
                </a:solidFill>
                <a:latin typeface="+mn-lt"/>
              </a:rPr>
              <a:t>nday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-Oct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noProof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noProof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133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Goal of the week:</a:t>
            </a:r>
          </a:p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400" b="1" i="1" dirty="0" smtClean="0">
                <a:latin typeface="Times New Roman"/>
                <a:cs typeface="Times New Roman"/>
              </a:rPr>
              <a:t>Restart after technical Stop</a:t>
            </a:r>
            <a:r>
              <a:rPr lang="en-US" sz="2400" b="1" i="1" dirty="0" smtClean="0">
                <a:latin typeface="Times New Roman"/>
                <a:cs typeface="Times New Roman"/>
              </a:rPr>
              <a:t> 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457272"/>
            <a:ext cx="7543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Goal of the week:</a:t>
            </a:r>
          </a:p>
          <a:p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Collect within this week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all kind of technical annoyances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that could happen until the end of the year </a:t>
            </a:r>
            <a:endParaRPr lang="en-US" sz="24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1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5518" b="59121"/>
          <a:stretch>
            <a:fillRect/>
          </a:stretch>
        </p:blipFill>
        <p:spPr>
          <a:xfrm>
            <a:off x="4453108" y="2438400"/>
            <a:ext cx="4690892" cy="144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1143000"/>
            <a:ext cx="7924800" cy="597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08:30h 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456 </a:t>
            </a:r>
            <a:r>
              <a:rPr lang="en-GB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456</a:t>
            </a:r>
          </a:p>
          <a:p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-- beam 2 first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:30h 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beams,</a:t>
            </a:r>
          </a:p>
          <a:p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11:30h 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low mu scan for ATLAS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11:46h  </a:t>
            </a:r>
            <a:r>
              <a:rPr lang="en-GB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GB" b="1" i="1" kern="0" dirty="0" smtClean="0">
                <a:latin typeface="Times New Roman"/>
                <a:cs typeface="Times New Roman"/>
              </a:rPr>
              <a:t>trip of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/>
              <a:t>RQ9.L2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Times New Roman"/>
                <a:cs typeface="Times New Roman"/>
              </a:rPr>
              <a:t>access for</a:t>
            </a:r>
            <a:r>
              <a:rPr lang="en-US" dirty="0" smtClean="0">
                <a:latin typeface="Times New Roman"/>
                <a:cs typeface="Times New Roman"/>
              </a:rPr>
              <a:t> temperature </a:t>
            </a:r>
            <a:r>
              <a:rPr lang="en-US" dirty="0" smtClean="0">
                <a:latin typeface="Times New Roman"/>
                <a:cs typeface="Times New Roman"/>
              </a:rPr>
              <a:t>sensor </a:t>
            </a:r>
            <a:r>
              <a:rPr lang="en-US" dirty="0" err="1" smtClean="0">
                <a:latin typeface="Times New Roman"/>
                <a:cs typeface="Times New Roman"/>
              </a:rPr>
              <a:t>cryo</a:t>
            </a:r>
            <a:r>
              <a:rPr lang="en-US" dirty="0" smtClean="0">
                <a:latin typeface="Times New Roman"/>
                <a:cs typeface="Times New Roman"/>
              </a:rPr>
              <a:t> Pt 8,  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		                    ... QPS reset Pt 8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	                    ... ALICE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	    		     ... and Q9 in</a:t>
            </a:r>
            <a:r>
              <a:rPr lang="en-US" dirty="0" smtClean="0">
                <a:latin typeface="Times New Roman"/>
                <a:cs typeface="Times New Roman"/>
              </a:rPr>
              <a:t> Pt2</a:t>
            </a:r>
            <a:r>
              <a:rPr lang="en-US" dirty="0" smtClean="0">
                <a:latin typeface="Times New Roman"/>
                <a:cs typeface="Times New Roman"/>
              </a:rPr>
              <a:t>: earth fault ... due to water </a:t>
            </a:r>
            <a:r>
              <a:rPr lang="en-US" dirty="0" smtClean="0">
                <a:latin typeface="Times New Roman"/>
                <a:cs typeface="Times New Roman"/>
              </a:rPr>
              <a:t>leak</a:t>
            </a:r>
          </a:p>
          <a:p>
            <a:endParaRPr lang="en-US" sz="800" dirty="0" smtClean="0"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20:05h 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delayed</a:t>
            </a:r>
            <a:r>
              <a:rPr lang="en-US" dirty="0" smtClean="0">
                <a:latin typeface="Times New Roman"/>
                <a:cs typeface="Times New Roman"/>
              </a:rPr>
              <a:t>... waiting for 40MHz PS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00:45h  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10703" r="16391" b="13760"/>
          <a:stretch>
            <a:fillRect/>
          </a:stretch>
        </p:blipFill>
        <p:spPr>
          <a:xfrm>
            <a:off x="5989968" y="533400"/>
            <a:ext cx="3001632" cy="17101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816017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02:08h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... &amp;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US" sz="1600" dirty="0" smtClean="0"/>
              <a:t>Bad temperature reading on TCSG_4R6_B1_TTRU triggered interlock on BIS</a:t>
            </a:r>
            <a:endParaRPr lang="en-US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16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piquet called to 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analyse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problem</a:t>
            </a:r>
          </a:p>
          <a:p>
            <a:pPr lvl="0"/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intermittent erratic readings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15225"/>
          <a:stretch>
            <a:fillRect/>
          </a:stretch>
        </p:blipFill>
        <p:spPr>
          <a:xfrm>
            <a:off x="3962400" y="3120593"/>
            <a:ext cx="4359945" cy="29500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0" y="32428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3000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5638800"/>
            <a:ext cx="3262231" cy="338554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23-sep    24        25        26       27 sep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morning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2664370"/>
          </a:xfrm>
        </p:spPr>
        <p:txBody>
          <a:bodyPr/>
          <a:lstStyle/>
          <a:p>
            <a:r>
              <a:rPr lang="en-US" dirty="0" smtClean="0"/>
              <a:t>08:00 Stable beams with 840b.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Nice smooth cycle.</a:t>
            </a:r>
          </a:p>
          <a:p>
            <a:r>
              <a:rPr lang="en-US" dirty="0" smtClean="0"/>
              <a:t>08:15 Losing on non-colliding (and no LR) bunches when trimming down the </a:t>
            </a:r>
            <a:r>
              <a:rPr lang="en-US" dirty="0" err="1" smtClean="0"/>
              <a:t>octupoles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Had to back off in </a:t>
            </a:r>
            <a:r>
              <a:rPr lang="en-US" dirty="0" err="1" smtClean="0"/>
              <a:t>octupole</a:t>
            </a:r>
            <a:r>
              <a:rPr lang="en-US" dirty="0" smtClean="0"/>
              <a:t> current to stabilize.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elogbook.cern.ch/eLogbook/attach_reader?attach_id=1293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560" y="2852920"/>
            <a:ext cx="5580140" cy="35302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410" y="3853537"/>
            <a:ext cx="338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 smtClean="0"/>
              <a:t>Sign that we should avoid bunches without head-on in IR1/5 in the filling schemes.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7362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5111750"/>
          </a:xfrm>
        </p:spPr>
        <p:txBody>
          <a:bodyPr/>
          <a:lstStyle/>
          <a:p>
            <a:r>
              <a:rPr lang="en-US" dirty="0" smtClean="0"/>
              <a:t>09:40 </a:t>
            </a:r>
            <a:r>
              <a:rPr lang="en-US" dirty="0" smtClean="0">
                <a:solidFill>
                  <a:srgbClr val="FF0000"/>
                </a:solidFill>
              </a:rPr>
              <a:t>Beam dump</a:t>
            </a:r>
            <a:r>
              <a:rPr lang="en-US" dirty="0" smtClean="0"/>
              <a:t>, trip of RCBXH3.R1.</a:t>
            </a:r>
          </a:p>
          <a:p>
            <a:pPr lvl="1"/>
            <a:r>
              <a:rPr lang="en-US" dirty="0" smtClean="0"/>
              <a:t>No faults, reset and go.</a:t>
            </a:r>
          </a:p>
          <a:p>
            <a:r>
              <a:rPr lang="en-US" dirty="0" smtClean="0"/>
              <a:t>10:20 </a:t>
            </a:r>
            <a:r>
              <a:rPr lang="en-US" dirty="0" smtClean="0">
                <a:solidFill>
                  <a:srgbClr val="FF0000"/>
                </a:solidFill>
              </a:rPr>
              <a:t>Lost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in S78 </a:t>
            </a:r>
            <a:r>
              <a:rPr lang="en-US" dirty="0" smtClean="0"/>
              <a:t>due to DFB levels.</a:t>
            </a:r>
          </a:p>
          <a:p>
            <a:pPr lvl="1"/>
            <a:r>
              <a:rPr lang="en-US" dirty="0" smtClean="0"/>
              <a:t>Unfortunate error while reconnecting the distribution between heat shields. An interlock was left unmasked, and an interlock triggered, closing valves on the 4.5K distribution line. </a:t>
            </a:r>
          </a:p>
          <a:p>
            <a:pPr lvl="1">
              <a:buNone/>
            </a:pPr>
            <a:r>
              <a:rPr lang="en-US" dirty="0" smtClean="0"/>
              <a:t>	In the context of decoupling S78 and S81.</a:t>
            </a:r>
          </a:p>
          <a:p>
            <a:r>
              <a:rPr lang="en-US" dirty="0" smtClean="0"/>
              <a:t>Some accesses (</a:t>
            </a:r>
            <a:r>
              <a:rPr lang="en-US" dirty="0" err="1" smtClean="0"/>
              <a:t>LHCb</a:t>
            </a:r>
            <a:r>
              <a:rPr lang="en-US" dirty="0" smtClean="0"/>
              <a:t>, CMS) during </a:t>
            </a:r>
            <a:r>
              <a:rPr lang="en-US" dirty="0" err="1" smtClean="0"/>
              <a:t>cryo</a:t>
            </a:r>
            <a:r>
              <a:rPr lang="en-US" dirty="0" smtClean="0"/>
              <a:t> recovery.</a:t>
            </a:r>
          </a:p>
          <a:p>
            <a:r>
              <a:rPr lang="en-US" dirty="0" smtClean="0"/>
              <a:t>Collimator T sensor on TCSG_4R6_B1_TTRU with strange reading disabled (1 out of 4).</a:t>
            </a:r>
          </a:p>
          <a:p>
            <a:r>
              <a:rPr lang="en-US" dirty="0" smtClean="0"/>
              <a:t>15:30 </a:t>
            </a:r>
            <a:r>
              <a:rPr lang="en-US" dirty="0" err="1" smtClean="0"/>
              <a:t>Cryo</a:t>
            </a:r>
            <a:r>
              <a:rPr lang="en-US" dirty="0" smtClean="0"/>
              <a:t> S78 is back.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229600" cy="2160300"/>
          </a:xfrm>
        </p:spPr>
        <p:txBody>
          <a:bodyPr/>
          <a:lstStyle/>
          <a:p>
            <a:r>
              <a:rPr lang="en-US" dirty="0" smtClean="0"/>
              <a:t>17:00 Filling with standard schema, 1.4E11 p/b, as far as vacuum allows.</a:t>
            </a:r>
          </a:p>
          <a:p>
            <a:pPr lvl="1"/>
            <a:r>
              <a:rPr lang="en-US" dirty="0" smtClean="0"/>
              <a:t>Had to stop at </a:t>
            </a:r>
            <a:r>
              <a:rPr lang="en-US" u="sng" dirty="0" smtClean="0"/>
              <a:t>726 bunches</a:t>
            </a:r>
            <a:r>
              <a:rPr lang="en-US" dirty="0" smtClean="0"/>
              <a:t>, vacuum in interconnection &gt; 1E-8.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  <p:pic>
        <p:nvPicPr>
          <p:cNvPr id="1026" name="Picture 2" descr="http://elogbook.cern.ch/eLogbook/attach_reader?attach_id=1293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590" y="2132820"/>
            <a:ext cx="6408890" cy="4011284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 rot="19523224">
            <a:off x="4286216" y="3204031"/>
            <a:ext cx="248570" cy="462022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63610" y="3911794"/>
            <a:ext cx="453663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229600" cy="2160300"/>
          </a:xfrm>
        </p:spPr>
        <p:txBody>
          <a:bodyPr/>
          <a:lstStyle/>
          <a:p>
            <a:r>
              <a:rPr lang="en-US" dirty="0" smtClean="0"/>
              <a:t>18:40 Stable beams, fill 3109, L ~3E33 cm-2s-1, 726b.</a:t>
            </a:r>
          </a:p>
          <a:p>
            <a:pPr lvl="1"/>
            <a:r>
              <a:rPr lang="en-US" dirty="0" smtClean="0"/>
              <a:t>Smooth, a few poor quality batches made it through (we had a some issues with PS bunch length) – reflected in losses.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21:40 Start of ATLAS </a:t>
            </a:r>
            <a:r>
              <a:rPr lang="en-US" dirty="0" err="1" smtClean="0"/>
              <a:t>VdM</a:t>
            </a:r>
            <a:r>
              <a:rPr lang="en-US" dirty="0" smtClean="0"/>
              <a:t> scans.</a:t>
            </a:r>
          </a:p>
          <a:p>
            <a:r>
              <a:rPr lang="en-US" dirty="0" smtClean="0"/>
              <a:t>23:10 </a:t>
            </a:r>
            <a:r>
              <a:rPr lang="en-US" dirty="0" smtClean="0">
                <a:solidFill>
                  <a:srgbClr val="FF0000"/>
                </a:solidFill>
              </a:rPr>
              <a:t>Beam dump </a:t>
            </a:r>
            <a:r>
              <a:rPr lang="en-US" dirty="0" smtClean="0"/>
              <a:t>– lost </a:t>
            </a:r>
            <a:r>
              <a:rPr lang="en-US" dirty="0" err="1" smtClean="0"/>
              <a:t>cryo</a:t>
            </a:r>
            <a:r>
              <a:rPr lang="en-US" dirty="0" smtClean="0"/>
              <a:t> sector 78 due to communication with vacuum.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  <p:pic>
        <p:nvPicPr>
          <p:cNvPr id="6" name="Picture 2" descr="http://elogbook.cern.ch/eLogbook/attach_reader?attach_id=1293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10"/>
            <a:ext cx="8892600" cy="1858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363390" cy="2088005"/>
          </a:xfrm>
        </p:spPr>
        <p:txBody>
          <a:bodyPr/>
          <a:lstStyle/>
          <a:p>
            <a:r>
              <a:rPr lang="en-US" dirty="0" smtClean="0"/>
              <a:t>00:00++ Access </a:t>
            </a:r>
            <a:r>
              <a:rPr lang="en-US" dirty="0" err="1" smtClean="0"/>
              <a:t>LHCb</a:t>
            </a:r>
            <a:r>
              <a:rPr lang="en-US" dirty="0" smtClean="0"/>
              <a:t>. Followed by CMS. Then vacuum for PLC restart.</a:t>
            </a:r>
          </a:p>
          <a:p>
            <a:r>
              <a:rPr lang="en-US" dirty="0" smtClean="0"/>
              <a:t>00:50 No more logging of some systems (LHC BI) – server hardware failure.</a:t>
            </a:r>
          </a:p>
          <a:p>
            <a:r>
              <a:rPr lang="en-US" dirty="0" smtClean="0"/>
              <a:t>03:30 End of access. Pre-cycle.</a:t>
            </a:r>
          </a:p>
          <a:p>
            <a:r>
              <a:rPr lang="en-US" dirty="0" smtClean="0"/>
              <a:t>04:30 Injection – 1374 bunches @ 1.4E11 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  <p:pic>
        <p:nvPicPr>
          <p:cNvPr id="2050" name="Picture 2" descr="http://elogbook.cern.ch/eLogbook/attach_reader?attach_id=12934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10" y="3573020"/>
            <a:ext cx="4610001" cy="412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Saturday Morning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447800"/>
            <a:ext cx="7594075" cy="6771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05:00h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... 1374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x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1374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with reduced bunch intensity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N</a:t>
            </a:r>
            <a:r>
              <a:rPr lang="en-GB" sz="2000" b="1" i="1" kern="0" baseline="-25000" dirty="0" err="1" smtClean="0">
                <a:latin typeface="Times New Roman"/>
                <a:cs typeface="Times New Roman"/>
              </a:rPr>
              <a:t>p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= 1.4*10</a:t>
            </a:r>
            <a:r>
              <a:rPr lang="en-GB" sz="2000" b="1" i="1" kern="0" baseline="30000" dirty="0" smtClean="0">
                <a:latin typeface="Times New Roman"/>
                <a:cs typeface="Times New Roman"/>
              </a:rPr>
              <a:t>11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dirty="0" smtClean="0"/>
              <a:t>Electrical glitch affecting UPS in Sectors 78 and 81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... lengthy repair ... including support from the UPS company piquet 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12448" b="31121"/>
          <a:stretch>
            <a:fillRect/>
          </a:stretch>
        </p:blipFill>
        <p:spPr>
          <a:xfrm>
            <a:off x="6248400" y="1447800"/>
            <a:ext cx="2590800" cy="162684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8470886" cy="620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parallel to the UPS repair ...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try to improve the spiky situation at MKI8_D:</a:t>
            </a:r>
            <a:endParaRPr lang="en-US" sz="2000" dirty="0" smtClean="0"/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				</a:t>
            </a:r>
            <a:r>
              <a:rPr lang="en-GB" sz="17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Vacuum at MKI8_D</a:t>
            </a:r>
          </a:p>
          <a:p>
            <a:endParaRPr lang="en-GB" sz="1700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seems to be a true vacuum measurement: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several other gauges show the same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behavior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but smaller in amplitude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304" y="2057401"/>
            <a:ext cx="3371095" cy="18287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4487" y="3086100"/>
            <a:ext cx="58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1E-9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487" y="2743200"/>
            <a:ext cx="58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1E-8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595" y="3429000"/>
            <a:ext cx="68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1E-10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18" y="4495801"/>
            <a:ext cx="3424647" cy="214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11369" b="35054"/>
          <a:stretch>
            <a:fillRect/>
          </a:stretch>
        </p:blipFill>
        <p:spPr>
          <a:xfrm>
            <a:off x="2921000" y="990600"/>
            <a:ext cx="6223000" cy="1329355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990600"/>
            <a:ext cx="8753242" cy="532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isolating the section: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correlating with beam screen temperature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that varies with the same </a:t>
            </a:r>
          </a:p>
          <a:p>
            <a:pPr lvl="0"/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time scale between 5 and 15K. </a:t>
            </a: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After consultation with Vincent B. and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Udo</a:t>
            </a:r>
            <a:r>
              <a:rPr lang="en-US" sz="2000" b="1" i="1" dirty="0" smtClean="0">
                <a:latin typeface="Times New Roman"/>
                <a:cs typeface="Times New Roman"/>
              </a:rPr>
              <a:t> we decide to close the valves around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Q5 and perform a thermal cycle to 40K of the beam-screen to release gas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from the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beamscreen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71800"/>
            <a:ext cx="4406900" cy="2090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</a:t>
            </a:r>
            <a:r>
              <a:rPr lang="en-GB" sz="3200" kern="0" noProof="0" dirty="0" err="1" smtClean="0">
                <a:solidFill>
                  <a:srgbClr val="FF0000"/>
                </a:solidFill>
                <a:latin typeface="+mn-lt"/>
              </a:rPr>
              <a:t>nday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-Oct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noProof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noProof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447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Statistics:  5 fills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2133600"/>
          <a:ext cx="5562600" cy="305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956"/>
                <a:gridCol w="1185844"/>
                <a:gridCol w="685800"/>
                <a:gridCol w="8382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Fill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length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L0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int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 L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Dump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3113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8:02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5.7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103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Power Converter</a:t>
                      </a:r>
                    </a:p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ROD /ROF/RSD2 67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3110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:40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5.4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UPS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3109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4:31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Cryo</a:t>
                      </a:r>
                      <a:endParaRPr lang="en-US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communication vacuum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3108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1:40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3.3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18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Power Converter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RCBXH3.R1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3102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1:10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1.7</a:t>
                      </a:r>
                      <a:endParaRPr lang="en-US" sz="16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0.003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Power Converter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RQ9.L2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15059" r="15059" b="25339"/>
          <a:stretch>
            <a:fillRect/>
          </a:stretch>
        </p:blipFill>
        <p:spPr>
          <a:xfrm>
            <a:off x="5943600" y="3048000"/>
            <a:ext cx="2589120" cy="2997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0" y="4419600"/>
            <a:ext cx="146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42%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5650468"/>
            <a:ext cx="131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Setup 20%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3657600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dirty="0" err="1" smtClean="0"/>
              <a:t>umi</a:t>
            </a:r>
            <a:r>
              <a:rPr lang="en-US" dirty="0" smtClean="0"/>
              <a:t> 9%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3886200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 smtClean="0"/>
              <a:t>amp </a:t>
            </a:r>
            <a:r>
              <a:rPr lang="en-US" dirty="0" smtClean="0"/>
              <a:t>8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/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8087336" cy="886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parallel: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intervention on the water leak on the dump resistors in point 1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UPS problem fixed, restart LHC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18:10h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probes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physics: 1374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x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1374</a:t>
            </a:r>
          </a:p>
          <a:p>
            <a:endParaRPr lang="en-GB" sz="3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... nota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bene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*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pressure oscillations still observed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, beyond SIS the threshold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*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lost again FBCT ...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GB" sz="1600" dirty="0" smtClean="0"/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202" y="1828801"/>
            <a:ext cx="3990798" cy="2286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953000" y="2908300"/>
            <a:ext cx="441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4865" y="2667000"/>
            <a:ext cx="59533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5e-9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19400"/>
            <a:ext cx="2667000" cy="106680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430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19:15h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OFC crashed  </a:t>
            </a:r>
            <a:r>
              <a:rPr lang="en-US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dump by operation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              </a:t>
            </a:r>
            <a:r>
              <a:rPr lang="en-US" sz="1600" dirty="0" smtClean="0"/>
              <a:t>mismatch between the RT trims in the hardware and what the orbit 	feedback thinks it put in</a:t>
            </a:r>
          </a:p>
          <a:p>
            <a:endParaRPr lang="en-US" sz="16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22:30h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injection probes ...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problem in TI2, power converter down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00:53h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 (b2)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03:40h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 (b1)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... again crash of FBCT !</a:t>
            </a:r>
            <a:r>
              <a:rPr lang="en-GB" sz="1600" b="1" i="1" kern="0" dirty="0" smtClean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09800"/>
            <a:ext cx="297180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t="8759" b="38220"/>
          <a:stretch>
            <a:fillRect/>
          </a:stretch>
        </p:blipFill>
        <p:spPr>
          <a:xfrm>
            <a:off x="4572000" y="4604611"/>
            <a:ext cx="4419600" cy="20247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5763733" cy="809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04:32h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ramp, squeeze, adjust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05:22h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07:30h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improved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screen temperature tuning</a:t>
            </a: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GB" sz="1600" dirty="0" smtClean="0"/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5475" b="60228"/>
          <a:stretch>
            <a:fillRect/>
          </a:stretch>
        </p:blipFill>
        <p:spPr>
          <a:xfrm>
            <a:off x="3581400" y="1676400"/>
            <a:ext cx="5410200" cy="1632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48" y="4278095"/>
            <a:ext cx="3526652" cy="219890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029200" y="4572000"/>
            <a:ext cx="26670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Sun 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8640623" cy="1178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13:24h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power converter fault... </a:t>
            </a:r>
            <a:r>
              <a:rPr lang="en-US" sz="1600" dirty="0" smtClean="0"/>
              <a:t>RSD2.A67B1, ROF.A67B1, ROD.A67B1</a:t>
            </a:r>
            <a:endParaRPr lang="en-GB" sz="16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5:02h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for physics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     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... spike less and just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at the limit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:36h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16:15h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beams, L0=7.1e33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03:13h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operation !!!!!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:46h </a:t>
            </a:r>
            <a:r>
              <a:rPr lang="en-GB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undulator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problem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GB" sz="1600" dirty="0" smtClean="0"/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752601"/>
            <a:ext cx="3454837" cy="2154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t="5475" b="63357"/>
          <a:stretch>
            <a:fillRect/>
          </a:stretch>
        </p:blipFill>
        <p:spPr>
          <a:xfrm>
            <a:off x="2895600" y="4114800"/>
            <a:ext cx="6064040" cy="166249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4724400" y="4572000"/>
            <a:ext cx="990600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858000" y="4572000"/>
            <a:ext cx="990600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315200" cy="7921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Tuesday: Strange </a:t>
            </a:r>
            <a:r>
              <a:rPr lang="en-US" sz="2400" dirty="0" smtClean="0">
                <a:solidFill>
                  <a:srgbClr val="0000FF"/>
                </a:solidFill>
              </a:rPr>
              <a:t>orbit corrector settings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46250"/>
            <a:ext cx="8229600" cy="5111750"/>
          </a:xfrm>
        </p:spPr>
        <p:txBody>
          <a:bodyPr/>
          <a:lstStyle/>
          <a:p>
            <a:r>
              <a:rPr lang="en-US" sz="1800" dirty="0" smtClean="0">
                <a:solidFill>
                  <a:srgbClr val="0000FF"/>
                </a:solidFill>
              </a:rPr>
              <a:t>Problem of RT trims on common RBBX </a:t>
            </a:r>
            <a:r>
              <a:rPr lang="en-US" sz="1800" dirty="0" smtClean="0"/>
              <a:t>correctors partly understood.</a:t>
            </a:r>
          </a:p>
          <a:p>
            <a:pPr lvl="1"/>
            <a:r>
              <a:rPr lang="en-US" sz="1800" dirty="0" smtClean="0"/>
              <a:t>The RT trims are indeed not applied for those CODs (blocked at FGC level), but they are visible (as if they were applied).</a:t>
            </a:r>
          </a:p>
          <a:p>
            <a:pPr lvl="1"/>
            <a:r>
              <a:rPr lang="en-US" sz="1800" dirty="0" smtClean="0"/>
              <a:t>The orbit FB should normally never used them, unless they are explicitly activated.</a:t>
            </a:r>
          </a:p>
          <a:p>
            <a:pPr lvl="1"/>
            <a:r>
              <a:rPr lang="en-US" sz="1800" dirty="0" smtClean="0"/>
              <a:t>Searching the logging it became clear that those trims were applied over one minute in the prepare ramp phase – then stayed constant. It also affects the other fills after TS3.</a:t>
            </a:r>
          </a:p>
          <a:p>
            <a:pPr lvl="2"/>
            <a:r>
              <a:rPr lang="en-US" sz="1800" dirty="0" smtClean="0"/>
              <a:t>This is the moment when we send a last update of the response matrix - where those CODs should be de-selected.</a:t>
            </a:r>
          </a:p>
          <a:p>
            <a:pPr lvl="2"/>
            <a:r>
              <a:rPr lang="en-US" sz="1800" dirty="0" smtClean="0"/>
              <a:t>Why do they seem to be selected when matrix is sent, as should be de-selected? No change in sequence, but the OFSU code was touched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Minor Problems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315200" cy="792163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Tuesday: BQM </a:t>
            </a:r>
            <a:r>
              <a:rPr lang="en-US" sz="2000" dirty="0" smtClean="0">
                <a:solidFill>
                  <a:srgbClr val="0000FF"/>
                </a:solidFill>
              </a:rPr>
              <a:t>B1 problem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1619590"/>
            <a:ext cx="8748580" cy="2952410"/>
          </a:xfrm>
        </p:spPr>
        <p:txBody>
          <a:bodyPr/>
          <a:lstStyle/>
          <a:p>
            <a:r>
              <a:rPr lang="en-US" sz="2000" dirty="0" smtClean="0"/>
              <a:t>The BQM problem during Q20 injection setup was traced to broken hardware – signal is perturbed by reflections.</a:t>
            </a:r>
          </a:p>
          <a:p>
            <a:pPr lvl="1"/>
            <a:r>
              <a:rPr lang="en-US" sz="2000" dirty="0" smtClean="0"/>
              <a:t>Perturbs bunch identification and bunch length measurement (</a:t>
            </a:r>
            <a:r>
              <a:rPr lang="en-US" sz="2000" dirty="0" err="1" smtClean="0"/>
              <a:t>tbc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Giulia adapted settings to cope with the poorer </a:t>
            </a:r>
            <a:r>
              <a:rPr lang="en-US" sz="2000" dirty="0" smtClean="0"/>
              <a:t>signal</a:t>
            </a:r>
          </a:p>
          <a:p>
            <a:pPr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b="1" i="1" dirty="0" smtClean="0">
                <a:solidFill>
                  <a:srgbClr val="0000FF"/>
                </a:solidFill>
              </a:rPr>
              <a:t>problem solved</a:t>
            </a:r>
            <a:endParaRPr lang="en-US" sz="2000" b="1" i="1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  <p:pic>
        <p:nvPicPr>
          <p:cNvPr id="1026" name="Picture 2" descr="http://elogbook.cern.ch/eLogbook/attach_reader?attach_id=1292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29000"/>
            <a:ext cx="5616780" cy="3070190"/>
          </a:xfrm>
          <a:prstGeom prst="rect">
            <a:avLst/>
          </a:prstGeom>
          <a:noFill/>
        </p:spPr>
      </p:pic>
      <p:sp>
        <p:nvSpPr>
          <p:cNvPr id="7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Minor Problems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10" y="3933070"/>
            <a:ext cx="4916070" cy="270890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00" y="2054995"/>
            <a:ext cx="5040700" cy="27456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720100"/>
          </a:xfrm>
        </p:spPr>
        <p:txBody>
          <a:bodyPr/>
          <a:lstStyle/>
          <a:p>
            <a:r>
              <a:rPr lang="en-US" sz="2200" dirty="0" smtClean="0"/>
              <a:t>Orbit </a:t>
            </a:r>
            <a:r>
              <a:rPr lang="en-US" sz="2200" dirty="0" err="1" smtClean="0"/>
              <a:t>excusion</a:t>
            </a:r>
            <a:r>
              <a:rPr lang="en-US" sz="2200" dirty="0" smtClean="0"/>
              <a:t> during collision BP </a:t>
            </a:r>
          </a:p>
          <a:p>
            <a:pPr>
              <a:buNone/>
            </a:pPr>
            <a:r>
              <a:rPr lang="en-US" sz="2200" dirty="0" smtClean="0"/>
              <a:t>    beam 1</a:t>
            </a:r>
            <a:r>
              <a:rPr lang="en-US" sz="2200" dirty="0" smtClean="0"/>
              <a:t> </a:t>
            </a:r>
            <a:r>
              <a:rPr lang="en-US" sz="2200" dirty="0" smtClean="0"/>
              <a:t>a bit large… during ramp down of </a:t>
            </a:r>
            <a:r>
              <a:rPr lang="en-US" sz="2200" dirty="0" err="1" smtClean="0"/>
              <a:t>LHCb</a:t>
            </a:r>
            <a:r>
              <a:rPr lang="en-US" sz="2200" dirty="0" smtClean="0"/>
              <a:t> H Xing.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30" y="213282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7203" y="576527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1979640" y="2847105"/>
            <a:ext cx="1368190" cy="93613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Minor Problems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19400"/>
            <a:ext cx="2667000" cy="106680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Minor Problems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43000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Sat Late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19:15h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OFC crashed  </a:t>
            </a:r>
            <a:r>
              <a:rPr lang="en-US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dump by operation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              </a:t>
            </a:r>
            <a:r>
              <a:rPr lang="en-US" sz="1600" dirty="0" smtClean="0"/>
              <a:t>mismatch between the RT trims in the hardware and what the orbit 	feedback thinks it put in</a:t>
            </a:r>
          </a:p>
          <a:p>
            <a:endParaRPr lang="en-US" sz="16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Monday -Monday</a:t>
            </a:r>
          </a:p>
          <a:p>
            <a:pPr lvl="0"/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crashes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FBCT !</a:t>
            </a:r>
            <a:r>
              <a:rPr lang="en-GB" sz="1600" b="1" i="1" kern="0" dirty="0" smtClean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09800"/>
            <a:ext cx="297180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t="8759" b="38220"/>
          <a:stretch>
            <a:fillRect/>
          </a:stretch>
        </p:blipFill>
        <p:spPr>
          <a:xfrm>
            <a:off x="4572000" y="4604611"/>
            <a:ext cx="4419600" cy="202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577557" cy="403860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Resume of a tough week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066800"/>
            <a:ext cx="8380637" cy="5130463"/>
            <a:chOff x="0" y="1078468"/>
            <a:chExt cx="8380637" cy="5130463"/>
          </a:xfrm>
        </p:grpSpPr>
        <p:sp>
          <p:nvSpPr>
            <p:cNvPr id="6" name="TextBox 5"/>
            <p:cNvSpPr txBox="1"/>
            <p:nvPr/>
          </p:nvSpPr>
          <p:spPr>
            <a:xfrm>
              <a:off x="0" y="2819400"/>
              <a:ext cx="1711451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 cycle</a:t>
              </a:r>
            </a:p>
            <a:p>
              <a:r>
                <a:rPr lang="en-US" dirty="0" smtClean="0"/>
                <a:t>50Hz noise</a:t>
              </a:r>
            </a:p>
            <a:p>
              <a:r>
                <a:rPr lang="en-US" dirty="0" err="1" smtClean="0"/>
                <a:t>Tclib</a:t>
              </a:r>
              <a:r>
                <a:rPr lang="en-US" dirty="0" smtClean="0"/>
                <a:t> alignment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1905000"/>
              <a:ext cx="178832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set up Q20</a:t>
              </a:r>
            </a:p>
            <a:p>
              <a:r>
                <a:rPr lang="en-US" dirty="0" smtClean="0"/>
                <a:t>flash over MKI8</a:t>
              </a:r>
            </a:p>
            <a:p>
              <a:r>
                <a:rPr lang="en-US" dirty="0" smtClean="0"/>
                <a:t>loss maps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5480" y="3048000"/>
              <a:ext cx="77053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-11h 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000" y="1078468"/>
              <a:ext cx="51872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MKI8 vacuum   .....................................................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2505670"/>
              <a:ext cx="1211239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RQ9</a:t>
              </a:r>
            </a:p>
            <a:p>
              <a:r>
                <a:rPr lang="en-US" dirty="0" smtClean="0"/>
                <a:t>earth fault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– 9h -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4876800"/>
              <a:ext cx="135201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PS 40 MHz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- 4h 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1992868"/>
              <a:ext cx="142065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dump T </a:t>
              </a:r>
              <a:r>
                <a:rPr lang="en-US" dirty="0" err="1" smtClean="0"/>
                <a:t>colli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4953000"/>
              <a:ext cx="163424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dump RCBXH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76800" y="2297668"/>
              <a:ext cx="1262297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dump </a:t>
              </a:r>
              <a:r>
                <a:rPr lang="en-US" dirty="0" err="1" smtClean="0"/>
                <a:t>cryo</a:t>
              </a:r>
              <a:r>
                <a:rPr lang="en-US" dirty="0" smtClean="0"/>
                <a:t>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- 5h -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19503" y="1600200"/>
              <a:ext cx="1737037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dump </a:t>
              </a:r>
              <a:r>
                <a:rPr lang="en-US" dirty="0" err="1" smtClean="0"/>
                <a:t>cryo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communication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5562600"/>
              <a:ext cx="119839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dump ups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- 9h 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7000" y="5193268"/>
              <a:ext cx="13134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dump OFC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0932" y="4572000"/>
              <a:ext cx="115970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dump PC</a:t>
              </a:r>
            </a:p>
            <a:p>
              <a:r>
                <a:rPr lang="en-US" smtClean="0"/>
                <a:t>A67 </a:t>
              </a:r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Sunday: Back in Routine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27682"/>
          <a:stretch>
            <a:fillRect/>
          </a:stretch>
        </p:blipFill>
        <p:spPr>
          <a:xfrm>
            <a:off x="533400" y="1535098"/>
            <a:ext cx="8128000" cy="4408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752660"/>
          </a:xfrm>
        </p:spPr>
        <p:txBody>
          <a:bodyPr/>
          <a:lstStyle/>
          <a:p>
            <a:r>
              <a:rPr lang="en-US" dirty="0" smtClean="0"/>
              <a:t>08:00-10:00 Test of cycle with 1 probe / beam. </a:t>
            </a:r>
          </a:p>
          <a:p>
            <a:pPr lvl="1"/>
            <a:r>
              <a:rPr lang="en-US" dirty="0" smtClean="0"/>
              <a:t>Q’ measurement.</a:t>
            </a:r>
          </a:p>
          <a:p>
            <a:pPr lvl="1"/>
            <a:r>
              <a:rPr lang="en-US" dirty="0" smtClean="0"/>
              <a:t>New collision BP (new : parabolic round-off on all COD functions) ran OK. Orbit leakage in transients is OK.</a:t>
            </a:r>
          </a:p>
          <a:p>
            <a:r>
              <a:rPr lang="en-US" dirty="0" smtClean="0"/>
              <a:t>10:00-12:30 50 Hz noise studies and BRST checks.</a:t>
            </a:r>
          </a:p>
          <a:p>
            <a:pPr lvl="1"/>
            <a:r>
              <a:rPr lang="en-US" dirty="0" smtClean="0"/>
              <a:t>No effect on 50 Hz noise of active filters (RBs, warm dipoles and quadrupoles) </a:t>
            </a:r>
            <a:r>
              <a:rPr lang="en-US" dirty="0" smtClean="0"/>
              <a:t>.</a:t>
            </a:r>
          </a:p>
          <a:p>
            <a:r>
              <a:rPr lang="en-US" dirty="0" smtClean="0"/>
              <a:t>14:00 TCLIB alignment check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0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Beam centre differs by 75 um and beam size differs by 40 um ==&gt; within measurement accuracy (50 um steps) ==&gt; we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keep the old settings.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9/30/12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736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/ Tuesday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4752660"/>
          </a:xfrm>
        </p:spPr>
        <p:txBody>
          <a:bodyPr/>
          <a:lstStyle/>
          <a:p>
            <a:r>
              <a:rPr lang="en-US" dirty="0" smtClean="0"/>
              <a:t>set up for</a:t>
            </a:r>
            <a:r>
              <a:rPr lang="en-US" dirty="0" smtClean="0"/>
              <a:t> </a:t>
            </a:r>
            <a:r>
              <a:rPr lang="en-US" dirty="0" smtClean="0"/>
              <a:t>Q20</a:t>
            </a:r>
            <a:r>
              <a:rPr lang="en-US" dirty="0" smtClean="0"/>
              <a:t> injection</a:t>
            </a:r>
          </a:p>
          <a:p>
            <a:r>
              <a:rPr lang="en-US" dirty="0" smtClean="0"/>
              <a:t>17:30 Observe losses at beginning of line for B1 – problem at extraction from SPS.</a:t>
            </a:r>
            <a:endParaRPr lang="en-US" dirty="0" smtClean="0"/>
          </a:p>
          <a:p>
            <a:pPr lvl="1"/>
            <a:r>
              <a:rPr lang="en-US" dirty="0" smtClean="0"/>
              <a:t>extraction bump </a:t>
            </a:r>
            <a:r>
              <a:rPr lang="en-US" dirty="0" smtClean="0"/>
              <a:t>increased from 37 mm to 40 mm.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re-steering of line.</a:t>
            </a:r>
          </a:p>
          <a:p>
            <a:r>
              <a:rPr lang="en-US" dirty="0" smtClean="0"/>
              <a:t>20:00 </a:t>
            </a:r>
            <a:r>
              <a:rPr lang="en-US" dirty="0" smtClean="0">
                <a:solidFill>
                  <a:srgbClr val="FF0000"/>
                </a:solidFill>
              </a:rPr>
              <a:t>Ready for 50 ns with Q20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since then used as Default setting</a:t>
            </a:r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 smtClean="0"/>
              <a:t>22:30 Injections of 36, 72 and 144b with B1. 36b on B2.</a:t>
            </a:r>
          </a:p>
          <a:p>
            <a:r>
              <a:rPr lang="en-US" dirty="0" smtClean="0"/>
              <a:t>23:20 </a:t>
            </a:r>
            <a:r>
              <a:rPr lang="en-US" dirty="0" smtClean="0">
                <a:solidFill>
                  <a:srgbClr val="FF0000"/>
                </a:solidFill>
              </a:rPr>
              <a:t>MKI8D faulty. Flashover?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 err="1" smtClean="0"/>
              <a:t>softstart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Also vacuum activity.</a:t>
            </a:r>
          </a:p>
          <a:p>
            <a:r>
              <a:rPr lang="en-US" dirty="0" smtClean="0"/>
              <a:t>Loss maps (</a:t>
            </a:r>
            <a:r>
              <a:rPr lang="en-US" dirty="0" err="1" smtClean="0"/>
              <a:t>betatron</a:t>
            </a:r>
            <a:r>
              <a:rPr lang="en-US" dirty="0" smtClean="0"/>
              <a:t>)</a:t>
            </a:r>
            <a:r>
              <a:rPr lang="en-US" dirty="0" smtClean="0"/>
              <a:t>... including roman pots</a:t>
            </a:r>
          </a:p>
          <a:p>
            <a:r>
              <a:rPr lang="en-US" dirty="0" err="1" smtClean="0"/>
              <a:t>Asynch</a:t>
            </a:r>
            <a:r>
              <a:rPr lang="en-US" dirty="0" smtClean="0"/>
              <a:t> dump test</a:t>
            </a:r>
            <a:r>
              <a:rPr lang="en-US" dirty="0" smtClean="0"/>
              <a:t> including roman pots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9/30/12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736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– funny features (reproducible 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  <p:pic>
        <p:nvPicPr>
          <p:cNvPr id="22530" name="Picture 2" descr="http://elogbook.cern.ch/eLogbook/attach_reader?attach_id=1292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590" y="1556740"/>
            <a:ext cx="5976830" cy="4912994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6732300" y="5157240"/>
            <a:ext cx="144020" cy="64809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205304" y="5157240"/>
            <a:ext cx="144020" cy="64809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02594" y="5204406"/>
            <a:ext cx="144020" cy="64809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92620"/>
            <a:ext cx="8229600" cy="158422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Loss spikes in cold regions (B1 only).</a:t>
            </a:r>
          </a:p>
          <a:p>
            <a:pPr lvl="1"/>
            <a:r>
              <a:rPr lang="en-US" dirty="0" smtClean="0"/>
              <a:t>Not simple noise – appear only during the loss maps. Also present in the loss maps of the previous nights.</a:t>
            </a:r>
          </a:p>
          <a:p>
            <a:pPr lvl="1"/>
            <a:r>
              <a:rPr lang="en-US" dirty="0" smtClean="0"/>
              <a:t>Very low (&lt; 1E-4), but should not be there…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430" y="314096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11750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200" b="1" i="1" dirty="0" smtClean="0">
                <a:latin typeface="Times New Roman"/>
                <a:cs typeface="Times New Roman"/>
              </a:rPr>
              <a:t>17</a:t>
            </a:r>
            <a:r>
              <a:rPr lang="en-US" sz="2200" b="1" i="1" dirty="0" smtClean="0">
                <a:latin typeface="Times New Roman"/>
                <a:cs typeface="Times New Roman"/>
              </a:rPr>
              <a:t>:00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SIG transformer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manipulation: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Volltreffer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!! </a:t>
            </a:r>
          </a:p>
          <a:p>
            <a:pPr lvl="1"/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Compensator filters Pts 2,4 and 6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off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   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ATLAS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toroid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trip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lvl="1"/>
            <a:endParaRPr lang="en-US" sz="2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200" b="1" i="1" dirty="0" smtClean="0">
                <a:latin typeface="Times New Roman"/>
                <a:cs typeface="Times New Roman"/>
              </a:rPr>
              <a:t>17:30-18:30 Start switching on filters.</a:t>
            </a:r>
          </a:p>
          <a:p>
            <a:pPr lvl="1"/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Trip of compressor for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cryo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Pt2 </a:t>
            </a:r>
            <a:r>
              <a:rPr lang="en-US" sz="2200" b="1" i="1" dirty="0" smtClean="0">
                <a:latin typeface="Times New Roman"/>
                <a:cs typeface="Times New Roman"/>
                <a:sym typeface="Wingdings" pitchFamily="2" charset="2"/>
              </a:rPr>
              <a:t> 6-10 hours recovery.</a:t>
            </a:r>
            <a:endParaRPr lang="en-US" sz="2200" b="1" i="1" dirty="0" smtClean="0">
              <a:latin typeface="Times New Roman"/>
              <a:cs typeface="Times New Roman"/>
            </a:endParaRPr>
          </a:p>
          <a:p>
            <a:pPr lvl="1"/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Trip of ALICE solenoid, spectrometer,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undulators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and a few other circuits.</a:t>
            </a:r>
          </a:p>
          <a:p>
            <a:pPr lvl="1"/>
            <a:r>
              <a:rPr lang="en-US" sz="2200" b="1" i="1" dirty="0" smtClean="0">
                <a:latin typeface="Times New Roman"/>
                <a:cs typeface="Times New Roman"/>
              </a:rPr>
              <a:t>When switching back on </a:t>
            </a:r>
            <a:r>
              <a:rPr lang="en-US" sz="2200" b="1" i="1" dirty="0" err="1" smtClean="0">
                <a:latin typeface="Times New Roman"/>
                <a:cs typeface="Times New Roman"/>
              </a:rPr>
              <a:t>fllters</a:t>
            </a:r>
            <a:r>
              <a:rPr lang="en-US" sz="2200" b="1" i="1" dirty="0" smtClean="0">
                <a:latin typeface="Times New Roman"/>
                <a:cs typeface="Times New Roman"/>
              </a:rPr>
              <a:t> in 6,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compensator filter at Pt2 went off again</a:t>
            </a:r>
            <a:r>
              <a:rPr lang="en-US" sz="2200" b="1" i="1" dirty="0" smtClean="0">
                <a:latin typeface="Times New Roman"/>
                <a:cs typeface="Times New Roman"/>
              </a:rPr>
              <a:t>, could be recovered without more problems</a:t>
            </a:r>
            <a:r>
              <a:rPr lang="en-US" sz="2200" b="1" i="1" dirty="0" smtClean="0">
                <a:latin typeface="Times New Roman"/>
                <a:cs typeface="Times New Roman"/>
              </a:rPr>
              <a:t>.</a:t>
            </a:r>
          </a:p>
          <a:p>
            <a:pPr lvl="1"/>
            <a:endParaRPr lang="en-US" sz="2200" b="1" i="1" dirty="0" smtClean="0"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04:00</a:t>
            </a:r>
            <a:r>
              <a:rPr lang="en-US" sz="2200" b="1" i="1" dirty="0" smtClean="0">
                <a:latin typeface="Times New Roman"/>
                <a:cs typeface="Times New Roman"/>
              </a:rPr>
              <a:t> </a:t>
            </a:r>
            <a:r>
              <a:rPr lang="en-US" sz="2200" b="1" i="1" dirty="0" smtClean="0">
                <a:latin typeface="Times New Roman"/>
                <a:cs typeface="Times New Roman"/>
              </a:rPr>
              <a:t>R</a:t>
            </a:r>
            <a:r>
              <a:rPr lang="en-US" sz="2200" b="1" i="1" dirty="0" smtClean="0">
                <a:latin typeface="Times New Roman"/>
                <a:cs typeface="Times New Roman"/>
              </a:rPr>
              <a:t>estart: Filling </a:t>
            </a:r>
            <a:r>
              <a:rPr lang="en-US" sz="2200" b="1" i="1" dirty="0" smtClean="0">
                <a:latin typeface="Times New Roman"/>
                <a:cs typeface="Times New Roman"/>
              </a:rPr>
              <a:t>for loss map with </a:t>
            </a:r>
            <a:r>
              <a:rPr lang="en-US" sz="2200" b="1" i="1" dirty="0" err="1" smtClean="0">
                <a:latin typeface="Times New Roman"/>
                <a:cs typeface="Times New Roman"/>
              </a:rPr>
              <a:t>RPs</a:t>
            </a:r>
            <a:r>
              <a:rPr lang="en-US" sz="2200" b="1" i="1" dirty="0" smtClean="0">
                <a:latin typeface="Times New Roman"/>
                <a:cs typeface="Times New Roman"/>
              </a:rPr>
              <a:t>.</a:t>
            </a:r>
            <a:endParaRPr lang="en-US" sz="2200" b="1" i="1" dirty="0" smtClean="0">
              <a:latin typeface="Times New Roman"/>
              <a:cs typeface="Times New Roman"/>
            </a:endParaRPr>
          </a:p>
          <a:p>
            <a:pPr lvl="1"/>
            <a:r>
              <a:rPr lang="en-US" sz="2200" b="1" i="1" dirty="0" err="1" smtClean="0">
                <a:latin typeface="Times New Roman"/>
                <a:cs typeface="Times New Roman"/>
              </a:rPr>
              <a:t>Betatron</a:t>
            </a:r>
            <a:r>
              <a:rPr lang="en-US" sz="2200" b="1" i="1" dirty="0" smtClean="0">
                <a:latin typeface="Times New Roman"/>
                <a:cs typeface="Times New Roman"/>
              </a:rPr>
              <a:t> </a:t>
            </a:r>
            <a:r>
              <a:rPr lang="en-US" sz="2200" b="1" i="1" dirty="0" smtClean="0">
                <a:latin typeface="Times New Roman"/>
                <a:cs typeface="Times New Roman"/>
              </a:rPr>
              <a:t>V and </a:t>
            </a:r>
            <a:r>
              <a:rPr lang="en-US" sz="2200" b="1" i="1" dirty="0" err="1" smtClean="0">
                <a:latin typeface="Times New Roman"/>
                <a:cs typeface="Times New Roman"/>
              </a:rPr>
              <a:t>asynch</a:t>
            </a:r>
            <a:r>
              <a:rPr lang="en-US" sz="2200" b="1" i="1" dirty="0" smtClean="0">
                <a:latin typeface="Times New Roman"/>
                <a:cs typeface="Times New Roman"/>
              </a:rPr>
              <a:t> dump test.</a:t>
            </a:r>
            <a:endParaRPr lang="en-US" sz="2200" b="1" i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9/30/12</a:t>
            </a:fld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2286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Tuesday </a:t>
            </a:r>
            <a:r>
              <a:rPr lang="en-US" sz="3200" b="1" dirty="0" smtClean="0">
                <a:solidFill>
                  <a:srgbClr val="0000FF"/>
                </a:solidFill>
              </a:rPr>
              <a:t>afternoon: </a:t>
            </a:r>
            <a:r>
              <a:rPr lang="en-US" sz="3200" b="1" dirty="0" smtClean="0"/>
              <a:t>full house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 txBox="1">
            <a:spLocks/>
          </p:cNvSpPr>
          <p:nvPr/>
        </p:nvSpPr>
        <p:spPr bwMode="auto">
          <a:xfrm>
            <a:off x="609600" y="0"/>
            <a:ext cx="81534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Wednesday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MKI8_D problem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225689"/>
            <a:ext cx="8507056" cy="8402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7:00h 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restart, plan: test fill 78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x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78 for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physics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10:00h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first bunches (6 + 36 ) in ... but ...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vacuum problems in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MKI8_D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A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fter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36 bunch injection the threshold is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over passed and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 second injection is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vetoed by the SIS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different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test to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understand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problem: (M. Barnes)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*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solenoid currents: 0 ... 3 ... 10 A   -&gt; no influence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*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dump of beam 1  -&gt; no influence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* .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.. pressure reduces exponentially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-- electron cloud -- </a:t>
            </a:r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90800"/>
            <a:ext cx="3622680" cy="25560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24200" y="3429000"/>
            <a:ext cx="203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threshold for SIS 2E-9</a:t>
            </a:r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181600" y="3886200"/>
            <a:ext cx="27432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68017"/>
            <a:ext cx="5257800" cy="2532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143000"/>
            <a:ext cx="7576730" cy="4985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12:48h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preparing 78 bunch fill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two 36 injections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afap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before vacuum reaches interlock level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conditioning clearly visible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squeeze, adjust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13:45h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Wed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3528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5178" y="33528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78578" y="25908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b="53858"/>
          <a:stretch>
            <a:fillRect/>
          </a:stretch>
        </p:blipFill>
        <p:spPr>
          <a:xfrm>
            <a:off x="5274068" y="5251129"/>
            <a:ext cx="3641332" cy="1225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49673" b="6623"/>
          <a:stretch>
            <a:fillRect/>
          </a:stretch>
        </p:blipFill>
        <p:spPr>
          <a:xfrm>
            <a:off x="1028898" y="3657600"/>
            <a:ext cx="3695502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944701"/>
            <a:ext cx="5727791" cy="495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15:30h  beam mode adjust: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some end-of-fill studies 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local bumps for BSRT 2 alignment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octupole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tuning for lifetime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β-tron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loss maps in beam 1 &amp; 2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:00h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for 78x78 bunch fill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              2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*36 bunches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8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</a:t>
            </a:r>
          </a:p>
          <a:p>
            <a:r>
              <a:rPr lang="en-GB" sz="8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</a:p>
          <a:p>
            <a:r>
              <a:rPr lang="en-GB" sz="8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*72 bunches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Wednesday Night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Wed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81600" y="4633912"/>
            <a:ext cx="40386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4851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1E-9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1700" y="4470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2E-9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t="51328" b="8279"/>
          <a:stretch>
            <a:fillRect/>
          </a:stretch>
        </p:blipFill>
        <p:spPr>
          <a:xfrm>
            <a:off x="5297654" y="2466665"/>
            <a:ext cx="3693946" cy="12671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64254" y="300006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2E-10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51554" y="249206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4E-10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85800" y="5715000"/>
            <a:ext cx="390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.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 scrubbing with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*144 bunches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538773"/>
            <a:ext cx="4038600" cy="23192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400" y="4791189"/>
            <a:ext cx="1157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current b2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5214635"/>
            <a:ext cx="1031926" cy="338554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960663"/>
                </a:solidFill>
              </a:rPr>
              <a:t>pressure</a:t>
            </a:r>
            <a:endParaRPr lang="en-US" sz="1600" i="1" dirty="0">
              <a:solidFill>
                <a:srgbClr val="960663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42825</TotalTime>
  <Words>2193</Words>
  <Application>Microsoft Macintosh PowerPoint</Application>
  <PresentationFormat>On-screen Show (4:3)</PresentationFormat>
  <Paragraphs>500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LHCpresentations</vt:lpstr>
      <vt:lpstr>Pixel</vt:lpstr>
      <vt:lpstr>Slide 1</vt:lpstr>
      <vt:lpstr>Slide 2</vt:lpstr>
      <vt:lpstr>Monday</vt:lpstr>
      <vt:lpstr>Monday / Tuesday</vt:lpstr>
      <vt:lpstr>Loss map – funny features (reproducible !)</vt:lpstr>
      <vt:lpstr>Slide 6</vt:lpstr>
      <vt:lpstr>Slide 7</vt:lpstr>
      <vt:lpstr>Slide 8</vt:lpstr>
      <vt:lpstr>Slide 9</vt:lpstr>
      <vt:lpstr>Slide 10</vt:lpstr>
      <vt:lpstr>Slide 11</vt:lpstr>
      <vt:lpstr>Friday morning</vt:lpstr>
      <vt:lpstr>Friday continued</vt:lpstr>
      <vt:lpstr>Friday afternoon</vt:lpstr>
      <vt:lpstr>Friday afternoon</vt:lpstr>
      <vt:lpstr>Evening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Tuesday: Strange orbit corrector settings</vt:lpstr>
      <vt:lpstr>Tuesday: BQM B1 problem</vt:lpstr>
      <vt:lpstr>Slide 26</vt:lpstr>
      <vt:lpstr>Slide 27</vt:lpstr>
      <vt:lpstr>Slide 28</vt:lpstr>
      <vt:lpstr>Slide 29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2302</cp:revision>
  <dcterms:created xsi:type="dcterms:W3CDTF">2012-09-30T15:15:02Z</dcterms:created>
  <dcterms:modified xsi:type="dcterms:W3CDTF">2012-10-01T04:17:57Z</dcterms:modified>
</cp:coreProperties>
</file>