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8" r:id="rId1"/>
  </p:sldMasterIdLst>
  <p:notesMasterIdLst>
    <p:notesMasterId r:id="rId9"/>
  </p:notesMasterIdLst>
  <p:sldIdLst>
    <p:sldId id="1118" r:id="rId2"/>
    <p:sldId id="1171" r:id="rId3"/>
    <p:sldId id="1175" r:id="rId4"/>
    <p:sldId id="1181" r:id="rId5"/>
    <p:sldId id="1178" r:id="rId6"/>
    <p:sldId id="1180" r:id="rId7"/>
    <p:sldId id="1182" r:id="rId8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3333FF"/>
    <a:srgbClr val="0000FF"/>
    <a:srgbClr val="FF9900"/>
    <a:srgbClr val="FFFFCC"/>
    <a:srgbClr val="CC9900"/>
    <a:srgbClr val="9900FF"/>
    <a:srgbClr val="000099"/>
    <a:srgbClr val="D60093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49" autoAdjust="0"/>
    <p:restoredTop sz="94706" autoAdjust="0"/>
  </p:normalViewPr>
  <p:slideViewPr>
    <p:cSldViewPr>
      <p:cViewPr varScale="1">
        <p:scale>
          <a:sx n="86" d="100"/>
          <a:sy n="86" d="100"/>
        </p:scale>
        <p:origin x="-159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-3762" y="-102"/>
      </p:cViewPr>
      <p:guideLst>
        <p:guide orient="horz" pos="3128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62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62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9550DCE-C0F6-4BD3-85B0-042E7AADD9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4834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1676400" y="6553201"/>
            <a:ext cx="6477000" cy="1523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Morning Meeting - G. Arduini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4B9D4380-6F19-4A7E-93F2-E14642744991}" type="datetime1">
              <a:rPr lang="en-GB" smtClean="0"/>
              <a:t>05/10/2012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A071A-2CDE-4F64-8478-D74B690A888A}" type="datetime1">
              <a:rPr lang="en-GB" smtClean="0"/>
              <a:t>05/10/2012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676400" y="6553201"/>
            <a:ext cx="6477000" cy="152399"/>
          </a:xfrm>
        </p:spPr>
        <p:txBody>
          <a:bodyPr/>
          <a:lstStyle/>
          <a:p>
            <a:r>
              <a:rPr lang="en-US" smtClean="0"/>
              <a:t>LHC Morning Meeting - G. Arduini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C5516-24D6-497E-B20F-168204F9A8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8E7F0-B3B2-4711-9383-6412E3C81093}" type="datetime1">
              <a:rPr lang="en-GB" smtClean="0"/>
              <a:t>05/10/2012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76400" y="6553201"/>
            <a:ext cx="6477000" cy="152399"/>
          </a:xfrm>
        </p:spPr>
        <p:txBody>
          <a:bodyPr/>
          <a:lstStyle/>
          <a:p>
            <a:r>
              <a:rPr lang="en-US" smtClean="0"/>
              <a:t>LHC Morning Meeting - G. Arduini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DEA4C-89A7-439A-B75B-C919C7F639B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0DF66D-7345-4F19-BF7B-E480E373C532}" type="datetime1">
              <a:rPr lang="en-GB" smtClean="0"/>
              <a:t>05/10/2012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76400" y="6553201"/>
            <a:ext cx="6477000" cy="1523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Morning Meeting - G. Arduini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ED15F2-B5DC-4D70-8B9E-4287CA2479A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Text Placeholder 4"/>
          <p:cNvSpPr>
            <a:spLocks noGrp="1"/>
          </p:cNvSpPr>
          <p:nvPr>
            <p:ph type="body" sz="half" idx="10"/>
          </p:nvPr>
        </p:nvSpPr>
        <p:spPr>
          <a:xfrm>
            <a:off x="1524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228600" y="914400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228600" y="6399212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newlhc logo1.gif"/>
          <p:cNvPicPr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pic>
        <p:nvPicPr>
          <p:cNvPr id="11" name="Picture 3" descr="newlhc logo1.gif"/>
          <p:cNvPicPr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" y="990600"/>
            <a:ext cx="8686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3A1C59BB-CC43-4614-B10A-F41B1F3EF9F4}" type="datetime1">
              <a:rPr lang="en-GB" smtClean="0"/>
              <a:t>05/10/2012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76400" y="6553201"/>
            <a:ext cx="6400800" cy="152399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LHC Morning Meeting - G. Arduini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1A8F772A-8CCA-4885-87BF-DE56416A22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</p:sldLayoutIdLst>
  <p:hf hd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153400" cy="792163"/>
          </a:xfrm>
        </p:spPr>
        <p:txBody>
          <a:bodyPr/>
          <a:lstStyle/>
          <a:p>
            <a:r>
              <a:rPr lang="en-US" dirty="0" smtClean="0"/>
              <a:t>Thursday 4/10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1772" y="990600"/>
            <a:ext cx="9089572" cy="5257800"/>
          </a:xfrm>
        </p:spPr>
        <p:txBody>
          <a:bodyPr/>
          <a:lstStyle/>
          <a:p>
            <a:pPr>
              <a:spcBef>
                <a:spcPts val="800"/>
              </a:spcBef>
            </a:pPr>
            <a:r>
              <a:rPr lang="en-US" sz="2000" dirty="0" smtClean="0"/>
              <a:t>08:27 Problem with PLC controlling 4.5 K cryogenics cold box in point 4 (US45). Lost sector 34 and RF.</a:t>
            </a:r>
            <a:endParaRPr lang="en-US" sz="1000" dirty="0"/>
          </a:p>
          <a:p>
            <a:pPr>
              <a:spcBef>
                <a:spcPts val="800"/>
              </a:spcBef>
            </a:pPr>
            <a:r>
              <a:rPr lang="en-US" sz="2000" dirty="0" smtClean="0"/>
              <a:t>Access for:</a:t>
            </a:r>
          </a:p>
          <a:p>
            <a:pPr lvl="1">
              <a:spcBef>
                <a:spcPts val="800"/>
              </a:spcBef>
            </a:pPr>
            <a:r>
              <a:rPr lang="en-US" sz="1600" dirty="0"/>
              <a:t>installation of additional solenoids in point 8 close to </a:t>
            </a:r>
            <a:r>
              <a:rPr lang="en-US" sz="1600" dirty="0" smtClean="0"/>
              <a:t>MKI8</a:t>
            </a:r>
          </a:p>
          <a:p>
            <a:pPr lvl="1">
              <a:spcBef>
                <a:spcPts val="800"/>
              </a:spcBef>
            </a:pPr>
            <a:r>
              <a:rPr lang="en-US" sz="1600" dirty="0" smtClean="0"/>
              <a:t>CMS</a:t>
            </a:r>
          </a:p>
          <a:p>
            <a:pPr lvl="1">
              <a:spcBef>
                <a:spcPts val="800"/>
              </a:spcBef>
            </a:pPr>
            <a:r>
              <a:rPr lang="en-US" sz="1600" dirty="0" smtClean="0"/>
              <a:t>Abort gap monitor (BSRA-B1). Photomultiplier replaced. Fast aging not understood</a:t>
            </a:r>
          </a:p>
          <a:p>
            <a:pPr lvl="1">
              <a:spcBef>
                <a:spcPts val="800"/>
              </a:spcBef>
            </a:pPr>
            <a:r>
              <a:rPr lang="en-US" sz="1600" dirty="0" smtClean="0"/>
              <a:t>BRAN </a:t>
            </a:r>
            <a:r>
              <a:rPr lang="en-US" sz="1600" dirty="0"/>
              <a:t>in point </a:t>
            </a:r>
            <a:r>
              <a:rPr lang="en-US" sz="1600" dirty="0" smtClean="0"/>
              <a:t>8</a:t>
            </a:r>
          </a:p>
          <a:p>
            <a:pPr lvl="1">
              <a:spcBef>
                <a:spcPts val="800"/>
              </a:spcBef>
            </a:pPr>
            <a:r>
              <a:rPr lang="en-US" sz="1600" dirty="0" smtClean="0"/>
              <a:t>CV </a:t>
            </a:r>
            <a:r>
              <a:rPr lang="en-US" sz="1600" dirty="0"/>
              <a:t>checks in point 4 and </a:t>
            </a:r>
            <a:r>
              <a:rPr lang="en-US" sz="1600" dirty="0" smtClean="0"/>
              <a:t>8</a:t>
            </a:r>
          </a:p>
          <a:p>
            <a:pPr lvl="1">
              <a:spcBef>
                <a:spcPts val="800"/>
              </a:spcBef>
            </a:pPr>
            <a:r>
              <a:rPr lang="en-US" sz="1600" dirty="0" smtClean="0"/>
              <a:t>EL </a:t>
            </a:r>
            <a:r>
              <a:rPr lang="en-US" sz="1600" dirty="0"/>
              <a:t>in point 6 (UPS replacement</a:t>
            </a:r>
            <a:r>
              <a:rPr lang="en-US" sz="1600" dirty="0" smtClean="0"/>
              <a:t>)</a:t>
            </a:r>
          </a:p>
          <a:p>
            <a:pPr lvl="1">
              <a:spcBef>
                <a:spcPts val="800"/>
              </a:spcBef>
            </a:pPr>
            <a:r>
              <a:rPr lang="en-US" sz="1600" dirty="0"/>
              <a:t>R</a:t>
            </a:r>
            <a:r>
              <a:rPr lang="en-US" sz="1600" dirty="0" smtClean="0"/>
              <a:t>F </a:t>
            </a:r>
            <a:r>
              <a:rPr lang="en-US" sz="1600" dirty="0"/>
              <a:t>(instrumentation checks</a:t>
            </a:r>
            <a:r>
              <a:rPr lang="en-US" sz="1600" dirty="0" smtClean="0"/>
              <a:t>)</a:t>
            </a:r>
          </a:p>
          <a:p>
            <a:pPr>
              <a:spcBef>
                <a:spcPts val="800"/>
              </a:spcBef>
            </a:pPr>
            <a:r>
              <a:rPr lang="en-US" sz="2000" dirty="0" smtClean="0"/>
              <a:t>Confirmed that temperature measurement of current lead </a:t>
            </a:r>
            <a:r>
              <a:rPr lang="en-GB" sz="2000" dirty="0" smtClean="0"/>
              <a:t>RCBXV2.R2 (400 K) measured on Tuesday 2/10 evening was spurious. Intervention by </a:t>
            </a:r>
            <a:r>
              <a:rPr lang="en-GB" sz="2000" dirty="0" err="1" smtClean="0"/>
              <a:t>cryo</a:t>
            </a:r>
            <a:r>
              <a:rPr lang="en-GB" sz="2000" dirty="0" smtClean="0"/>
              <a:t> yesterday did not reveal any problem.</a:t>
            </a:r>
            <a:endParaRPr lang="en-US" sz="1000" dirty="0">
              <a:sym typeface="Wingdings" pitchFamily="2" charset="2"/>
            </a:endParaRPr>
          </a:p>
          <a:p>
            <a:pPr>
              <a:spcBef>
                <a:spcPts val="800"/>
              </a:spcBef>
            </a:pPr>
            <a:r>
              <a:rPr lang="en-US" sz="2000" dirty="0" smtClean="0">
                <a:sym typeface="Wingdings" pitchFamily="2" charset="2"/>
              </a:rPr>
              <a:t>In the shadow some tests in preparation of </a:t>
            </a:r>
            <a:r>
              <a:rPr lang="en-US" sz="2000" dirty="0" smtClean="0">
                <a:sym typeface="Wingdings" pitchFamily="2" charset="2"/>
              </a:rPr>
              <a:t>MD3</a:t>
            </a:r>
          </a:p>
          <a:p>
            <a:pPr>
              <a:spcBef>
                <a:spcPts val="800"/>
              </a:spcBef>
            </a:pPr>
            <a:r>
              <a:rPr lang="en-US" sz="2000" dirty="0">
                <a:sym typeface="Wingdings" pitchFamily="2" charset="2"/>
              </a:rPr>
              <a:t>17:45 </a:t>
            </a:r>
            <a:r>
              <a:rPr lang="en-US" sz="2000" dirty="0" err="1">
                <a:sym typeface="Wingdings" pitchFamily="2" charset="2"/>
              </a:rPr>
              <a:t>cryo</a:t>
            </a:r>
            <a:r>
              <a:rPr lang="en-US" sz="2000" dirty="0">
                <a:sym typeface="Wingdings" pitchFamily="2" charset="2"/>
              </a:rPr>
              <a:t> OK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2000" dirty="0" smtClean="0">
                <a:sym typeface="Wingdings" pitchFamily="2" charset="2"/>
              </a:rPr>
              <a:t> </a:t>
            </a:r>
            <a:endParaRPr lang="en-US" sz="2000" dirty="0">
              <a:sym typeface="Wingdings" pitchFamily="2" charset="2"/>
            </a:endParaRPr>
          </a:p>
          <a:p>
            <a:endParaRPr lang="en-US" sz="2000" dirty="0">
              <a:sym typeface="Wingdings" pitchFamily="2" charset="2"/>
            </a:endParaRPr>
          </a:p>
          <a:p>
            <a:endParaRPr lang="en-US" sz="2000" dirty="0" smtClean="0">
              <a:sym typeface="Wingdings" pitchFamily="2" charset="2"/>
            </a:endParaRPr>
          </a:p>
          <a:p>
            <a:endParaRPr lang="en-US" sz="2000" dirty="0">
              <a:sym typeface="Wingdings" pitchFamily="2" charset="2"/>
            </a:endParaRPr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/>
          </a:p>
          <a:p>
            <a:endParaRPr lang="en-US" sz="2400" dirty="0" smtClean="0"/>
          </a:p>
          <a:p>
            <a:pPr lvl="1"/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D001-7C98-41F9-A0FB-DBCF9C0265D0}" type="datetime1">
              <a:rPr lang="en-GB" smtClean="0"/>
              <a:t>05/10/2012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LHC Morning Meeting - G. Arduini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D15F2-B5DC-4D70-8B9E-4287CA2479A2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9548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 4/10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800"/>
              </a:spcBef>
            </a:pPr>
            <a:r>
              <a:rPr lang="en-US" sz="2000" dirty="0" smtClean="0">
                <a:sym typeface="Wingdings" pitchFamily="2" charset="2"/>
              </a:rPr>
              <a:t>18:45 </a:t>
            </a:r>
            <a:r>
              <a:rPr lang="en-US" sz="2000" dirty="0" smtClean="0">
                <a:sym typeface="Wingdings" pitchFamily="2" charset="2"/>
              </a:rPr>
              <a:t>Pre-cycle  after resetting the sectors (trips of RQ6 in sector 21/34/67/78 due to a bad manipulation)</a:t>
            </a:r>
          </a:p>
          <a:p>
            <a:pPr>
              <a:spcBef>
                <a:spcPts val="800"/>
              </a:spcBef>
            </a:pPr>
            <a:r>
              <a:rPr lang="en-US" sz="2000" dirty="0" smtClean="0">
                <a:sym typeface="Wingdings" pitchFamily="2" charset="2"/>
              </a:rPr>
              <a:t>19:50 Injection. Steering of TI2 required.</a:t>
            </a:r>
          </a:p>
          <a:p>
            <a:pPr>
              <a:spcBef>
                <a:spcPts val="800"/>
              </a:spcBef>
            </a:pPr>
            <a:r>
              <a:rPr lang="en-US" sz="2000" dirty="0" smtClean="0">
                <a:sym typeface="Wingdings" pitchFamily="2" charset="2"/>
              </a:rPr>
              <a:t>Increased Q’V at the end of the squeeze for B1 to try and suppress the instabilities at the end of the squeeze observed for several fills.</a:t>
            </a:r>
          </a:p>
          <a:p>
            <a:pPr>
              <a:spcBef>
                <a:spcPts val="800"/>
              </a:spcBef>
            </a:pPr>
            <a:r>
              <a:rPr lang="en-US" sz="2000" dirty="0" smtClean="0">
                <a:sym typeface="Wingdings" pitchFamily="2" charset="2"/>
              </a:rPr>
              <a:t>22:15 STABLE BEAMS#3130. Initial luminosity ~7.2x10</a:t>
            </a:r>
            <a:r>
              <a:rPr lang="en-US" sz="2000" baseline="30000" dirty="0" smtClean="0">
                <a:sym typeface="Wingdings" pitchFamily="2" charset="2"/>
              </a:rPr>
              <a:t>33</a:t>
            </a:r>
            <a:r>
              <a:rPr lang="en-US" sz="2000" dirty="0" smtClean="0">
                <a:sym typeface="Wingdings" pitchFamily="2" charset="2"/>
              </a:rPr>
              <a:t> cm</a:t>
            </a:r>
            <a:r>
              <a:rPr lang="en-US" sz="2000" baseline="30000" dirty="0" smtClean="0">
                <a:sym typeface="Wingdings" pitchFamily="2" charset="2"/>
              </a:rPr>
              <a:t>-2</a:t>
            </a:r>
            <a:r>
              <a:rPr lang="en-US" sz="2000" dirty="0" smtClean="0">
                <a:sym typeface="Wingdings" pitchFamily="2" charset="2"/>
              </a:rPr>
              <a:t>s</a:t>
            </a:r>
            <a:r>
              <a:rPr lang="en-US" sz="2000" baseline="30000" dirty="0" smtClean="0">
                <a:sym typeface="Wingdings" pitchFamily="2" charset="2"/>
              </a:rPr>
              <a:t>-1</a:t>
            </a:r>
          </a:p>
          <a:p>
            <a:pPr>
              <a:spcBef>
                <a:spcPts val="800"/>
              </a:spcBef>
            </a:pPr>
            <a:r>
              <a:rPr lang="en-US" sz="2000" dirty="0" smtClean="0">
                <a:sym typeface="Wingdings" pitchFamily="2" charset="2"/>
              </a:rPr>
              <a:t>22:35 Vacuum valves in undefined position in IR7 (B1). Beam dump. End of fill 3130 after 20 </a:t>
            </a:r>
            <a:r>
              <a:rPr lang="en-US" sz="2000" dirty="0" err="1" smtClean="0">
                <a:sym typeface="Wingdings" pitchFamily="2" charset="2"/>
              </a:rPr>
              <a:t>mins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smtClean="0">
                <a:sym typeface="Wingdings" pitchFamily="2" charset="2"/>
              </a:rPr>
              <a:t>(~6 pb</a:t>
            </a:r>
            <a:r>
              <a:rPr lang="en-US" sz="2000" baseline="30000" dirty="0" smtClean="0">
                <a:sym typeface="Wingdings" pitchFamily="2" charset="2"/>
              </a:rPr>
              <a:t>-1</a:t>
            </a:r>
            <a:r>
              <a:rPr lang="en-US" sz="2000" dirty="0" smtClean="0">
                <a:sym typeface="Wingdings" pitchFamily="2" charset="2"/>
              </a:rPr>
              <a:t>)</a:t>
            </a:r>
          </a:p>
          <a:p>
            <a:pPr>
              <a:spcBef>
                <a:spcPts val="800"/>
              </a:spcBef>
            </a:pPr>
            <a:r>
              <a:rPr lang="en-US" sz="2000" dirty="0" smtClean="0"/>
              <a:t>23:49-00:42 Access </a:t>
            </a:r>
            <a:r>
              <a:rPr lang="en-US" sz="2000" dirty="0"/>
              <a:t>in point 7 for vacuum piquet. Replaced faulty power supply for valve control crate</a:t>
            </a:r>
            <a:r>
              <a:rPr lang="en-US" sz="2000" dirty="0" smtClean="0"/>
              <a:t>.</a:t>
            </a:r>
          </a:p>
          <a:p>
            <a:pPr>
              <a:spcBef>
                <a:spcPts val="800"/>
              </a:spcBef>
            </a:pPr>
            <a:r>
              <a:rPr lang="en-US" sz="2000" dirty="0" smtClean="0"/>
              <a:t>02:51 STABLE BEAMS#3131 Initial luminosity 6.5x10</a:t>
            </a:r>
            <a:r>
              <a:rPr lang="en-US" sz="2000" baseline="30000" dirty="0" smtClean="0"/>
              <a:t>33</a:t>
            </a:r>
            <a:r>
              <a:rPr lang="en-US" sz="2000" dirty="0" smtClean="0"/>
              <a:t> cm</a:t>
            </a:r>
            <a:r>
              <a:rPr lang="en-US" sz="2000" baseline="30000" dirty="0" smtClean="0"/>
              <a:t>-2</a:t>
            </a:r>
            <a:r>
              <a:rPr lang="en-US" sz="2000" dirty="0" smtClean="0"/>
              <a:t>s</a:t>
            </a:r>
            <a:r>
              <a:rPr lang="en-US" sz="2000" baseline="30000" dirty="0" smtClean="0"/>
              <a:t>-1</a:t>
            </a:r>
          </a:p>
          <a:p>
            <a:pPr>
              <a:spcBef>
                <a:spcPts val="800"/>
              </a:spcBef>
            </a:pPr>
            <a:r>
              <a:rPr lang="en-US" sz="2000" dirty="0" smtClean="0"/>
              <a:t>06:19 UFO </a:t>
            </a:r>
            <a:r>
              <a:rPr lang="en-US" sz="2000" dirty="0"/>
              <a:t>in sector 23 (BLMQI.31L3.B1I10_MQ) at 138% of dump threshold </a:t>
            </a:r>
            <a:r>
              <a:rPr lang="en-US" sz="2000" dirty="0" smtClean="0"/>
              <a:t>End of fill #3131. 67 pb</a:t>
            </a:r>
            <a:r>
              <a:rPr lang="en-US" sz="2000" baseline="30000" dirty="0" smtClean="0"/>
              <a:t>-1</a:t>
            </a:r>
            <a:r>
              <a:rPr lang="en-US" sz="2000" dirty="0" smtClean="0"/>
              <a:t> in 4.5 </a:t>
            </a:r>
            <a:r>
              <a:rPr lang="en-US" sz="2000" dirty="0" smtClean="0"/>
              <a:t>h</a:t>
            </a:r>
          </a:p>
          <a:p>
            <a:pPr>
              <a:spcBef>
                <a:spcPts val="800"/>
              </a:spcBef>
            </a:pPr>
            <a:r>
              <a:rPr lang="en-US" sz="2000" dirty="0" smtClean="0"/>
              <a:t>08:16 Sector 81 trip RQ8.L1 (QPS)</a:t>
            </a:r>
            <a:endParaRPr lang="en-US" sz="2000" dirty="0"/>
          </a:p>
          <a:p>
            <a:endParaRPr lang="en-US" sz="2000" dirty="0" smtClean="0">
              <a:sym typeface="Wingdings" pitchFamily="2" charset="2"/>
            </a:endParaRPr>
          </a:p>
          <a:p>
            <a:endParaRPr lang="en-US" sz="2000" dirty="0" smtClean="0">
              <a:sym typeface="Wingdings" pitchFamily="2" charset="2"/>
            </a:endParaRPr>
          </a:p>
          <a:p>
            <a:endParaRPr lang="en-US" sz="2000" dirty="0"/>
          </a:p>
          <a:p>
            <a:endParaRPr lang="en-GB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F928A-862D-4ED8-9F03-57AAE1CFC836}" type="datetime1">
              <a:rPr lang="en-GB" smtClean="0"/>
              <a:t>05/10/2012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Morning Meeting - G. Arduini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D15F2-B5DC-4D70-8B9E-4287CA2479A2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8276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Vacuum (Fill 3130)</a:t>
            </a:r>
            <a:endParaRPr lang="en-GB" dirty="0"/>
          </a:p>
        </p:txBody>
      </p:sp>
      <p:pic>
        <p:nvPicPr>
          <p:cNvPr id="1026" name="Picture 2" descr="image00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600" y="1219200"/>
            <a:ext cx="5062396" cy="3511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152400" y="5029200"/>
            <a:ext cx="8686800" cy="715963"/>
          </a:xfrm>
        </p:spPr>
        <p:txBody>
          <a:bodyPr/>
          <a:lstStyle/>
          <a:p>
            <a:r>
              <a:rPr lang="en-US" sz="2000" dirty="0" smtClean="0"/>
              <a:t>Additional windings for the anti e-cloud solenoids added at MKI 8 between interconnect and tank. No significant difference observed</a:t>
            </a:r>
            <a:endParaRPr lang="en-GB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D3149-125B-43D2-8134-9DDC18BCDE0C}" type="datetime1">
              <a:rPr lang="en-GB" smtClean="0"/>
              <a:t>05/10/2012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Morning Meeting - G. Arduini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D15F2-B5DC-4D70-8B9E-4287CA2479A2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5715000" y="1190732"/>
            <a:ext cx="1524000" cy="428732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FFFF00"/>
                </a:solidFill>
              </a:rPr>
              <a:t>J. Uythoven</a:t>
            </a:r>
            <a:endParaRPr lang="en-US" sz="1600" b="1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91200" y="2332911"/>
            <a:ext cx="1828800" cy="58477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en-US" sz="1600" b="1" dirty="0" smtClean="0">
                <a:solidFill>
                  <a:srgbClr val="3333FF"/>
                </a:solidFill>
              </a:rPr>
              <a:t>VGPB.192.5R8.R</a:t>
            </a:r>
            <a:r>
              <a:rPr lang="en-US" sz="1600" b="1" dirty="0" smtClean="0">
                <a:solidFill>
                  <a:srgbClr val="FFC000"/>
                </a:solidFill>
              </a:rPr>
              <a:t> </a:t>
            </a:r>
          </a:p>
          <a:p>
            <a:r>
              <a:rPr lang="en-US" sz="1600" b="1" dirty="0" smtClean="0">
                <a:solidFill>
                  <a:srgbClr val="66FF33"/>
                </a:solidFill>
              </a:rPr>
              <a:t>VGPB192.5R8.B</a:t>
            </a:r>
          </a:p>
        </p:txBody>
      </p:sp>
    </p:spTree>
    <p:extLst>
      <p:ext uri="{BB962C8B-B14F-4D97-AF65-F5344CB8AC3E}">
        <p14:creationId xmlns:p14="http://schemas.microsoft.com/office/powerpoint/2010/main" val="145519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Vacuum (Fill 3128)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152400" y="5029200"/>
            <a:ext cx="8686800" cy="715963"/>
          </a:xfrm>
        </p:spPr>
        <p:txBody>
          <a:bodyPr/>
          <a:lstStyle/>
          <a:p>
            <a:r>
              <a:rPr lang="en-US" sz="2000" dirty="0" smtClean="0"/>
              <a:t>Pressure rise stating after 7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injection (B2). </a:t>
            </a:r>
            <a:endParaRPr lang="en-GB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986ED-0890-49CE-B938-1308C208CAE9}" type="datetime1">
              <a:rPr lang="en-GB" smtClean="0"/>
              <a:t>05/10/2012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Morning Meeting - G. Arduini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D15F2-B5DC-4D70-8B9E-4287CA2479A2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5715000" y="1068598"/>
            <a:ext cx="1524000" cy="428732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FFFF00"/>
                </a:solidFill>
              </a:rPr>
              <a:t>J. Uythoven</a:t>
            </a:r>
            <a:endParaRPr lang="en-US" sz="1600" b="1" dirty="0">
              <a:solidFill>
                <a:srgbClr val="FFFF00"/>
              </a:solidFill>
            </a:endParaRPr>
          </a:p>
        </p:txBody>
      </p:sp>
      <p:pic>
        <p:nvPicPr>
          <p:cNvPr id="2050" name="Picture 3" descr="image0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97330"/>
            <a:ext cx="8153400" cy="3455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276600" y="3581400"/>
            <a:ext cx="3810000" cy="58477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en-US" sz="1600" b="1" dirty="0" smtClean="0">
                <a:solidFill>
                  <a:srgbClr val="FFC000"/>
                </a:solidFill>
              </a:rPr>
              <a:t>VGPB.192.5R8.R (interconnect to Q5) </a:t>
            </a:r>
          </a:p>
          <a:p>
            <a:r>
              <a:rPr lang="en-US" sz="1600" b="1" dirty="0" smtClean="0">
                <a:solidFill>
                  <a:srgbClr val="FF0000"/>
                </a:solidFill>
              </a:rPr>
              <a:t>VGPB158.5R8.C (MKID tank) </a:t>
            </a:r>
          </a:p>
        </p:txBody>
      </p:sp>
    </p:spTree>
    <p:extLst>
      <p:ext uri="{BB962C8B-B14F-4D97-AF65-F5344CB8AC3E}">
        <p14:creationId xmlns:p14="http://schemas.microsoft.com/office/powerpoint/2010/main" val="350746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Chromaticity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A2322-189C-4F0F-B7B7-9E84ABEA524B}" type="datetime1">
              <a:rPr lang="en-GB" smtClean="0"/>
              <a:t>05/10/2012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Morning Meeting - G. Arduini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DEA4C-89A7-439A-B75B-C919C7F639B4}" type="slidenum">
              <a:rPr lang="en-GB" smtClean="0"/>
              <a:pPr/>
              <a:t>5</a:t>
            </a:fld>
            <a:endParaRPr lang="en-GB"/>
          </a:p>
        </p:txBody>
      </p:sp>
      <p:pic>
        <p:nvPicPr>
          <p:cNvPr id="3074" name="Picture 2" descr="\\cern.ch\dfs\Users\a\arduini\Documents\3130qpv.png"/>
          <p:cNvPicPr>
            <a:picLocks noGrp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30" y="2757312"/>
            <a:ext cx="8823960" cy="1817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\\cern.ch\dfs\Users\a\arduini\Documents\3128qpv.png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931544"/>
            <a:ext cx="8823960" cy="1817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304800" y="914400"/>
            <a:ext cx="3352800" cy="58477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en-US" sz="1600" b="1" dirty="0">
                <a:solidFill>
                  <a:srgbClr val="00B050"/>
                </a:solidFill>
                <a:latin typeface="Symbol" pitchFamily="18" charset="2"/>
              </a:rPr>
              <a:t>b</a:t>
            </a:r>
            <a:r>
              <a:rPr lang="en-US" sz="1600" b="1" dirty="0" smtClean="0">
                <a:solidFill>
                  <a:srgbClr val="00B050"/>
                </a:solidFill>
              </a:rPr>
              <a:t>*</a:t>
            </a:r>
            <a:r>
              <a:rPr lang="en-US" sz="1600" b="1" baseline="-25000" dirty="0" smtClean="0">
                <a:solidFill>
                  <a:srgbClr val="FFC000"/>
                </a:solidFill>
              </a:rPr>
              <a:t> </a:t>
            </a:r>
            <a:r>
              <a:rPr lang="en-US" sz="1600" b="1" dirty="0">
                <a:solidFill>
                  <a:srgbClr val="00B050"/>
                </a:solidFill>
              </a:rPr>
              <a:t>	</a:t>
            </a:r>
            <a:r>
              <a:rPr lang="en-US" sz="1600" b="1" dirty="0" smtClean="0">
                <a:solidFill>
                  <a:srgbClr val="00B050"/>
                </a:solidFill>
              </a:rPr>
              <a:t>	</a:t>
            </a:r>
            <a:r>
              <a:rPr lang="en-US" sz="1600" b="1" dirty="0" smtClean="0">
                <a:solidFill>
                  <a:srgbClr val="FFFF99"/>
                </a:solidFill>
              </a:rPr>
              <a:t>BBQ-V</a:t>
            </a:r>
            <a:r>
              <a:rPr lang="en-US" sz="1600" b="1" baseline="-25000" dirty="0" smtClean="0">
                <a:solidFill>
                  <a:srgbClr val="FFFF99"/>
                </a:solidFill>
              </a:rPr>
              <a:t>B2</a:t>
            </a:r>
            <a:r>
              <a:rPr lang="en-US" sz="1600" b="1" dirty="0">
                <a:solidFill>
                  <a:srgbClr val="FFFF99"/>
                </a:solidFill>
              </a:rPr>
              <a:t>	</a:t>
            </a:r>
            <a:endParaRPr lang="en-US" sz="1600" b="1" dirty="0" smtClean="0">
              <a:solidFill>
                <a:srgbClr val="FFFF99"/>
              </a:solidFill>
            </a:endParaRPr>
          </a:p>
          <a:p>
            <a:r>
              <a:rPr lang="en-US" sz="1600" b="1" dirty="0" smtClean="0">
                <a:solidFill>
                  <a:srgbClr val="FFC000"/>
                </a:solidFill>
              </a:rPr>
              <a:t>RSD1 [A]</a:t>
            </a:r>
            <a:r>
              <a:rPr lang="en-US" sz="1600" b="1" baseline="-25000" dirty="0" smtClean="0">
                <a:solidFill>
                  <a:srgbClr val="FFFF99"/>
                </a:solidFill>
              </a:rPr>
              <a:t>		</a:t>
            </a:r>
            <a:r>
              <a:rPr lang="en-US" sz="1600" b="1" dirty="0" smtClean="0">
                <a:solidFill>
                  <a:srgbClr val="FF0000"/>
                </a:solidFill>
              </a:rPr>
              <a:t>Sep-bump [A]</a:t>
            </a:r>
            <a:endParaRPr lang="en-US" sz="1600" b="1" dirty="0" smtClean="0">
              <a:solidFill>
                <a:srgbClr val="00B0F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62000" y="1857268"/>
            <a:ext cx="685800" cy="428732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FFFF00"/>
                </a:solidFill>
              </a:rPr>
              <a:t>3128</a:t>
            </a:r>
            <a:endParaRPr lang="en-US" sz="1600" b="1" dirty="0">
              <a:solidFill>
                <a:srgbClr val="FFFF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62000" y="3657600"/>
            <a:ext cx="685800" cy="428732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FFFF00"/>
                </a:solidFill>
              </a:rPr>
              <a:t>3130</a:t>
            </a:r>
            <a:endParaRPr lang="en-US" sz="1600" b="1" dirty="0">
              <a:solidFill>
                <a:srgbClr val="FFFF00"/>
              </a:solidFill>
            </a:endParaRPr>
          </a:p>
        </p:txBody>
      </p:sp>
      <p:pic>
        <p:nvPicPr>
          <p:cNvPr id="1026" name="Picture 2" descr="\\cern.ch\dfs\Users\a\arduini\Documents\3131.png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313" y="4571928"/>
            <a:ext cx="8801100" cy="1785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794676" y="5464897"/>
            <a:ext cx="685800" cy="428732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FFFF00"/>
                </a:solidFill>
              </a:rPr>
              <a:t>3131</a:t>
            </a:r>
            <a:endParaRPr lang="en-US" sz="1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038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#3130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370114" y="3184073"/>
            <a:ext cx="8458200" cy="625927"/>
          </a:xfrm>
        </p:spPr>
        <p:txBody>
          <a:bodyPr/>
          <a:lstStyle/>
          <a:p>
            <a:r>
              <a:rPr lang="en-US" sz="2000" dirty="0" smtClean="0"/>
              <a:t>ALICE at 4.25x10</a:t>
            </a:r>
            <a:r>
              <a:rPr lang="en-US" sz="2000" baseline="30000" dirty="0" smtClean="0"/>
              <a:t>30</a:t>
            </a:r>
            <a:r>
              <a:rPr lang="en-US" sz="2000" dirty="0" smtClean="0"/>
              <a:t> cm</a:t>
            </a:r>
            <a:r>
              <a:rPr lang="en-US" sz="2000" baseline="30000" dirty="0" smtClean="0"/>
              <a:t>-2</a:t>
            </a:r>
            <a:r>
              <a:rPr lang="en-US" sz="2000" dirty="0" smtClean="0"/>
              <a:t>s</a:t>
            </a:r>
            <a:r>
              <a:rPr lang="en-US" sz="2000" baseline="30000" dirty="0" smtClean="0"/>
              <a:t>-1</a:t>
            </a:r>
          </a:p>
          <a:p>
            <a:r>
              <a:rPr lang="en-US" sz="2000" dirty="0" smtClean="0"/>
              <a:t>“Tuning” of the longitudinal blow-up in the PS to enhance satellites (S. Hancock)</a:t>
            </a:r>
            <a:endParaRPr lang="en-GB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49ADC-D7F6-4592-A013-5599895C1FB4}" type="datetime1">
              <a:rPr lang="en-GB" smtClean="0"/>
              <a:t>05/10/2012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Morning Meeting - G. Arduini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D15F2-B5DC-4D70-8B9E-4287CA2479A2}" type="slidenum">
              <a:rPr lang="en-GB" smtClean="0"/>
              <a:pPr/>
              <a:t>6</a:t>
            </a:fld>
            <a:endParaRPr lang="en-GB"/>
          </a:p>
        </p:txBody>
      </p:sp>
      <p:pic>
        <p:nvPicPr>
          <p:cNvPr id="4098" name="Picture 2" descr="http://elogbook.cern.ch/eLogbook/attach_reader?attach_id=129546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0133"/>
          <a:stretch/>
        </p:blipFill>
        <p:spPr bwMode="auto">
          <a:xfrm>
            <a:off x="381000" y="1094016"/>
            <a:ext cx="588645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elogbook.cern.ch/eLogbook/attach_reader?attach_id=1295469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845"/>
          <a:stretch/>
        </p:blipFill>
        <p:spPr bwMode="auto">
          <a:xfrm>
            <a:off x="2971799" y="4114800"/>
            <a:ext cx="5869305" cy="2079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ontent Placeholder 8"/>
          <p:cNvSpPr>
            <a:spLocks noGrp="1"/>
          </p:cNvSpPr>
          <p:nvPr>
            <p:ph sz="half" idx="2"/>
          </p:nvPr>
        </p:nvSpPr>
        <p:spPr>
          <a:xfrm>
            <a:off x="6267450" y="1295400"/>
            <a:ext cx="2819400" cy="397327"/>
          </a:xfrm>
        </p:spPr>
        <p:txBody>
          <a:bodyPr/>
          <a:lstStyle/>
          <a:p>
            <a:r>
              <a:rPr lang="en-US" sz="2000" dirty="0" smtClean="0"/>
              <a:t>After optimization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637579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Pending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1136650"/>
            <a:ext cx="8229600" cy="5111750"/>
          </a:xfrm>
        </p:spPr>
        <p:txBody>
          <a:bodyPr/>
          <a:lstStyle/>
          <a:p>
            <a:r>
              <a:rPr lang="en-GB" sz="2400" dirty="0" smtClean="0"/>
              <a:t>EOF:</a:t>
            </a:r>
          </a:p>
          <a:p>
            <a:pPr lvl="1"/>
            <a:r>
              <a:rPr lang="en-GB" sz="2000" dirty="0" smtClean="0"/>
              <a:t>Bunch length variation</a:t>
            </a:r>
          </a:p>
          <a:p>
            <a:r>
              <a:rPr lang="en-GB" sz="2400" dirty="0" smtClean="0"/>
              <a:t>Operational Development</a:t>
            </a:r>
          </a:p>
          <a:p>
            <a:pPr lvl="1"/>
            <a:r>
              <a:rPr lang="en-US" sz="2000" dirty="0" smtClean="0"/>
              <a:t>Gated tune measurement with reduced damper gain on first 6 bunches</a:t>
            </a:r>
          </a:p>
          <a:p>
            <a:pPr lvl="1"/>
            <a:r>
              <a:rPr lang="en-US" sz="2000" dirty="0" smtClean="0"/>
              <a:t>Damper test at injection of the increased bandwidth with 50 ns beam</a:t>
            </a:r>
            <a:endParaRPr lang="en-GB" sz="2000" dirty="0" smtClean="0"/>
          </a:p>
          <a:p>
            <a:pPr lvl="1"/>
            <a:r>
              <a:rPr lang="en-GB" sz="2000" dirty="0" smtClean="0"/>
              <a:t>Batch by batch blow-up (postponed to after MD3)</a:t>
            </a:r>
          </a:p>
          <a:p>
            <a:r>
              <a:rPr lang="en-GB" sz="2400" dirty="0" smtClean="0"/>
              <a:t>TOTEM IN during Stable beams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2B29-1B56-445E-A718-4CD32DA4A0EA}" type="datetime1">
              <a:rPr lang="en-GB" smtClean="0"/>
              <a:t>05/10/2012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Morning Meeting - G. Arduini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D15F2-B5DC-4D70-8B9E-4287CA2479A2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131101"/>
      </p:ext>
    </p:extLst>
  </p:cSld>
  <p:clrMapOvr>
    <a:masterClrMapping/>
  </p:clrMapOvr>
</p:sld>
</file>

<file path=ppt/theme/theme1.xml><?xml version="1.0" encoding="utf-8"?>
<a:theme xmlns:a="http://schemas.openxmlformats.org/drawingml/2006/main" name="LHCpresentations">
  <a:themeElements>
    <a:clrScheme name="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28797</TotalTime>
  <Words>465</Words>
  <Application>Microsoft Office PowerPoint</Application>
  <PresentationFormat>On-screen Show (4:3)</PresentationFormat>
  <Paragraphs>81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LHCpresentations</vt:lpstr>
      <vt:lpstr>Thursday 4/10</vt:lpstr>
      <vt:lpstr>Thursday 4/10</vt:lpstr>
      <vt:lpstr>Vacuum (Fill 3130)</vt:lpstr>
      <vt:lpstr>Vacuum (Fill 3128)</vt:lpstr>
      <vt:lpstr>Chromaticity</vt:lpstr>
      <vt:lpstr>#3130</vt:lpstr>
      <vt:lpstr>Pending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Gianluigi Arduini</dc:creator>
  <cp:lastModifiedBy>Gianluigi Arduini</cp:lastModifiedBy>
  <cp:revision>2533</cp:revision>
  <dcterms:created xsi:type="dcterms:W3CDTF">2010-04-25T23:23:07Z</dcterms:created>
  <dcterms:modified xsi:type="dcterms:W3CDTF">2012-10-05T06:25:36Z</dcterms:modified>
</cp:coreProperties>
</file>