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223" r:id="rId2"/>
    <p:sldId id="1226" r:id="rId3"/>
    <p:sldId id="1227" r:id="rId4"/>
    <p:sldId id="1228" r:id="rId5"/>
    <p:sldId id="1229" r:id="rId6"/>
    <p:sldId id="1231" r:id="rId7"/>
    <p:sldId id="1233" r:id="rId8"/>
    <p:sldId id="1232" r:id="rId9"/>
    <p:sldId id="1225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326" y="-17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9/25/2012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9/25/2012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9/25/2012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124680"/>
            <a:ext cx="8229600" cy="4752660"/>
          </a:xfrm>
        </p:spPr>
        <p:txBody>
          <a:bodyPr/>
          <a:lstStyle/>
          <a:p>
            <a:r>
              <a:rPr lang="en-US" dirty="0" smtClean="0"/>
              <a:t>08:00-10:00 Test of cycle with 1 probe / beam. </a:t>
            </a:r>
          </a:p>
          <a:p>
            <a:pPr lvl="1"/>
            <a:r>
              <a:rPr lang="en-US" dirty="0" smtClean="0"/>
              <a:t>Q’ measurement.</a:t>
            </a:r>
          </a:p>
          <a:p>
            <a:pPr lvl="1"/>
            <a:r>
              <a:rPr lang="en-US" dirty="0" smtClean="0"/>
              <a:t>New collision BP (new : parabolic round-off on all COD functions) ran OK. Orbit leakage in transients is OK.</a:t>
            </a:r>
          </a:p>
          <a:p>
            <a:r>
              <a:rPr lang="en-US" dirty="0" smtClean="0"/>
              <a:t>10:00-12:30 50 Hz noise studies and BRST checks.</a:t>
            </a:r>
          </a:p>
          <a:p>
            <a:pPr lvl="1"/>
            <a:r>
              <a:rPr lang="en-US" dirty="0" smtClean="0"/>
              <a:t>No effect on 50 Hz noise of active filters (RBs, warm dipoles and </a:t>
            </a:r>
            <a:r>
              <a:rPr lang="en-US" dirty="0" err="1" smtClean="0"/>
              <a:t>quadrupoles</a:t>
            </a:r>
            <a:r>
              <a:rPr lang="en-US" dirty="0" smtClean="0"/>
              <a:t>) . </a:t>
            </a:r>
          </a:p>
          <a:p>
            <a:pPr lvl="1"/>
            <a:r>
              <a:rPr lang="en-US" dirty="0" smtClean="0"/>
              <a:t>Some mains noise visible, but not affected by filters. Effect of 50 Hz lines possibly observed in tune scans on B1, not on B2.</a:t>
            </a:r>
          </a:p>
          <a:p>
            <a:pPr lvl="1"/>
            <a:r>
              <a:rPr lang="en-US" dirty="0" smtClean="0"/>
              <a:t>Offline analysis to follow (R. de Maria). </a:t>
            </a:r>
          </a:p>
          <a:p>
            <a:pPr lvl="1"/>
            <a:r>
              <a:rPr lang="en-US" dirty="0" smtClean="0"/>
              <a:t>FBCT calibration in the shadow.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Q’V </a:t>
            </a:r>
            <a:r>
              <a:rPr lang="en-GB" dirty="0" smtClean="0"/>
              <a:t>B1 (M. Lamont)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0" y="764630"/>
            <a:ext cx="8954092" cy="532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9481342"/>
              </p:ext>
            </p:extLst>
          </p:nvPr>
        </p:nvGraphicFramePr>
        <p:xfrm>
          <a:off x="6335610" y="5003800"/>
          <a:ext cx="28083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30"/>
                <a:gridCol w="115216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QPV B1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450 </a:t>
                      </a:r>
                      <a:r>
                        <a:rPr lang="en-GB" dirty="0" err="1" smtClean="0"/>
                        <a:t>GeV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Flat 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End squeeze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16.9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Collisions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14.3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36120" y="1124680"/>
            <a:ext cx="1008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3"/>
                </a:solidFill>
              </a:rPr>
              <a:t>Test trim +/- 10</a:t>
            </a:r>
            <a:endParaRPr lang="en-GB" sz="1600" dirty="0">
              <a:solidFill>
                <a:schemeClr val="accent3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940190" y="1709455"/>
            <a:ext cx="0" cy="42336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816868" y="4221110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B2 results are similar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89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Q’H B1 (M. Lamont)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764630"/>
            <a:ext cx="8929240" cy="526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7742173"/>
              </p:ext>
            </p:extLst>
          </p:nvPr>
        </p:nvGraphicFramePr>
        <p:xfrm>
          <a:off x="6012200" y="5003800"/>
          <a:ext cx="3131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40"/>
                <a:gridCol w="140356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QPH</a:t>
                      </a:r>
                      <a:r>
                        <a:rPr lang="en-GB" baseline="0" dirty="0" smtClean="0"/>
                        <a:t> B1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450 </a:t>
                      </a:r>
                      <a:r>
                        <a:rPr lang="en-GB" dirty="0" err="1" smtClean="0"/>
                        <a:t>GeV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Flat 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End squeeze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Collisions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8080" y="1844780"/>
            <a:ext cx="1224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3"/>
                </a:solidFill>
              </a:rPr>
              <a:t>Test trims</a:t>
            </a:r>
            <a:endParaRPr lang="en-GB" sz="1600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790" y="4797190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B2 results are similar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452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afternoon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4752660"/>
          </a:xfrm>
        </p:spPr>
        <p:txBody>
          <a:bodyPr/>
          <a:lstStyle/>
          <a:p>
            <a:r>
              <a:rPr lang="en-US" dirty="0" smtClean="0"/>
              <a:t>14:00 TCLIB alignment check.</a:t>
            </a:r>
          </a:p>
          <a:p>
            <a:pPr lvl="1"/>
            <a:r>
              <a:rPr lang="en-US" dirty="0" err="1" smtClean="0"/>
              <a:t>Mesured</a:t>
            </a:r>
            <a:r>
              <a:rPr lang="en-US" dirty="0" smtClean="0"/>
              <a:t> beam centre = + 0.53 mm (old value = 0.46 mm) </a:t>
            </a:r>
            <a:br>
              <a:rPr lang="en-US" dirty="0" smtClean="0"/>
            </a:br>
            <a:r>
              <a:rPr lang="en-US" dirty="0" smtClean="0"/>
              <a:t>Measured beam size = 0.56 mm (old value = 0.61 mm)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Beam centre differs by 75 um and beam size differs by 40 um ==&gt; within measurement accuracy (50 um steps) ==&gt; we keep the old settings. </a:t>
            </a:r>
          </a:p>
          <a:p>
            <a:r>
              <a:rPr lang="en-US" dirty="0" smtClean="0"/>
              <a:t>14:30 Q20 setup.</a:t>
            </a:r>
          </a:p>
          <a:p>
            <a:r>
              <a:rPr lang="en-US" dirty="0" smtClean="0"/>
              <a:t>17:30 Observe losses at beginning of line for B1 – problem at extraction from SPS.</a:t>
            </a:r>
          </a:p>
          <a:p>
            <a:pPr lvl="1"/>
            <a:r>
              <a:rPr lang="en-US" dirty="0" smtClean="0"/>
              <a:t>Traced to an extraction bump amplitude. Bump increased from 37 mm to 40 mm.</a:t>
            </a:r>
          </a:p>
          <a:p>
            <a:pPr lvl="1"/>
            <a:r>
              <a:rPr lang="en-US" dirty="0" smtClean="0"/>
              <a:t>Then re-steering of line.</a:t>
            </a:r>
          </a:p>
          <a:p>
            <a:r>
              <a:rPr lang="en-US" dirty="0" smtClean="0"/>
              <a:t>20:00 Ready for 50 ns with Q20.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on 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2304320"/>
          </a:xfrm>
        </p:spPr>
        <p:txBody>
          <a:bodyPr/>
          <a:lstStyle/>
          <a:p>
            <a:r>
              <a:rPr lang="en-US" dirty="0" smtClean="0"/>
              <a:t>Losses in extraction channel and in TI2.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9/25/2012</a:t>
            </a:fld>
            <a:endParaRPr lang="en-US" dirty="0"/>
          </a:p>
        </p:txBody>
      </p:sp>
      <p:pic>
        <p:nvPicPr>
          <p:cNvPr id="1026" name="Picture 2" descr="http://elogbook.cern.ch/eLogbook/attach_reader?attach_id=12918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2132820"/>
            <a:ext cx="5743392" cy="4176580"/>
          </a:xfrm>
          <a:prstGeom prst="rect">
            <a:avLst/>
          </a:prstGeom>
          <a:noFill/>
        </p:spPr>
      </p:pic>
      <p:pic>
        <p:nvPicPr>
          <p:cNvPr id="1028" name="Picture 4" descr="http://elogbook.cern.ch/eLogbook/attach_reader?attach_id=12919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10" y="1628750"/>
            <a:ext cx="4781216" cy="34768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38331" y="2492870"/>
            <a:ext cx="2294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Extraction channel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evening/night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5256730"/>
          </a:xfrm>
        </p:spPr>
        <p:txBody>
          <a:bodyPr/>
          <a:lstStyle/>
          <a:p>
            <a:r>
              <a:rPr lang="en-US" dirty="0" smtClean="0"/>
              <a:t>20:00 Injection of 6 bunches / 50 ns.</a:t>
            </a:r>
          </a:p>
          <a:p>
            <a:pPr lvl="1"/>
            <a:r>
              <a:rPr lang="en-US" dirty="0" smtClean="0"/>
              <a:t>BLMs at ~ 2% of threshold on LHC side.</a:t>
            </a:r>
          </a:p>
          <a:p>
            <a:pPr lvl="1"/>
            <a:r>
              <a:rPr lang="en-US" dirty="0" smtClean="0"/>
              <a:t>Some instability observed on losses at extraction for B1. PS working on the beam – satellites?</a:t>
            </a:r>
          </a:p>
          <a:p>
            <a:pPr lvl="1"/>
            <a:r>
              <a:rPr lang="en-US" dirty="0" smtClean="0"/>
              <a:t>And some issues with the BQM – server had to be restarted a few times.</a:t>
            </a:r>
          </a:p>
          <a:p>
            <a:r>
              <a:rPr lang="en-US" dirty="0" smtClean="0"/>
              <a:t>22:30 Injections of 36, 72 and 144b with B1. 36b on B2.</a:t>
            </a:r>
          </a:p>
          <a:p>
            <a:r>
              <a:rPr lang="en-US" dirty="0" smtClean="0"/>
              <a:t>23:20 MKI8D faulty. Flashover?</a:t>
            </a:r>
          </a:p>
          <a:p>
            <a:pPr lvl="1"/>
            <a:r>
              <a:rPr lang="en-US" dirty="0" smtClean="0"/>
              <a:t>Extended </a:t>
            </a:r>
            <a:r>
              <a:rPr lang="en-US" dirty="0" err="1" smtClean="0"/>
              <a:t>softstart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vacuum activity.</a:t>
            </a:r>
          </a:p>
          <a:p>
            <a:r>
              <a:rPr lang="en-US" dirty="0" smtClean="0"/>
              <a:t>01:20 Cycle for loss maps. Dumped on squeeze on COD interlocks (many !)</a:t>
            </a:r>
          </a:p>
          <a:p>
            <a:pPr lvl="1"/>
            <a:r>
              <a:rPr lang="en-US" dirty="0" smtClean="0"/>
              <a:t>To be looked at. Probably wrong BPM calibration (50ns).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 interlock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1367905"/>
          </a:xfrm>
        </p:spPr>
        <p:txBody>
          <a:bodyPr/>
          <a:lstStyle/>
          <a:p>
            <a:r>
              <a:rPr lang="en-US" dirty="0" smtClean="0"/>
              <a:t>RT trim difference </a:t>
            </a:r>
            <a:r>
              <a:rPr lang="en-US" dirty="0" err="1" smtClean="0"/>
              <a:t>wrt</a:t>
            </a:r>
            <a:r>
              <a:rPr lang="en-US" dirty="0" smtClean="0"/>
              <a:t> start of squeeze.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ot exactly normal. The new PC interlock (still masked to </a:t>
            </a:r>
            <a:r>
              <a:rPr lang="en-US" smtClean="0"/>
              <a:t>check handling of </a:t>
            </a:r>
            <a:r>
              <a:rPr lang="en-US" dirty="0" smtClean="0"/>
              <a:t>2 </a:t>
            </a:r>
            <a:r>
              <a:rPr lang="en-US" smtClean="0"/>
              <a:t>collision BPs) </a:t>
            </a:r>
            <a:r>
              <a:rPr lang="en-US" dirty="0" smtClean="0"/>
              <a:t>has probably </a:t>
            </a:r>
            <a:r>
              <a:rPr lang="en-US" smtClean="0"/>
              <a:t>triggered earlier.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9/25/2012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2780910"/>
            <a:ext cx="8388530" cy="335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night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4752660"/>
          </a:xfrm>
        </p:spPr>
        <p:txBody>
          <a:bodyPr/>
          <a:lstStyle/>
          <a:p>
            <a:r>
              <a:rPr lang="en-US" dirty="0" smtClean="0"/>
              <a:t>03:30 New attempt for loss map.</a:t>
            </a:r>
          </a:p>
          <a:p>
            <a:r>
              <a:rPr lang="en-US" dirty="0" smtClean="0"/>
              <a:t>05:00 Colliding – problems to find luminosity in IR8.</a:t>
            </a:r>
          </a:p>
          <a:p>
            <a:pPr lvl="1"/>
            <a:r>
              <a:rPr lang="en-US" dirty="0" smtClean="0"/>
              <a:t>Found a small peak, most probably not the correct one.</a:t>
            </a:r>
          </a:p>
          <a:p>
            <a:r>
              <a:rPr lang="en-US" dirty="0" smtClean="0"/>
              <a:t>05:30 Moving in RPs. Loss maps (</a:t>
            </a:r>
            <a:r>
              <a:rPr lang="en-US" dirty="0" err="1" smtClean="0"/>
              <a:t>betatron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Asynch</a:t>
            </a:r>
            <a:r>
              <a:rPr lang="en-US" dirty="0" smtClean="0"/>
              <a:t> dump test with the remainder of the beam.</a:t>
            </a:r>
          </a:p>
          <a:p>
            <a:pPr lvl="1"/>
            <a:r>
              <a:rPr lang="en-US" dirty="0" smtClean="0"/>
              <a:t>Both tests to be </a:t>
            </a:r>
            <a:r>
              <a:rPr lang="en-US" dirty="0" err="1" smtClean="0"/>
              <a:t>analysed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Repeat cycle with collisions to find </a:t>
            </a:r>
            <a:r>
              <a:rPr lang="en-US" dirty="0" err="1" smtClean="0"/>
              <a:t>LHCb</a:t>
            </a:r>
            <a:r>
              <a:rPr lang="en-US" dirty="0" smtClean="0"/>
              <a:t>, repeat </a:t>
            </a:r>
            <a:r>
              <a:rPr lang="en-US" dirty="0" err="1" smtClean="0"/>
              <a:t>betatron</a:t>
            </a:r>
            <a:r>
              <a:rPr lang="en-US" dirty="0" smtClean="0"/>
              <a:t> loss map and +500 </a:t>
            </a:r>
            <a:r>
              <a:rPr lang="en-US" smtClean="0"/>
              <a:t>Hz off-momentum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But not RPs.</a:t>
            </a:r>
          </a:p>
          <a:p>
            <a:r>
              <a:rPr lang="en-US" dirty="0" smtClean="0"/>
              <a:t>Continue Q20 to 144b.</a:t>
            </a:r>
          </a:p>
          <a:p>
            <a:r>
              <a:rPr lang="en-US" dirty="0" smtClean="0"/>
              <a:t>Ramp up : 78b, 480b, 852b, 1374b.</a:t>
            </a:r>
          </a:p>
          <a:p>
            <a:r>
              <a:rPr lang="en-US" dirty="0" smtClean="0"/>
              <a:t>SIG transformer : expected today ~17:00. </a:t>
            </a:r>
          </a:p>
          <a:p>
            <a:pPr lvl="1"/>
            <a:r>
              <a:rPr lang="en-US" dirty="0" smtClean="0"/>
              <a:t>Final time has to be confirmed.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559465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47981</TotalTime>
  <Words>489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Monday</vt:lpstr>
      <vt:lpstr>Q’V B1 (M. Lamont)</vt:lpstr>
      <vt:lpstr>Q’H B1 (M. Lamont)</vt:lpstr>
      <vt:lpstr>Monday afternoon</vt:lpstr>
      <vt:lpstr>Losses on B1</vt:lpstr>
      <vt:lpstr>Monday evening/night</vt:lpstr>
      <vt:lpstr>COD interlock</vt:lpstr>
      <vt:lpstr>Monday night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4122</cp:revision>
  <dcterms:created xsi:type="dcterms:W3CDTF">2010-07-26T05:43:59Z</dcterms:created>
  <dcterms:modified xsi:type="dcterms:W3CDTF">2012-09-25T05:36:50Z</dcterms:modified>
</cp:coreProperties>
</file>