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sldIdLst>
    <p:sldId id="1118" r:id="rId2"/>
    <p:sldId id="1170" r:id="rId3"/>
    <p:sldId id="1166" r:id="rId4"/>
    <p:sldId id="1167" r:id="rId5"/>
    <p:sldId id="1169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9900FF"/>
    <a:srgbClr val="FF9900"/>
    <a:srgbClr val="66FF33"/>
    <a:srgbClr val="0000FF"/>
    <a:srgbClr val="000099"/>
    <a:srgbClr val="D60093"/>
    <a:srgbClr val="FF3300"/>
    <a:srgbClr val="960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06" autoAdjust="0"/>
  </p:normalViewPr>
  <p:slideViewPr>
    <p:cSldViewPr>
      <p:cViewPr>
        <p:scale>
          <a:sx n="100" d="100"/>
          <a:sy n="100" d="100"/>
        </p:scale>
        <p:origin x="-206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21/09/2012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21/09/2012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21/09/2012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21/09/2012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089572" cy="5257800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Machine closed by 19:00</a:t>
            </a:r>
          </a:p>
          <a:p>
            <a:pPr lvl="1"/>
            <a:r>
              <a:rPr lang="en-US" sz="2000" dirty="0" smtClean="0"/>
              <a:t>MKI point 8, </a:t>
            </a:r>
            <a:r>
              <a:rPr lang="en-US" sz="2000" dirty="0" err="1" smtClean="0"/>
              <a:t>Cryo</a:t>
            </a:r>
            <a:r>
              <a:rPr lang="en-US" sz="2000" dirty="0" smtClean="0"/>
              <a:t> conditions, vacuum expected to be OK by that time (Katy)</a:t>
            </a:r>
          </a:p>
          <a:p>
            <a:pPr lvl="1"/>
            <a:r>
              <a:rPr lang="en-US" sz="2000" dirty="0" smtClean="0"/>
              <a:t>RF should be ready in the late evening</a:t>
            </a:r>
          </a:p>
          <a:p>
            <a:r>
              <a:rPr lang="en-US" sz="2400" dirty="0" smtClean="0"/>
              <a:t>What might delay the start-up:</a:t>
            </a:r>
          </a:p>
          <a:p>
            <a:pPr lvl="1"/>
            <a:r>
              <a:rPr lang="en-US" sz="2000" dirty="0" smtClean="0"/>
              <a:t>Switch </a:t>
            </a:r>
            <a:r>
              <a:rPr lang="en-US" sz="2000" dirty="0"/>
              <a:t>on of Point 2 compensator </a:t>
            </a:r>
            <a:r>
              <a:rPr lang="en-US" sz="2000" dirty="0" smtClean="0"/>
              <a:t>this </a:t>
            </a:r>
            <a:r>
              <a:rPr lang="en-US" sz="2000" dirty="0"/>
              <a:t>morning </a:t>
            </a:r>
            <a:r>
              <a:rPr lang="en-US" sz="2000" dirty="0">
                <a:sym typeface="Wingdings" pitchFamily="2" charset="2"/>
              </a:rPr>
              <a:t> watch out for cryogenics and ALICE (should be off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/>
              <a:t>Electrical Network intervention planned at 17:00. Injectors in stand by and LHC off at that moment. Effects?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21/09/2012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4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best case…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19:00 – 23:00: Powering </a:t>
            </a:r>
            <a:r>
              <a:rPr lang="en-US" sz="2400" dirty="0" smtClean="0"/>
              <a:t>tests</a:t>
            </a:r>
            <a:endParaRPr lang="en-US" sz="2400" dirty="0"/>
          </a:p>
          <a:p>
            <a:r>
              <a:rPr lang="en-US" sz="2400" dirty="0"/>
              <a:t>23:00 – 24:00 Pre-cycle</a:t>
            </a:r>
          </a:p>
          <a:p>
            <a:r>
              <a:rPr lang="en-US" sz="2400" dirty="0"/>
              <a:t>19:00 – 24:00 Beams to last TED for Q20 optics extraction </a:t>
            </a:r>
            <a:r>
              <a:rPr lang="en-US" sz="2400" dirty="0" smtClean="0"/>
              <a:t>verification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0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Plans (Saturday)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en-US" sz="2000" dirty="0" smtClean="0"/>
              <a:t>00:00-05:00 Go through the whole cycle (with new collision process) with pilot </a:t>
            </a:r>
            <a:r>
              <a:rPr lang="en-US" sz="2000" dirty="0"/>
              <a:t>beam </a:t>
            </a:r>
            <a:r>
              <a:rPr lang="en-US" sz="2000" dirty="0" smtClean="0"/>
              <a:t>for validation and chromaticity measurement (BBQ </a:t>
            </a:r>
            <a:r>
              <a:rPr lang="en-US" sz="2000" dirty="0"/>
              <a:t>and </a:t>
            </a:r>
            <a:r>
              <a:rPr lang="en-US" sz="2000" dirty="0" smtClean="0"/>
              <a:t>BSRT verification in parallel).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Switch </a:t>
            </a:r>
            <a:r>
              <a:rPr lang="en-US" sz="1600" dirty="0"/>
              <a:t>off Active filters of main circuits and warm dipoles one by one for mains line perturbation observations.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05:00–09:00 Loss map in collision (</a:t>
            </a:r>
            <a:r>
              <a:rPr lang="en-US" sz="2000" dirty="0" err="1" smtClean="0"/>
              <a:t>betatron</a:t>
            </a:r>
            <a:r>
              <a:rPr lang="en-US" sz="2000" dirty="0" smtClean="0"/>
              <a:t> and -500 Hz).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Wire scans for BSRT calibration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09:00–14:00 Setting-up of injection with Q20 optics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14:00-19:00 First step of the intensity ramp-up: very short fill with 78 bunches with new collision process.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19:00–23:00 </a:t>
            </a:r>
            <a:r>
              <a:rPr lang="en-US" sz="2000" dirty="0"/>
              <a:t>Damper setting-up with larger </a:t>
            </a:r>
            <a:r>
              <a:rPr lang="en-US" sz="2000" dirty="0" smtClean="0"/>
              <a:t>bandwidth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23:00–03:00</a:t>
            </a:r>
            <a:r>
              <a:rPr lang="en-US" sz="2000" dirty="0"/>
              <a:t>. </a:t>
            </a:r>
            <a:r>
              <a:rPr lang="en-US" sz="2000" dirty="0" smtClean="0"/>
              <a:t>Loss maps squeezed/separated: </a:t>
            </a:r>
            <a:r>
              <a:rPr lang="en-GB" sz="2000" dirty="0" err="1" smtClean="0"/>
              <a:t>betatron</a:t>
            </a:r>
            <a:r>
              <a:rPr lang="en-GB" sz="2000" dirty="0" smtClean="0"/>
              <a:t> and </a:t>
            </a:r>
            <a:r>
              <a:rPr lang="en-GB" sz="2000" dirty="0" err="1" smtClean="0"/>
              <a:t>asynch.dump</a:t>
            </a:r>
            <a:r>
              <a:rPr lang="en-GB" sz="2000" dirty="0" smtClean="0"/>
              <a:t>.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Wire </a:t>
            </a:r>
            <a:r>
              <a:rPr lang="en-US" sz="1600" dirty="0"/>
              <a:t>scans for BSRT calibration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21/09/2012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Plans (Sunday)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r>
              <a:rPr lang="en-US" sz="2400" dirty="0" smtClean="0"/>
              <a:t>Intensity ramp-up:</a:t>
            </a:r>
          </a:p>
          <a:p>
            <a:pPr lvl="1"/>
            <a:r>
              <a:rPr lang="en-US" sz="2000" dirty="0" smtClean="0"/>
              <a:t>474 bunches</a:t>
            </a:r>
          </a:p>
          <a:p>
            <a:pPr lvl="1"/>
            <a:r>
              <a:rPr lang="en-US" sz="2000" dirty="0" smtClean="0"/>
              <a:t>834 bunches</a:t>
            </a:r>
          </a:p>
          <a:p>
            <a:pPr lvl="1"/>
            <a:r>
              <a:rPr lang="en-US" sz="2000" dirty="0" smtClean="0"/>
              <a:t>1374 bunches</a:t>
            </a:r>
            <a:endParaRPr lang="en-US" sz="2400" dirty="0" smtClean="0"/>
          </a:p>
          <a:p>
            <a:r>
              <a:rPr lang="en-US" sz="2400" dirty="0" smtClean="0"/>
              <a:t>Experiment requests:</a:t>
            </a:r>
          </a:p>
          <a:p>
            <a:pPr lvl="1"/>
            <a:r>
              <a:rPr lang="en-US" sz="2000" dirty="0" smtClean="0"/>
              <a:t>CMS request for period at low pile-up (~1)? </a:t>
            </a:r>
          </a:p>
          <a:p>
            <a:pPr lvl="1"/>
            <a:r>
              <a:rPr lang="en-US" sz="2000" dirty="0" smtClean="0"/>
              <a:t>ATLAS request for </a:t>
            </a:r>
            <a:r>
              <a:rPr lang="en-US" sz="2000" dirty="0" err="1" smtClean="0"/>
              <a:t>VdM</a:t>
            </a:r>
            <a:r>
              <a:rPr lang="en-US" sz="2000" smtClean="0"/>
              <a:t> scan?</a:t>
            </a:r>
            <a:endParaRPr lang="en-US" sz="2000" dirty="0" smtClean="0"/>
          </a:p>
          <a:p>
            <a:pPr lvl="1"/>
            <a:r>
              <a:rPr lang="en-US" sz="2000" dirty="0" smtClean="0"/>
              <a:t>With 480 or 840 bunches?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21/09/2012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be followed-up:</a:t>
            </a:r>
          </a:p>
          <a:p>
            <a:pPr lvl="1"/>
            <a:r>
              <a:rPr lang="en-US" sz="2000" dirty="0" smtClean="0"/>
              <a:t>Kicker (Pt.8) vacuum</a:t>
            </a:r>
          </a:p>
          <a:p>
            <a:pPr lvl="1"/>
            <a:r>
              <a:rPr lang="en-US" sz="2000" dirty="0" smtClean="0"/>
              <a:t>BSRT temperatures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Abort gap calibration will be done during one of the ramp with nominal bunches</a:t>
            </a:r>
            <a:endParaRPr lang="en-US" sz="2400" dirty="0"/>
          </a:p>
          <a:p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21/09/2012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7715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28343</TotalTime>
  <Words>327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Plans</vt:lpstr>
      <vt:lpstr>In the best case…</vt:lpstr>
      <vt:lpstr>Plans (Saturday)</vt:lpstr>
      <vt:lpstr>Plans (Sunday)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2480</cp:revision>
  <dcterms:created xsi:type="dcterms:W3CDTF">2010-04-25T23:23:07Z</dcterms:created>
  <dcterms:modified xsi:type="dcterms:W3CDTF">2012-09-21T13:33:31Z</dcterms:modified>
</cp:coreProperties>
</file>