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7"/>
  </p:notesMasterIdLst>
  <p:handoutMasterIdLst>
    <p:handoutMasterId r:id="rId28"/>
  </p:handoutMasterIdLst>
  <p:sldIdLst>
    <p:sldId id="1410" r:id="rId2"/>
    <p:sldId id="1411" r:id="rId3"/>
    <p:sldId id="1412" r:id="rId4"/>
    <p:sldId id="1430" r:id="rId5"/>
    <p:sldId id="1414" r:id="rId6"/>
    <p:sldId id="1425" r:id="rId7"/>
    <p:sldId id="1416" r:id="rId8"/>
    <p:sldId id="1417" r:id="rId9"/>
    <p:sldId id="1418" r:id="rId10"/>
    <p:sldId id="1420" r:id="rId11"/>
    <p:sldId id="1421" r:id="rId12"/>
    <p:sldId id="1422" r:id="rId13"/>
    <p:sldId id="1423" r:id="rId14"/>
    <p:sldId id="1426" r:id="rId15"/>
    <p:sldId id="1427" r:id="rId16"/>
    <p:sldId id="1428" r:id="rId17"/>
    <p:sldId id="1429" r:id="rId18"/>
    <p:sldId id="1406" r:id="rId19"/>
    <p:sldId id="1401" r:id="rId20"/>
    <p:sldId id="1402" r:id="rId21"/>
    <p:sldId id="1403" r:id="rId22"/>
    <p:sldId id="1404" r:id="rId23"/>
    <p:sldId id="1405" r:id="rId24"/>
    <p:sldId id="1409" r:id="rId25"/>
    <p:sldId id="1407" r:id="rId26"/>
  </p:sldIdLst>
  <p:sldSz cx="9144000" cy="6858000" type="screen4x3"/>
  <p:notesSz cx="6797675" cy="9928225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14FBE"/>
    <a:srgbClr val="B02E9D"/>
    <a:srgbClr val="0000FF"/>
    <a:srgbClr val="008000"/>
    <a:srgbClr val="FF0000"/>
    <a:srgbClr val="CC0066"/>
    <a:srgbClr val="99FF99"/>
    <a:srgbClr val="FFCCCC"/>
    <a:srgbClr val="9F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5267" autoAdjust="0"/>
  </p:normalViewPr>
  <p:slideViewPr>
    <p:cSldViewPr>
      <p:cViewPr varScale="1">
        <p:scale>
          <a:sx n="88" d="100"/>
          <a:sy n="88" d="100"/>
        </p:scale>
        <p:origin x="-1548" y="-96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/>
              <a:t>17/09/2012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7815" y="-6654"/>
            <a:ext cx="3612825" cy="299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17/09/2012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780" y="1892040"/>
            <a:ext cx="6019800" cy="2209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LHC Summary Week 37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Coordination:</a:t>
            </a:r>
          </a:p>
          <a:p>
            <a:r>
              <a:rPr lang="en-US" dirty="0" err="1" smtClean="0"/>
              <a:t>Jorg</a:t>
            </a:r>
            <a:r>
              <a:rPr lang="en-US" dirty="0" smtClean="0"/>
              <a:t> </a:t>
            </a:r>
            <a:r>
              <a:rPr lang="en-US" dirty="0" err="1" smtClean="0"/>
              <a:t>Wenninger</a:t>
            </a:r>
            <a:r>
              <a:rPr lang="en-US" dirty="0" smtClean="0"/>
              <a:t> &amp; Jan </a:t>
            </a:r>
            <a:r>
              <a:rPr lang="en-US" dirty="0" err="1" smtClean="0"/>
              <a:t>Uythoven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11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event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17/09/2012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833438"/>
            <a:ext cx="62579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12200" y="6237390"/>
            <a:ext cx="266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Hannes </a:t>
            </a:r>
            <a:r>
              <a:rPr lang="en-US" dirty="0" err="1" smtClean="0"/>
              <a:t>Wessels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5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beta* MD and some data taking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17/09/2012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620610"/>
            <a:ext cx="8229600" cy="5472760"/>
          </a:xfrm>
        </p:spPr>
        <p:txBody>
          <a:bodyPr/>
          <a:lstStyle/>
          <a:p>
            <a:r>
              <a:rPr lang="en-US" dirty="0" smtClean="0"/>
              <a:t>Start Thursday around 15:00, optics checks with pilots</a:t>
            </a:r>
          </a:p>
          <a:p>
            <a:r>
              <a:rPr lang="en-US" u="sng" dirty="0" smtClean="0"/>
              <a:t>First cycle</a:t>
            </a:r>
            <a:r>
              <a:rPr lang="en-US" dirty="0" smtClean="0"/>
              <a:t>: lost on collimator gap-energy interlock (again!) of TCTVs in de-squeeze to 90 m.</a:t>
            </a:r>
          </a:p>
          <a:p>
            <a:r>
              <a:rPr lang="en-US" u="sng" dirty="0" smtClean="0"/>
              <a:t>Second cycle</a:t>
            </a:r>
            <a:r>
              <a:rPr lang="en-US" dirty="0" smtClean="0"/>
              <a:t>: at 90 m, hit a limit on the current of RTQX in IR1 an IR5</a:t>
            </a:r>
          </a:p>
          <a:p>
            <a:pPr lvl="1"/>
            <a:r>
              <a:rPr lang="en-US" dirty="0"/>
              <a:t>Limits were modified following a MP event with a trip of the triplet circuit. The limits were set based on currents used in OP (ECR) to +- 100 A (need -300 A for 1 km).</a:t>
            </a:r>
          </a:p>
          <a:p>
            <a:pPr lvl="1"/>
            <a:r>
              <a:rPr lang="en-US" dirty="0"/>
              <a:t>The currents used for 500/1 km were overlooked in the analysis.</a:t>
            </a:r>
          </a:p>
          <a:p>
            <a:pPr lvl="1"/>
            <a:r>
              <a:rPr lang="en-US" dirty="0"/>
              <a:t>A change of limits requires PCs to be OFF</a:t>
            </a:r>
            <a:r>
              <a:rPr lang="en-US" dirty="0" smtClean="0"/>
              <a:t>…</a:t>
            </a:r>
          </a:p>
          <a:p>
            <a:r>
              <a:rPr lang="en-US" u="sng" dirty="0"/>
              <a:t>Third cycle</a:t>
            </a:r>
            <a:r>
              <a:rPr lang="en-US" dirty="0"/>
              <a:t>: orbit FB becoming unstable in de-squeeze to 500 m. Managed to navigate through switching on/off. </a:t>
            </a:r>
          </a:p>
          <a:p>
            <a:pPr lvl="1"/>
            <a:r>
              <a:rPr lang="en-US" dirty="0"/>
              <a:t>Lost at 500 m after OFC crash during investigations and attempts to switch optics.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beta* MD and data taking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229600" cy="2664370"/>
          </a:xfrm>
        </p:spPr>
        <p:txBody>
          <a:bodyPr/>
          <a:lstStyle/>
          <a:p>
            <a:r>
              <a:rPr lang="en-US" u="sng" dirty="0"/>
              <a:t>Fourth cycle</a:t>
            </a:r>
            <a:r>
              <a:rPr lang="en-US" dirty="0"/>
              <a:t>: started with OFB checks at injection. No problems found.</a:t>
            </a:r>
          </a:p>
          <a:p>
            <a:pPr lvl="1"/>
            <a:r>
              <a:rPr lang="en-US" dirty="0"/>
              <a:t>Optics checks along the way. </a:t>
            </a:r>
          </a:p>
          <a:p>
            <a:r>
              <a:rPr lang="en-GB" dirty="0"/>
              <a:t>03:30 – 6:30 beta beat / optics measurements at 1 km</a:t>
            </a:r>
          </a:p>
          <a:p>
            <a:pPr lvl="1"/>
            <a:r>
              <a:rPr lang="en-US" dirty="0"/>
              <a:t>After applying the corrections calculated from the data taken in June 2012 we performed the measurements. The beta-beat went down from ~30% to less then 10% after applying the corrections.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17/09/2012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59" y="3326995"/>
            <a:ext cx="4680671" cy="334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982" y="3326995"/>
            <a:ext cx="4484018" cy="32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45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1000 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17/09/2012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430" y="548600"/>
            <a:ext cx="8229600" cy="2376045"/>
          </a:xfrm>
        </p:spPr>
        <p:txBody>
          <a:bodyPr/>
          <a:lstStyle/>
          <a:p>
            <a:r>
              <a:rPr lang="en-US" sz="2000" dirty="0" smtClean="0"/>
              <a:t>Further optics Results</a:t>
            </a:r>
          </a:p>
          <a:p>
            <a:pPr lvl="1"/>
            <a:r>
              <a:rPr lang="en-US" sz="1800" dirty="0" smtClean="0"/>
              <a:t>Off-momentum measurements were also done to check the dispersion. No big difference between the measurement and the model was found. </a:t>
            </a:r>
          </a:p>
          <a:p>
            <a:pPr lvl="1"/>
            <a:r>
              <a:rPr lang="en-US" sz="1800" dirty="0" smtClean="0"/>
              <a:t>A k-modulation measurements was also performed to measure the beta* at IP1 and IP5. To be analyzed offline.</a:t>
            </a:r>
          </a:p>
          <a:p>
            <a:r>
              <a:rPr lang="en-GB" sz="2000" dirty="0" smtClean="0"/>
              <a:t>Filled </a:t>
            </a:r>
            <a:r>
              <a:rPr lang="en-GB" sz="2000" dirty="0"/>
              <a:t>with 2 x 3 small </a:t>
            </a:r>
            <a:r>
              <a:rPr lang="en-GB" sz="2000" dirty="0" err="1"/>
              <a:t>indivs</a:t>
            </a:r>
            <a:r>
              <a:rPr lang="en-GB" sz="2000" dirty="0"/>
              <a:t> of about 3e10 p+ for collisions</a:t>
            </a:r>
          </a:p>
          <a:p>
            <a:pPr lvl="1"/>
            <a:r>
              <a:rPr lang="en-GB" sz="1800" dirty="0"/>
              <a:t>TOTEM and ALFA collimator and pot set-up. Scraping and some retraction to take some data.</a:t>
            </a:r>
            <a:endParaRPr lang="en-GB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20" y="3520704"/>
            <a:ext cx="2972629" cy="32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442829" y="3068950"/>
            <a:ext cx="3561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TOTEM @ 0.521 mm</a:t>
            </a:r>
            <a:endParaRPr lang="en-GB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120" y="3501010"/>
            <a:ext cx="3175365" cy="32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436120" y="3068950"/>
            <a:ext cx="3236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ALFA touching the beam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32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pPb</a:t>
            </a:r>
            <a:r>
              <a:rPr lang="en-US" dirty="0" smtClean="0"/>
              <a:t> MD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17/09/2012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400" y="836640"/>
            <a:ext cx="8229600" cy="5111750"/>
          </a:xfrm>
        </p:spPr>
        <p:txBody>
          <a:bodyPr/>
          <a:lstStyle/>
          <a:p>
            <a:r>
              <a:rPr lang="en-GB" dirty="0" smtClean="0"/>
              <a:t>Plan to inject 318 p+, max 2e10, against 4 </a:t>
            </a:r>
            <a:r>
              <a:rPr lang="en-GB" dirty="0" err="1" smtClean="0"/>
              <a:t>Pb</a:t>
            </a:r>
            <a:r>
              <a:rPr lang="en-GB" dirty="0" smtClean="0"/>
              <a:t> bunches</a:t>
            </a:r>
          </a:p>
          <a:p>
            <a:r>
              <a:rPr lang="en-GB" dirty="0" err="1" smtClean="0"/>
              <a:t>Pb</a:t>
            </a:r>
            <a:r>
              <a:rPr lang="en-GB" dirty="0" smtClean="0"/>
              <a:t> injection fine, problems with RF/bucket/super cycle seem to be fixed</a:t>
            </a:r>
          </a:p>
          <a:p>
            <a:r>
              <a:rPr lang="en-GB" dirty="0" smtClean="0"/>
              <a:t>p+ injection difficult. Dumped by BPMS in IP6</a:t>
            </a:r>
          </a:p>
          <a:p>
            <a:r>
              <a:rPr lang="en-GB" dirty="0" smtClean="0"/>
              <a:t>Struggle throughout the night</a:t>
            </a:r>
          </a:p>
          <a:p>
            <a:pPr lvl="1"/>
            <a:r>
              <a:rPr lang="en-GB" dirty="0" smtClean="0"/>
              <a:t>Rhodri came in for BPMS. Reduce bunch intensity. </a:t>
            </a:r>
            <a:r>
              <a:rPr lang="en-US" dirty="0" smtClean="0"/>
              <a:t>BPMSA.A4L6.B1 vertical channel shows additional triggers even with one probe of 1e10. This channel more sensitive than others.</a:t>
            </a:r>
          </a:p>
          <a:p>
            <a:r>
              <a:rPr lang="en-US" sz="2000" dirty="0" smtClean="0"/>
              <a:t>04:20 all p+ bunches injected. </a:t>
            </a:r>
          </a:p>
          <a:p>
            <a:r>
              <a:rPr lang="en-US" sz="2000" dirty="0" smtClean="0"/>
              <a:t>04:35 Dumped on BPMS: </a:t>
            </a:r>
            <a:endParaRPr lang="en-US" sz="2000" dirty="0" smtClean="0"/>
          </a:p>
          <a:p>
            <a:pPr lvl="1"/>
            <a:r>
              <a:rPr lang="en-US" dirty="0" err="1" smtClean="0"/>
              <a:t>pPb</a:t>
            </a:r>
            <a:r>
              <a:rPr lang="en-US" dirty="0" smtClean="0"/>
              <a:t> </a:t>
            </a:r>
            <a:r>
              <a:rPr lang="en-US" dirty="0" smtClean="0"/>
              <a:t>did not make it, but important lesson learned: needs work from BI and see which additional BPMS attenuators will be needed for the proton – ion run. One BPMS channel seems to be worse than others.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3161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ramp with 2 batches of 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17/09/2012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569190" cy="2088290"/>
          </a:xfrm>
        </p:spPr>
        <p:txBody>
          <a:bodyPr/>
          <a:lstStyle/>
          <a:p>
            <a:r>
              <a:rPr lang="en-GB" dirty="0" smtClean="0"/>
              <a:t>Reversed </a:t>
            </a:r>
            <a:r>
              <a:rPr lang="en-GB" dirty="0" err="1" smtClean="0"/>
              <a:t>LHCb</a:t>
            </a:r>
            <a:r>
              <a:rPr lang="en-GB" dirty="0" smtClean="0"/>
              <a:t> polarity to negative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Split beam process</a:t>
            </a:r>
            <a:r>
              <a:rPr lang="en-GB" dirty="0" smtClean="0"/>
              <a:t>: going into collision first in point 1 and 5, then in 8</a:t>
            </a:r>
          </a:p>
          <a:p>
            <a:r>
              <a:rPr lang="en-GB" dirty="0" smtClean="0"/>
              <a:t>Quite some corrections for going into collisions in 1 and 5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40" y="3789050"/>
            <a:ext cx="6336880" cy="248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31550" y="2924930"/>
            <a:ext cx="712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Beam position at collimator</a:t>
            </a:r>
            <a:br>
              <a:rPr lang="en-GB" dirty="0" smtClean="0"/>
            </a:br>
            <a:r>
              <a:rPr lang="en-GB" dirty="0" smtClean="0"/>
              <a:t>Needs to be corrected – reason for tests</a:t>
            </a:r>
          </a:p>
        </p:txBody>
      </p:sp>
    </p:spTree>
    <p:extLst>
      <p:ext uri="{BB962C8B-B14F-4D97-AF65-F5344CB8AC3E}">
        <p14:creationId xmlns:p14="http://schemas.microsoft.com/office/powerpoint/2010/main" val="29276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morning Q20 optics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17/09/2012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08650"/>
            <a:ext cx="8229600" cy="1152160"/>
          </a:xfrm>
        </p:spPr>
        <p:txBody>
          <a:bodyPr/>
          <a:lstStyle/>
          <a:p>
            <a:r>
              <a:rPr lang="en-US" dirty="0" smtClean="0"/>
              <a:t>Bad trajectory, source in the SPS. Seems the SPS orbit at 450 </a:t>
            </a:r>
            <a:r>
              <a:rPr lang="en-US" dirty="0" err="1" smtClean="0"/>
              <a:t>GeV</a:t>
            </a:r>
            <a:r>
              <a:rPr lang="en-US" dirty="0" smtClean="0"/>
              <a:t> has changed on Q20.</a:t>
            </a:r>
          </a:p>
          <a:p>
            <a:pPr lvl="1"/>
            <a:r>
              <a:rPr lang="en-US" dirty="0" smtClean="0"/>
              <a:t>SPS extraction to be revisited…</a:t>
            </a:r>
            <a:endParaRPr lang="en-US" dirty="0"/>
          </a:p>
        </p:txBody>
      </p:sp>
      <p:pic>
        <p:nvPicPr>
          <p:cNvPr id="7" name="Picture 4" descr="http://elogbook.cern.ch/eLogbook/attach_reader?attach_id=12897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2276840"/>
            <a:ext cx="5181840" cy="2081060"/>
          </a:xfrm>
          <a:prstGeom prst="rect">
            <a:avLst/>
          </a:prstGeom>
          <a:noFill/>
        </p:spPr>
      </p:pic>
      <p:pic>
        <p:nvPicPr>
          <p:cNvPr id="8" name="Picture 6" descr="http://elogbook.cern.ch/eLogbook/attach_reader?attach_id=12897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01" y="4454752"/>
            <a:ext cx="5328739" cy="2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71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fill on Saturday evening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17/09/2012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430" y="620610"/>
            <a:ext cx="8229600" cy="2088290"/>
          </a:xfrm>
        </p:spPr>
        <p:txBody>
          <a:bodyPr/>
          <a:lstStyle/>
          <a:p>
            <a:r>
              <a:rPr lang="en-US" dirty="0" smtClean="0"/>
              <a:t>CMS and ATLAS a bit off…</a:t>
            </a:r>
          </a:p>
          <a:p>
            <a:r>
              <a:rPr lang="en-US" dirty="0" smtClean="0"/>
              <a:t>ALICE again limited to ~0.5E30 cm-2s-1.</a:t>
            </a:r>
          </a:p>
          <a:p>
            <a:r>
              <a:rPr lang="en-US" dirty="0" smtClean="0"/>
              <a:t>Initial ‘Luminosity’ signal in </a:t>
            </a:r>
            <a:r>
              <a:rPr lang="en-US" dirty="0" err="1" smtClean="0"/>
              <a:t>LHCb</a:t>
            </a:r>
            <a:r>
              <a:rPr lang="en-US" dirty="0" smtClean="0"/>
              <a:t> very </a:t>
            </a:r>
            <a:r>
              <a:rPr lang="en-US" dirty="0" smtClean="0"/>
              <a:t>low (good thing). </a:t>
            </a:r>
            <a:r>
              <a:rPr lang="en-US" dirty="0" smtClean="0"/>
              <a:t>Not possible to exceed 2E30 cm-2s-1.</a:t>
            </a:r>
          </a:p>
          <a:p>
            <a:r>
              <a:rPr lang="en-US" dirty="0" smtClean="0"/>
              <a:t>It seems that we were </a:t>
            </a:r>
            <a:r>
              <a:rPr lang="en-US" dirty="0" err="1" smtClean="0"/>
              <a:t>optimising</a:t>
            </a:r>
            <a:r>
              <a:rPr lang="en-US" dirty="0" smtClean="0"/>
              <a:t> on beam-gas?</a:t>
            </a:r>
          </a:p>
        </p:txBody>
      </p:sp>
      <p:pic>
        <p:nvPicPr>
          <p:cNvPr id="7" name="Picture 2" descr="http://elogbook.cern.ch/eLogbook/attach_reader?attach_id=12898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30" y="3068950"/>
            <a:ext cx="4032560" cy="3218505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9440" y="2996940"/>
            <a:ext cx="3960550" cy="194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~1 hour of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scanning overlap was found (off in both  Xing &amp; Sep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7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16</a:t>
            </a:r>
            <a:r>
              <a:rPr lang="en-US" baseline="30000" dirty="0" smtClean="0"/>
              <a:t>th</a:t>
            </a:r>
            <a:r>
              <a:rPr lang="en-US" dirty="0" smtClean="0"/>
              <a:t> September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17/09/2012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7" y="620610"/>
            <a:ext cx="8927693" cy="47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927" y="5589300"/>
            <a:ext cx="8927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               Nice Fill, operator dump             HV@BGI   Losses </a:t>
            </a:r>
            <a:r>
              <a:rPr lang="en-US" dirty="0" err="1" smtClean="0"/>
              <a:t>Losses</a:t>
            </a:r>
            <a:r>
              <a:rPr lang="en-US" dirty="0" smtClean="0"/>
              <a:t>    YEAH!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292100" y="4797190"/>
            <a:ext cx="432060" cy="79211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6300240" y="4653170"/>
            <a:ext cx="216030" cy="1136185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7164360" y="4653170"/>
            <a:ext cx="288040" cy="100814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8388530" y="4509150"/>
            <a:ext cx="0" cy="108015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1763610" y="4653170"/>
            <a:ext cx="1224170" cy="100814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004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#3068: vacuum point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229600" cy="1296180"/>
          </a:xfrm>
        </p:spPr>
        <p:txBody>
          <a:bodyPr/>
          <a:lstStyle/>
          <a:p>
            <a:r>
              <a:rPr lang="en-US" dirty="0" smtClean="0"/>
              <a:t>11:36 Fill dumped at flat top due to BLM @ BGI. </a:t>
            </a:r>
          </a:p>
          <a:p>
            <a:r>
              <a:rPr lang="en-US" dirty="0" smtClean="0"/>
              <a:t>Lifetime was good.</a:t>
            </a:r>
          </a:p>
          <a:p>
            <a:r>
              <a:rPr lang="en-US" dirty="0" smtClean="0"/>
              <a:t>Vacuum activity at BGI. No gas injection but HV was on.</a:t>
            </a:r>
          </a:p>
          <a:p>
            <a:r>
              <a:rPr lang="en-US" dirty="0" smtClean="0"/>
              <a:t>Switched off HV from BGI.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17/09/2012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32" y="2688051"/>
            <a:ext cx="5112710" cy="383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2195670" y="2996940"/>
            <a:ext cx="1009762" cy="50407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84271" y="3475049"/>
            <a:ext cx="201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1e-6 mbar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9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37 – what an (MD) week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17/09/2012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40" y="495300"/>
            <a:ext cx="9143999" cy="286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40" y="3392840"/>
            <a:ext cx="9505320" cy="313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10" y="778285"/>
            <a:ext cx="223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BCT @ 2e14</a:t>
            </a:r>
            <a:endParaRPr lang="en-GB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67430" y="1110391"/>
            <a:ext cx="799311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916010" y="3676980"/>
            <a:ext cx="223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Lumi</a:t>
            </a:r>
            <a:r>
              <a:rPr lang="en-US" dirty="0" smtClean="0">
                <a:solidFill>
                  <a:srgbClr val="FFFF00"/>
                </a:solidFill>
              </a:rPr>
              <a:t> @ 6e33</a:t>
            </a:r>
            <a:endParaRPr lang="en-GB" dirty="0">
              <a:solidFill>
                <a:srgbClr val="FFFF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67430" y="4009086"/>
            <a:ext cx="814551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 rot="18223043">
            <a:off x="733384" y="2006807"/>
            <a:ext cx="12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pPb</a:t>
            </a:r>
            <a:r>
              <a:rPr lang="en-US" dirty="0" smtClean="0">
                <a:solidFill>
                  <a:srgbClr val="FFFF00"/>
                </a:solidFill>
              </a:rPr>
              <a:t> tests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8223043">
            <a:off x="1446254" y="1781243"/>
            <a:ext cx="213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Vac</a:t>
            </a:r>
            <a:r>
              <a:rPr lang="en-US" dirty="0" smtClean="0">
                <a:solidFill>
                  <a:srgbClr val="FFFF00"/>
                </a:solidFill>
              </a:rPr>
              <a:t> wire scanner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8223043">
            <a:off x="2362892" y="1833123"/>
            <a:ext cx="2080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RF Klystron, I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8223043">
            <a:off x="2901601" y="1741024"/>
            <a:ext cx="2304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pPb</a:t>
            </a:r>
            <a:r>
              <a:rPr lang="en-US" dirty="0" smtClean="0">
                <a:solidFill>
                  <a:srgbClr val="FFFF00"/>
                </a:solidFill>
              </a:rPr>
              <a:t> physics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8223043">
            <a:off x="4141777" y="1639512"/>
            <a:ext cx="2012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1000 m optics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8223043">
            <a:off x="5237092" y="1520875"/>
            <a:ext cx="2324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pPb</a:t>
            </a:r>
            <a:r>
              <a:rPr lang="en-US" dirty="0" smtClean="0">
                <a:solidFill>
                  <a:srgbClr val="FFFF00"/>
                </a:solidFill>
              </a:rPr>
              <a:t> MD – BPMS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8223043">
            <a:off x="5224930" y="1611817"/>
            <a:ext cx="12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EDF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8223043">
            <a:off x="6019162" y="2006808"/>
            <a:ext cx="104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Q20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8223043">
            <a:off x="5738872" y="1992420"/>
            <a:ext cx="2300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LHCb</a:t>
            </a:r>
            <a:r>
              <a:rPr lang="en-US" dirty="0" smtClean="0">
                <a:solidFill>
                  <a:srgbClr val="FFFF00"/>
                </a:solidFill>
              </a:rPr>
              <a:t> polarity BP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0340" y="2206863"/>
            <a:ext cx="151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Physics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#3069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1872260"/>
          </a:xfrm>
        </p:spPr>
        <p:txBody>
          <a:bodyPr/>
          <a:lstStyle/>
          <a:p>
            <a:r>
              <a:rPr lang="en-US" dirty="0" smtClean="0"/>
              <a:t>14:13 Lost when going into collision. Losses on TCP IP7 B1, running sum 8 (655 </a:t>
            </a:r>
            <a:r>
              <a:rPr lang="en-US" dirty="0" err="1" smtClean="0"/>
              <a:t>ms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BBQ does not show instability.</a:t>
            </a:r>
          </a:p>
          <a:p>
            <a:r>
              <a:rPr lang="en-US" dirty="0" err="1" smtClean="0"/>
              <a:t>LHCb</a:t>
            </a:r>
            <a:r>
              <a:rPr lang="en-US" dirty="0" smtClean="0"/>
              <a:t> </a:t>
            </a:r>
            <a:r>
              <a:rPr lang="en-US" dirty="0" err="1" smtClean="0"/>
              <a:t>lumi</a:t>
            </a:r>
            <a:r>
              <a:rPr lang="en-US" dirty="0" smtClean="0"/>
              <a:t> going up a bit before ATLAS and CMS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17/09/2012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00" y="2838095"/>
            <a:ext cx="4680650" cy="311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Dump when going into collision, no.1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17/09/2012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2450"/>
            <a:ext cx="903662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9890" y="3213947"/>
            <a:ext cx="18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LHCb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lumi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630" y="5013220"/>
            <a:ext cx="3816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ATLAS, CMS and TCP losses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200" y="3284980"/>
            <a:ext cx="18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 </a:t>
            </a:r>
            <a:r>
              <a:rPr lang="en-US" dirty="0" err="1" smtClean="0">
                <a:solidFill>
                  <a:srgbClr val="FFFF00"/>
                </a:solidFill>
              </a:rPr>
              <a:t>Gy</a:t>
            </a:r>
            <a:r>
              <a:rPr lang="en-US" dirty="0" smtClean="0">
                <a:solidFill>
                  <a:srgbClr val="FFFF00"/>
                </a:solidFill>
              </a:rPr>
              <a:t>/s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891" y="1052670"/>
            <a:ext cx="418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Dump threshold around 1.7 </a:t>
            </a:r>
            <a:r>
              <a:rPr lang="en-US" dirty="0" err="1" smtClean="0">
                <a:solidFill>
                  <a:srgbClr val="FFFF00"/>
                </a:solidFill>
              </a:rPr>
              <a:t>Gy</a:t>
            </a:r>
            <a:r>
              <a:rPr lang="en-US" dirty="0" smtClean="0">
                <a:solidFill>
                  <a:srgbClr val="FFFF00"/>
                </a:solidFill>
              </a:rPr>
              <a:t>/s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20" y="25400"/>
            <a:ext cx="8641199" cy="523875"/>
          </a:xfrm>
        </p:spPr>
        <p:txBody>
          <a:bodyPr/>
          <a:lstStyle/>
          <a:p>
            <a:r>
              <a:rPr lang="en-US" dirty="0" smtClean="0"/>
              <a:t>  Comparison fill of Saturday evening: no dump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17/09/2012</a:t>
            </a:r>
            <a:endParaRPr lang="en-US" dirty="0"/>
          </a:p>
        </p:txBody>
      </p:sp>
      <p:pic>
        <p:nvPicPr>
          <p:cNvPr id="4098" name="Picture 1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40"/>
            <a:ext cx="9144000" cy="382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3610" y="2420860"/>
            <a:ext cx="180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LHCb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lumi</a:t>
            </a:r>
            <a:r>
              <a:rPr lang="en-US" dirty="0" smtClean="0">
                <a:solidFill>
                  <a:srgbClr val="FFFF00"/>
                </a:solidFill>
              </a:rPr>
              <a:t> (very small)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770" y="3356990"/>
            <a:ext cx="18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BLM @ TCP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40" y="4477200"/>
            <a:ext cx="18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ATLAS </a:t>
            </a:r>
            <a:r>
              <a:rPr lang="en-US" dirty="0" err="1" smtClean="0">
                <a:solidFill>
                  <a:srgbClr val="FFFF00"/>
                </a:solidFill>
              </a:rPr>
              <a:t>lumi</a:t>
            </a:r>
            <a:endParaRPr lang="en-GB" dirty="0">
              <a:solidFill>
                <a:srgbClr val="FFFF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932050" y="1556740"/>
            <a:ext cx="0" cy="396055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FFF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79390" y="836640"/>
            <a:ext cx="8857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Almost no </a:t>
            </a:r>
            <a:r>
              <a:rPr lang="en-US" dirty="0" err="1" smtClean="0"/>
              <a:t>lumi</a:t>
            </a:r>
            <a:r>
              <a:rPr lang="en-US" dirty="0" smtClean="0"/>
              <a:t> </a:t>
            </a:r>
            <a:r>
              <a:rPr lang="en-US" dirty="0" err="1" smtClean="0"/>
              <a:t>LHCb</a:t>
            </a:r>
            <a:r>
              <a:rPr lang="en-US" dirty="0" smtClean="0"/>
              <a:t>, BLM @ TCP down at moment </a:t>
            </a:r>
            <a:br>
              <a:rPr lang="en-US" dirty="0" smtClean="0"/>
            </a:br>
            <a:r>
              <a:rPr lang="en-US" dirty="0" smtClean="0"/>
              <a:t>ATLAS going into collision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300240" y="2852920"/>
            <a:ext cx="18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 </a:t>
            </a:r>
            <a:r>
              <a:rPr lang="en-US" dirty="0" err="1" smtClean="0">
                <a:solidFill>
                  <a:srgbClr val="FFFF00"/>
                </a:solidFill>
              </a:rPr>
              <a:t>Gy</a:t>
            </a:r>
            <a:r>
              <a:rPr lang="en-US" dirty="0" smtClean="0">
                <a:solidFill>
                  <a:srgbClr val="FFFF00"/>
                </a:solidFill>
              </a:rPr>
              <a:t>/s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#1370 (no. 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16" y="620610"/>
            <a:ext cx="8229600" cy="1152160"/>
          </a:xfrm>
        </p:spPr>
        <p:txBody>
          <a:bodyPr/>
          <a:lstStyle/>
          <a:p>
            <a:r>
              <a:rPr lang="en-US" dirty="0" smtClean="0"/>
              <a:t>17:01 Again lost when going into collision.</a:t>
            </a:r>
          </a:p>
          <a:p>
            <a:r>
              <a:rPr lang="en-US" dirty="0" err="1" smtClean="0"/>
              <a:t>LHCb</a:t>
            </a:r>
            <a:r>
              <a:rPr lang="en-US" dirty="0" smtClean="0"/>
              <a:t> </a:t>
            </a:r>
            <a:r>
              <a:rPr lang="en-US" dirty="0" err="1" smtClean="0"/>
              <a:t>lumi</a:t>
            </a:r>
            <a:r>
              <a:rPr lang="en-US" dirty="0" smtClean="0"/>
              <a:t> coming up too quickly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17/09/2012</a:t>
            </a:r>
            <a:endParaRPr lang="en-US" dirty="0"/>
          </a:p>
        </p:txBody>
      </p:sp>
      <p:pic>
        <p:nvPicPr>
          <p:cNvPr id="614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1556740"/>
            <a:ext cx="865333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71750" y="5517290"/>
            <a:ext cx="18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LHCb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lumi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1875" y="5949350"/>
            <a:ext cx="18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BLM @ TCP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70" y="3833752"/>
            <a:ext cx="18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 </a:t>
            </a:r>
            <a:r>
              <a:rPr lang="en-US" dirty="0" err="1" smtClean="0">
                <a:solidFill>
                  <a:srgbClr val="FFFF00"/>
                </a:solidFill>
              </a:rPr>
              <a:t>Gy</a:t>
            </a:r>
            <a:r>
              <a:rPr lang="en-US" dirty="0" smtClean="0">
                <a:solidFill>
                  <a:srgbClr val="FFFF00"/>
                </a:solidFill>
              </a:rPr>
              <a:t>/s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3071: YEAH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620610"/>
            <a:ext cx="8229600" cy="1368190"/>
          </a:xfrm>
        </p:spPr>
        <p:txBody>
          <a:bodyPr/>
          <a:lstStyle/>
          <a:p>
            <a:r>
              <a:rPr lang="en-US" sz="2000" dirty="0" smtClean="0"/>
              <a:t>20:08 Stable beams, initial </a:t>
            </a:r>
            <a:r>
              <a:rPr lang="en-US" sz="2000" dirty="0" err="1" smtClean="0"/>
              <a:t>lumi</a:t>
            </a:r>
            <a:r>
              <a:rPr lang="en-US" sz="2000" dirty="0" smtClean="0"/>
              <a:t> 6.5e33 cm-2s-1</a:t>
            </a:r>
          </a:p>
          <a:p>
            <a:r>
              <a:rPr lang="en-US" sz="2000" dirty="0" smtClean="0"/>
              <a:t>Reverting </a:t>
            </a:r>
            <a:r>
              <a:rPr lang="en-US" sz="2000" dirty="0"/>
              <a:t>to the settings of yesterday (thus delaying </a:t>
            </a:r>
            <a:r>
              <a:rPr lang="en-US" sz="2000" dirty="0" err="1"/>
              <a:t>LHCb</a:t>
            </a:r>
            <a:r>
              <a:rPr lang="en-US" sz="2000" dirty="0"/>
              <a:t> luminosity </a:t>
            </a:r>
            <a:r>
              <a:rPr lang="en-US" sz="2000" dirty="0" err="1"/>
              <a:t>wrt</a:t>
            </a:r>
            <a:r>
              <a:rPr lang="en-US" sz="2000" dirty="0"/>
              <a:t> to IP1/5) seems to work. </a:t>
            </a:r>
            <a:endParaRPr lang="en-US" sz="2000" dirty="0" smtClean="0"/>
          </a:p>
          <a:p>
            <a:pPr lvl="1"/>
            <a:r>
              <a:rPr lang="en-US" sz="1800" dirty="0" smtClean="0"/>
              <a:t>At </a:t>
            </a:r>
            <a:r>
              <a:rPr lang="en-US" sz="1800" dirty="0"/>
              <a:t>the end of the collision beam process we had to trim IP8 Xing plane by -140um and the </a:t>
            </a:r>
            <a:r>
              <a:rPr lang="en-US" sz="1800" dirty="0" err="1"/>
              <a:t>levelling</a:t>
            </a:r>
            <a:r>
              <a:rPr lang="en-US" sz="1800" dirty="0"/>
              <a:t> by 200um before switching ON the </a:t>
            </a:r>
            <a:r>
              <a:rPr lang="en-US" sz="1800" dirty="0" err="1"/>
              <a:t>levelling</a:t>
            </a:r>
            <a:r>
              <a:rPr lang="en-US" sz="1800" dirty="0"/>
              <a:t>.</a:t>
            </a: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17/09/2012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0" y="1739811"/>
            <a:ext cx="9036620" cy="485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67930" y="4437140"/>
            <a:ext cx="18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LHCb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lumi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490" y="5445280"/>
            <a:ext cx="18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BLM @ TCP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6295" y="2132820"/>
            <a:ext cx="18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 </a:t>
            </a:r>
            <a:r>
              <a:rPr lang="en-US" dirty="0" err="1" smtClean="0">
                <a:solidFill>
                  <a:srgbClr val="FFFF00"/>
                </a:solidFill>
              </a:rPr>
              <a:t>Gy</a:t>
            </a:r>
            <a:r>
              <a:rPr lang="en-US" dirty="0" smtClean="0">
                <a:solidFill>
                  <a:srgbClr val="FFFF00"/>
                </a:solidFill>
              </a:rPr>
              <a:t>/s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week in which we learned a </a:t>
            </a:r>
            <a:r>
              <a:rPr lang="en-US" dirty="0" smtClean="0"/>
              <a:t>lot!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693580"/>
            <a:ext cx="8497180" cy="5111750"/>
          </a:xfrm>
        </p:spPr>
        <p:txBody>
          <a:bodyPr/>
          <a:lstStyle/>
          <a:p>
            <a:r>
              <a:rPr lang="en-US" sz="2000" dirty="0" err="1" smtClean="0"/>
              <a:t>pPb</a:t>
            </a:r>
            <a:endParaRPr lang="en-US" sz="2000" dirty="0" smtClean="0"/>
          </a:p>
          <a:p>
            <a:pPr lvl="1"/>
            <a:r>
              <a:rPr lang="en-US" sz="1800" dirty="0" smtClean="0"/>
              <a:t>Found bug in </a:t>
            </a:r>
            <a:r>
              <a:rPr lang="en-US" sz="1800" dirty="0"/>
              <a:t>RF synchronization and SPS </a:t>
            </a:r>
            <a:r>
              <a:rPr lang="en-US" sz="1800" dirty="0" err="1"/>
              <a:t>rephasing</a:t>
            </a:r>
            <a:endParaRPr lang="en-US" sz="1800" dirty="0" smtClean="0"/>
          </a:p>
          <a:p>
            <a:pPr lvl="1"/>
            <a:r>
              <a:rPr lang="en-US" sz="1800" dirty="0" smtClean="0"/>
              <a:t>First </a:t>
            </a:r>
            <a:r>
              <a:rPr lang="en-US" sz="1800" dirty="0" err="1" smtClean="0"/>
              <a:t>pPb</a:t>
            </a:r>
            <a:r>
              <a:rPr lang="en-US" sz="1800" dirty="0" smtClean="0"/>
              <a:t> data taking with low intensity bunches</a:t>
            </a:r>
          </a:p>
          <a:p>
            <a:pPr lvl="1"/>
            <a:r>
              <a:rPr lang="en-US" sz="1800" dirty="0" smtClean="0"/>
              <a:t>For 2e10 p+ intensity bunches we need to change the attenuators on the BPMS in IP6</a:t>
            </a:r>
          </a:p>
          <a:p>
            <a:r>
              <a:rPr lang="en-US" sz="2000" dirty="0" smtClean="0"/>
              <a:t>1000 m beta*</a:t>
            </a:r>
          </a:p>
          <a:p>
            <a:pPr lvl="1"/>
            <a:r>
              <a:rPr lang="en-US" sz="1800" dirty="0" smtClean="0"/>
              <a:t>Optics is good</a:t>
            </a:r>
          </a:p>
          <a:p>
            <a:pPr lvl="1"/>
            <a:r>
              <a:rPr lang="en-US" sz="1800" dirty="0" smtClean="0"/>
              <a:t>First tests of collimation and moving in Roman Pots</a:t>
            </a:r>
          </a:p>
          <a:p>
            <a:r>
              <a:rPr lang="en-US" sz="2000" dirty="0" smtClean="0"/>
              <a:t>Q20 optics</a:t>
            </a:r>
          </a:p>
          <a:p>
            <a:pPr lvl="1"/>
            <a:r>
              <a:rPr lang="en-US" sz="1800" dirty="0" smtClean="0"/>
              <a:t>Needs more work to </a:t>
            </a:r>
            <a:r>
              <a:rPr lang="en-US" sz="1800" dirty="0" err="1" smtClean="0"/>
              <a:t>optimise</a:t>
            </a:r>
            <a:r>
              <a:rPr lang="en-US" sz="1800" dirty="0" smtClean="0"/>
              <a:t> extraction on the SPS side</a:t>
            </a:r>
          </a:p>
          <a:p>
            <a:r>
              <a:rPr lang="en-US" sz="2000" dirty="0" err="1" smtClean="0"/>
              <a:t>LHCb</a:t>
            </a:r>
            <a:r>
              <a:rPr lang="en-US" sz="2000" dirty="0" smtClean="0"/>
              <a:t> polarity </a:t>
            </a:r>
            <a:r>
              <a:rPr lang="en-US" sz="2000" dirty="0" err="1" smtClean="0"/>
              <a:t>swtiched</a:t>
            </a:r>
            <a:endParaRPr lang="en-US" sz="2000" dirty="0" smtClean="0"/>
          </a:p>
          <a:p>
            <a:r>
              <a:rPr lang="en-US" sz="2200" dirty="0" smtClean="0"/>
              <a:t>Should not go into collision in </a:t>
            </a:r>
            <a:r>
              <a:rPr lang="en-US" sz="2200" dirty="0" err="1" smtClean="0"/>
              <a:t>LHCb</a:t>
            </a:r>
            <a:r>
              <a:rPr lang="en-US" sz="2200" dirty="0" smtClean="0"/>
              <a:t> before ATLAS and CMS</a:t>
            </a:r>
          </a:p>
          <a:p>
            <a:pPr lvl="1"/>
            <a:r>
              <a:rPr lang="en-US" sz="1800" dirty="0" smtClean="0"/>
              <a:t>Split </a:t>
            </a:r>
            <a:r>
              <a:rPr lang="en-US" sz="1800" dirty="0" smtClean="0"/>
              <a:t>Beam Processes for going into collision </a:t>
            </a:r>
            <a:r>
              <a:rPr lang="en-US" sz="1800" dirty="0" smtClean="0"/>
              <a:t>will help</a:t>
            </a:r>
            <a:endParaRPr lang="en-US" sz="1800" dirty="0" smtClean="0"/>
          </a:p>
          <a:p>
            <a:pPr lvl="1"/>
            <a:r>
              <a:rPr lang="en-US" sz="1800" dirty="0" smtClean="0"/>
              <a:t>To be commissioned after the TS</a:t>
            </a:r>
          </a:p>
          <a:p>
            <a:r>
              <a:rPr lang="en-US" sz="2000" dirty="0" smtClean="0"/>
              <a:t>The RF klystron line 2B1 needs a new cable</a:t>
            </a:r>
          </a:p>
          <a:p>
            <a:r>
              <a:rPr lang="en-US" sz="2000" dirty="0" smtClean="0"/>
              <a:t>We started Technical Stop 3 – back on </a:t>
            </a:r>
            <a:r>
              <a:rPr lang="en-US" sz="2000" dirty="0" smtClean="0"/>
              <a:t>Friday evening</a:t>
            </a:r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17/09/2012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</a:t>
            </a:r>
            <a:r>
              <a:rPr lang="en-US" sz="2800" dirty="0" smtClean="0"/>
              <a:t>(not the main occupation of the week)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17/09/2012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028220"/>
              </p:ext>
            </p:extLst>
          </p:nvPr>
        </p:nvGraphicFramePr>
        <p:xfrm>
          <a:off x="107380" y="764630"/>
          <a:ext cx="8929240" cy="2192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200"/>
                <a:gridCol w="864120"/>
                <a:gridCol w="792110"/>
                <a:gridCol w="1296180"/>
                <a:gridCol w="4536630"/>
              </a:tblGrid>
              <a:tr h="456063">
                <a:tc>
                  <a:txBody>
                    <a:bodyPr/>
                    <a:lstStyle/>
                    <a:p>
                      <a:r>
                        <a:rPr lang="en-GB" dirty="0" smtClean="0"/>
                        <a:t>Fill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Lumi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pb</a:t>
                      </a:r>
                      <a:r>
                        <a:rPr lang="en-GB" baseline="30000" dirty="0" smtClean="0"/>
                        <a:t>-1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Dump</a:t>
                      </a:r>
                      <a:endParaRPr lang="en-GB" dirty="0"/>
                    </a:p>
                  </a:txBody>
                  <a:tcPr/>
                </a:tc>
              </a:tr>
              <a:tr h="456063">
                <a:tc>
                  <a:txBody>
                    <a:bodyPr/>
                    <a:lstStyle/>
                    <a:p>
                      <a:r>
                        <a:rPr lang="en-US" dirty="0" smtClean="0"/>
                        <a:t>3067</a:t>
                      </a:r>
                    </a:p>
                    <a:p>
                      <a:r>
                        <a:rPr lang="en-US" dirty="0" smtClean="0"/>
                        <a:t>(Saturday)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13h40m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Operator</a:t>
                      </a:r>
                      <a:endParaRPr lang="en-GB" sz="1600" dirty="0"/>
                    </a:p>
                  </a:txBody>
                  <a:tcPr/>
                </a:tc>
              </a:tr>
              <a:tr h="456063">
                <a:tc>
                  <a:txBody>
                    <a:bodyPr/>
                    <a:lstStyle/>
                    <a:p>
                      <a:r>
                        <a:rPr lang="en-US" dirty="0" smtClean="0"/>
                        <a:t>3071</a:t>
                      </a:r>
                    </a:p>
                    <a:p>
                      <a:r>
                        <a:rPr lang="en-US" dirty="0" smtClean="0"/>
                        <a:t>(Sunday)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9h54m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Operator</a:t>
                      </a:r>
                      <a:endParaRPr lang="en-GB" sz="1800" dirty="0"/>
                    </a:p>
                  </a:txBody>
                  <a:tcPr/>
                </a:tc>
              </a:tr>
              <a:tr h="4560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2977" y="3068950"/>
            <a:ext cx="50407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Total </a:t>
            </a:r>
            <a:r>
              <a:rPr lang="en-US" dirty="0" err="1" smtClean="0"/>
              <a:t>lumi</a:t>
            </a:r>
            <a:r>
              <a:rPr lang="en-US" dirty="0" smtClean="0"/>
              <a:t> of the week</a:t>
            </a:r>
            <a:r>
              <a:rPr lang="en-US" dirty="0" smtClean="0"/>
              <a:t>: 308 pb-1 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50" y="3469060"/>
            <a:ext cx="4104570" cy="331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9" y="3465043"/>
            <a:ext cx="4154751" cy="32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5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problems of the week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5111750"/>
          </a:xfrm>
        </p:spPr>
        <p:txBody>
          <a:bodyPr/>
          <a:lstStyle/>
          <a:p>
            <a:r>
              <a:rPr lang="en-US" dirty="0" smtClean="0"/>
              <a:t>Vacuum leak on wire scanner Point 4</a:t>
            </a:r>
          </a:p>
          <a:p>
            <a:r>
              <a:rPr lang="en-US" dirty="0" smtClean="0"/>
              <a:t>RF klystron beam </a:t>
            </a:r>
            <a:r>
              <a:rPr lang="en-US" dirty="0" smtClean="0"/>
              <a:t>1</a:t>
            </a:r>
          </a:p>
          <a:p>
            <a:r>
              <a:rPr lang="en-US" dirty="0" smtClean="0"/>
              <a:t>…..and many smaller ones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17/09/2012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leak on wire scanner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692620"/>
            <a:ext cx="8229600" cy="3600500"/>
          </a:xfrm>
        </p:spPr>
        <p:txBody>
          <a:bodyPr/>
          <a:lstStyle/>
          <a:p>
            <a:pPr lvl="0"/>
            <a:r>
              <a:rPr lang="en-US" sz="1800" dirty="0"/>
              <a:t>the scanner is dismounted and a closing flange is mounted.</a:t>
            </a:r>
          </a:p>
          <a:p>
            <a:pPr lvl="0"/>
            <a:r>
              <a:rPr lang="en-US" sz="1800" dirty="0"/>
              <a:t>the wire has been recuperated for analysis. </a:t>
            </a:r>
          </a:p>
          <a:p>
            <a:pPr lvl="0"/>
            <a:r>
              <a:rPr lang="en-US" sz="1800" dirty="0"/>
              <a:t>the resistivity of all b1 scanners have been measured before and after the opening of the vacuum, integrity check.</a:t>
            </a:r>
          </a:p>
          <a:p>
            <a:pPr lvl="0"/>
            <a:r>
              <a:rPr lang="en-US" sz="1800" dirty="0"/>
              <a:t>the broken scanner had 10000 scans.</a:t>
            </a:r>
          </a:p>
          <a:p>
            <a:pPr lvl="0"/>
            <a:r>
              <a:rPr lang="en-US" sz="1800" dirty="0"/>
              <a:t>all scanners switched to the spare scanners on Wednesday. </a:t>
            </a:r>
          </a:p>
          <a:p>
            <a:pPr lvl="0"/>
            <a:r>
              <a:rPr lang="en-US" sz="1800" dirty="0"/>
              <a:t>the scanner mechanics is in the radioactive equipment storage to be released by RP.</a:t>
            </a:r>
          </a:p>
          <a:p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17/09/2012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64" y="3251667"/>
            <a:ext cx="5582603" cy="36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788029" y="4293120"/>
            <a:ext cx="4368499" cy="18158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LHC.BWS.5L4.B2H1:NB_PTS_SCAN_IN----3768</a:t>
            </a:r>
            <a:br>
              <a:rPr lang="en-US" sz="1400" dirty="0" smtClean="0"/>
            </a:br>
            <a:r>
              <a:rPr lang="en-US" sz="1400" dirty="0" smtClean="0"/>
              <a:t>LHC.BWS.5L4.B2H2:NB_PTS_SCAN_IN----8124</a:t>
            </a:r>
            <a:br>
              <a:rPr lang="en-US" sz="1400" dirty="0" smtClean="0"/>
            </a:br>
            <a:r>
              <a:rPr lang="en-US" sz="1400" dirty="0" smtClean="0"/>
              <a:t>LHC.BWS.5L4.B2V1:NB_PTS_SCAN_IN----3541</a:t>
            </a:r>
            <a:br>
              <a:rPr lang="en-US" sz="1400" dirty="0" smtClean="0"/>
            </a:br>
            <a:r>
              <a:rPr lang="en-US" sz="1400" dirty="0" smtClean="0"/>
              <a:t>LHC.BWS.5L4.B2V2:NB_PTS_SCAN_IN----6690</a:t>
            </a:r>
            <a:br>
              <a:rPr lang="en-US" sz="1400" dirty="0" smtClean="0"/>
            </a:br>
            <a:r>
              <a:rPr lang="en-US" sz="1400" dirty="0" smtClean="0"/>
              <a:t>LHC.BWS.5R4.B1H1:NB_PTS_SCAN_IN-----781</a:t>
            </a:r>
            <a:br>
              <a:rPr lang="en-US" sz="1400" dirty="0" smtClean="0"/>
            </a:br>
            <a:r>
              <a:rPr lang="en-US" sz="1400" b="1" dirty="0" smtClean="0">
                <a:solidFill>
                  <a:srgbClr val="FF0000"/>
                </a:solidFill>
              </a:rPr>
              <a:t>LHC.BWS.5R4.B1H2:NB_PTS_SCAN_IN---10247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LHC.BWS.5R4.B1V1:NB_PTS_SCAN_IN-----651</a:t>
            </a:r>
            <a:br>
              <a:rPr lang="en-US" sz="1400" dirty="0" smtClean="0"/>
            </a:br>
            <a:r>
              <a:rPr lang="en-US" sz="1400" dirty="0" smtClean="0"/>
              <a:t>LHC.BWS.5R4.B1V2:NB_PTS_SCAN_IN----9468 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-36640" y="4109040"/>
            <a:ext cx="1656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1e-5 mbar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Klystron Problem – Line 2 Beam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620610"/>
            <a:ext cx="8497180" cy="5111750"/>
          </a:xfrm>
        </p:spPr>
        <p:txBody>
          <a:bodyPr/>
          <a:lstStyle/>
          <a:p>
            <a:r>
              <a:rPr lang="en-US" sz="2000" dirty="0" smtClean="0"/>
              <a:t>Required (almost) a hand full of accesses distributed over the week.</a:t>
            </a:r>
          </a:p>
          <a:p>
            <a:pPr lvl="1"/>
            <a:r>
              <a:rPr lang="en-US" sz="1800" dirty="0" smtClean="0"/>
              <a:t>During the MDs ran with 1 klystron less, but not possible for full intensity beam due to beam induced power in the cavities</a:t>
            </a:r>
          </a:p>
          <a:p>
            <a:r>
              <a:rPr lang="en-US" sz="2000" dirty="0" smtClean="0"/>
              <a:t>Checks (Olivier Brunner)</a:t>
            </a:r>
          </a:p>
          <a:p>
            <a:pPr lvl="1"/>
            <a:r>
              <a:rPr lang="en-GB" sz="1800" dirty="0" smtClean="0"/>
              <a:t>primary </a:t>
            </a:r>
            <a:r>
              <a:rPr lang="en-GB" sz="1800" dirty="0"/>
              <a:t>"low voltage" circuit </a:t>
            </a:r>
            <a:r>
              <a:rPr lang="en-GB" sz="1800" dirty="0" smtClean="0"/>
              <a:t>checked</a:t>
            </a:r>
          </a:p>
          <a:p>
            <a:pPr lvl="1"/>
            <a:r>
              <a:rPr lang="en-GB" sz="1800" dirty="0" smtClean="0"/>
              <a:t>controls </a:t>
            </a:r>
            <a:r>
              <a:rPr lang="en-GB" sz="1800" dirty="0"/>
              <a:t>system and 230 V supply </a:t>
            </a:r>
            <a:r>
              <a:rPr lang="en-GB" sz="1800" dirty="0" smtClean="0"/>
              <a:t>verified</a:t>
            </a:r>
            <a:endParaRPr lang="en-GB" sz="3200" dirty="0"/>
          </a:p>
          <a:p>
            <a:pPr lvl="1"/>
            <a:r>
              <a:rPr lang="en-GB" sz="1800" dirty="0" smtClean="0"/>
              <a:t>replacement </a:t>
            </a:r>
            <a:r>
              <a:rPr lang="en-GB" sz="1800" dirty="0"/>
              <a:t>of the </a:t>
            </a:r>
            <a:r>
              <a:rPr lang="en-GB" sz="1800" dirty="0" err="1"/>
              <a:t>gradator</a:t>
            </a:r>
            <a:r>
              <a:rPr lang="en-GB" sz="1800" dirty="0"/>
              <a:t> and 230/115V </a:t>
            </a:r>
            <a:r>
              <a:rPr lang="en-GB" sz="1800" dirty="0" smtClean="0"/>
              <a:t>transformer</a:t>
            </a:r>
            <a:endParaRPr lang="en-GB" sz="3200" dirty="0"/>
          </a:p>
          <a:p>
            <a:pPr lvl="1"/>
            <a:r>
              <a:rPr lang="en-GB" sz="1800" dirty="0" smtClean="0"/>
              <a:t>replacement </a:t>
            </a:r>
            <a:r>
              <a:rPr lang="en-GB" sz="1800" dirty="0"/>
              <a:t>of one 100kV cable (in fact swap with another cable that does not need to carry any </a:t>
            </a:r>
            <a:r>
              <a:rPr lang="en-GB" sz="1800" dirty="0" smtClean="0"/>
              <a:t>current)</a:t>
            </a:r>
            <a:endParaRPr lang="en-GB" sz="3200" dirty="0"/>
          </a:p>
          <a:p>
            <a:pPr lvl="1"/>
            <a:r>
              <a:rPr lang="en-GB" sz="1800" dirty="0" smtClean="0"/>
              <a:t>careful </a:t>
            </a:r>
            <a:r>
              <a:rPr lang="en-GB" sz="1800" dirty="0"/>
              <a:t>check of all accessible connections (one found very slightly loose in the klystron gun </a:t>
            </a:r>
            <a:r>
              <a:rPr lang="en-GB" sz="1800" dirty="0" smtClean="0"/>
              <a:t>tank)</a:t>
            </a:r>
            <a:endParaRPr lang="en-GB" sz="3200" dirty="0"/>
          </a:p>
          <a:p>
            <a:pPr lvl="1"/>
            <a:r>
              <a:rPr lang="en-GB" sz="1800" dirty="0" smtClean="0"/>
              <a:t>replacement </a:t>
            </a:r>
            <a:r>
              <a:rPr lang="en-GB" sz="1800" dirty="0"/>
              <a:t>of the modulator (to eliminate a "suspicious" HV connection sitting in the oil tank</a:t>
            </a:r>
            <a:r>
              <a:rPr lang="en-GB" sz="1800" dirty="0" smtClean="0"/>
              <a:t>)</a:t>
            </a:r>
          </a:p>
          <a:p>
            <a:r>
              <a:rPr lang="en-US" sz="2000" dirty="0" smtClean="0"/>
              <a:t>Fixed on Saturday morning (until TS) </a:t>
            </a:r>
          </a:p>
          <a:p>
            <a:pPr lvl="1"/>
            <a:r>
              <a:rPr lang="en-US" sz="1800" dirty="0" smtClean="0"/>
              <a:t>Klystron </a:t>
            </a:r>
            <a:r>
              <a:rPr lang="en-US" sz="1800" dirty="0"/>
              <a:t>line 2B1: modulator anode and filament cable swapped, which reduces the load on the suspected faulty HV cable from 25A to a few mA. </a:t>
            </a:r>
          </a:p>
          <a:p>
            <a:pPr lvl="1"/>
            <a:endParaRPr lang="en-GB" sz="1800" dirty="0"/>
          </a:p>
          <a:p>
            <a:pPr lvl="1"/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17/09/2012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pPb</a:t>
            </a:r>
            <a:r>
              <a:rPr lang="en-GB" dirty="0"/>
              <a:t> test Phase 1 - Monday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17/09/2012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420" y="620610"/>
            <a:ext cx="8497180" cy="1944270"/>
          </a:xfrm>
        </p:spPr>
        <p:txBody>
          <a:bodyPr/>
          <a:lstStyle/>
          <a:p>
            <a:r>
              <a:rPr lang="en-GB" sz="2000" dirty="0"/>
              <a:t>Re-phasing and locking tests performed successfully with protons at 450 </a:t>
            </a:r>
            <a:r>
              <a:rPr lang="en-GB" sz="2000" dirty="0" err="1"/>
              <a:t>GeV</a:t>
            </a:r>
            <a:r>
              <a:rPr lang="en-GB" sz="2000" dirty="0"/>
              <a:t>. </a:t>
            </a:r>
          </a:p>
          <a:p>
            <a:r>
              <a:rPr lang="en-US" sz="2000" dirty="0"/>
              <a:t>Quite some problems with injecting </a:t>
            </a:r>
            <a:r>
              <a:rPr lang="en-US" sz="2000" dirty="0" err="1"/>
              <a:t>Pb</a:t>
            </a:r>
            <a:r>
              <a:rPr lang="en-US" sz="2000" dirty="0"/>
              <a:t> due to issues with RF synchronization and SPS </a:t>
            </a:r>
            <a:r>
              <a:rPr lang="en-US" sz="2000" dirty="0" err="1"/>
              <a:t>rephasing</a:t>
            </a:r>
            <a:r>
              <a:rPr lang="en-US" sz="2000" dirty="0" smtClean="0"/>
              <a:t>:</a:t>
            </a:r>
            <a:endParaRPr lang="en-GB" sz="2000" dirty="0" smtClean="0"/>
          </a:p>
          <a:p>
            <a:r>
              <a:rPr lang="en-GB" sz="2000" dirty="0" smtClean="0"/>
              <a:t>20:50 First </a:t>
            </a:r>
            <a:r>
              <a:rPr lang="en-GB" sz="2000" dirty="0" err="1" smtClean="0"/>
              <a:t>Pb</a:t>
            </a:r>
            <a:r>
              <a:rPr lang="en-GB" sz="2000" dirty="0" smtClean="0"/>
              <a:t> bunch injection - </a:t>
            </a:r>
            <a:r>
              <a:rPr lang="en-US" sz="2000" dirty="0" smtClean="0"/>
              <a:t>circulating at first attempt.</a:t>
            </a:r>
          </a:p>
          <a:p>
            <a:pPr lvl="1"/>
            <a:r>
              <a:rPr lang="en-US" sz="1800" dirty="0" smtClean="0"/>
              <a:t>And ended up in the correct bucket !</a:t>
            </a:r>
          </a:p>
          <a:p>
            <a:r>
              <a:rPr lang="en-GB" sz="2000" dirty="0" smtClean="0"/>
              <a:t>Setting up of RF, ADT, Q, Q’ etc ...</a:t>
            </a:r>
          </a:p>
          <a:p>
            <a:r>
              <a:rPr lang="en-GB" sz="2000" dirty="0" smtClean="0"/>
              <a:t>22:00 Vacuum problem WS B1. End of part </a:t>
            </a:r>
            <a:r>
              <a:rPr lang="en-GB" dirty="0" smtClean="0"/>
              <a:t>1.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60" y="3717294"/>
            <a:ext cx="6660290" cy="266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55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pPb</a:t>
            </a:r>
            <a:r>
              <a:rPr lang="en-GB" dirty="0"/>
              <a:t> Phase 2 – Wednesday/Thursday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17/09/2012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3384470"/>
          </a:xfrm>
        </p:spPr>
        <p:txBody>
          <a:bodyPr/>
          <a:lstStyle/>
          <a:p>
            <a:r>
              <a:rPr lang="en-GB" dirty="0" smtClean="0"/>
              <a:t>Struggling with RF klystron </a:t>
            </a:r>
          </a:p>
          <a:p>
            <a:r>
              <a:rPr lang="en-US" dirty="0" smtClean="0"/>
              <a:t>18:00-19:30 Injection of 15 x 15, first ramp attempt.</a:t>
            </a:r>
          </a:p>
          <a:p>
            <a:pPr lvl="1"/>
            <a:r>
              <a:rPr lang="en-US" dirty="0" smtClean="0"/>
              <a:t>Killed by TCT interlocks. TCT settings and position interlocks updated for 35sigma (nom = 26 sigma) on flat top, but update on energy interlocks on gaps was forgotten.</a:t>
            </a:r>
          </a:p>
          <a:p>
            <a:pPr lvl="1"/>
            <a:r>
              <a:rPr lang="en-US" dirty="0" smtClean="0"/>
              <a:t>Decide to go back to standard TCT settings, as nominal settings are also OK (35 sigma was pushed by collimation, not MP).</a:t>
            </a:r>
          </a:p>
        </p:txBody>
      </p:sp>
    </p:spTree>
    <p:extLst>
      <p:ext uri="{BB962C8B-B14F-4D97-AF65-F5344CB8AC3E}">
        <p14:creationId xmlns:p14="http://schemas.microsoft.com/office/powerpoint/2010/main" val="3458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pPb</a:t>
            </a:r>
            <a:r>
              <a:rPr lang="en-GB" dirty="0"/>
              <a:t> Phase 2 – Wednesday/Thursday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17/09/2012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2376330"/>
          </a:xfrm>
        </p:spPr>
        <p:txBody>
          <a:bodyPr/>
          <a:lstStyle/>
          <a:p>
            <a:r>
              <a:rPr lang="en-GB" dirty="0" smtClean="0"/>
              <a:t>22:30 Second ramp attempt.</a:t>
            </a:r>
          </a:p>
          <a:p>
            <a:r>
              <a:rPr lang="en-GB" dirty="0" smtClean="0"/>
              <a:t>22:20 @ 4 </a:t>
            </a:r>
            <a:r>
              <a:rPr lang="en-GB" dirty="0" err="1" smtClean="0"/>
              <a:t>TeV</a:t>
            </a:r>
            <a:r>
              <a:rPr lang="en-GB" dirty="0" smtClean="0"/>
              <a:t>.</a:t>
            </a:r>
          </a:p>
          <a:p>
            <a:r>
              <a:rPr lang="en-US" dirty="0" smtClean="0"/>
              <a:t>23:00 Re-phasing – found collisions.</a:t>
            </a:r>
          </a:p>
          <a:p>
            <a:r>
              <a:rPr lang="en-US" dirty="0" smtClean="0"/>
              <a:t>00:50 Loss maps on 2 out of 15 bunches (ADT).</a:t>
            </a:r>
          </a:p>
          <a:p>
            <a:r>
              <a:rPr lang="en-US" dirty="0" smtClean="0"/>
              <a:t>01:26 Stable beams, first time </a:t>
            </a:r>
            <a:r>
              <a:rPr lang="en-US" dirty="0" err="1" smtClean="0"/>
              <a:t>pPb</a:t>
            </a:r>
            <a:r>
              <a:rPr lang="en-US" dirty="0" smtClean="0"/>
              <a:t> .  </a:t>
            </a:r>
          </a:p>
          <a:p>
            <a:pPr lvl="1"/>
            <a:r>
              <a:rPr lang="en-GB" dirty="0" err="1" smtClean="0"/>
              <a:t>Lumi’s</a:t>
            </a:r>
            <a:r>
              <a:rPr lang="en-GB" dirty="0" smtClean="0"/>
              <a:t> approaching 10^26 cm-2s-1</a:t>
            </a:r>
          </a:p>
          <a:p>
            <a:r>
              <a:rPr lang="en-US" dirty="0" smtClean="0"/>
              <a:t>Moved collision point +/- 50 cm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40" y="4077090"/>
            <a:ext cx="5256730" cy="395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91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57239</TotalTime>
  <Words>1609</Words>
  <Application>Microsoft Office PowerPoint</Application>
  <PresentationFormat>On-screen Show (4:3)</PresentationFormat>
  <Paragraphs>229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Pixel</vt:lpstr>
      <vt:lpstr>  LHC Summary Week 37</vt:lpstr>
      <vt:lpstr>Week 37 – what an (MD) week</vt:lpstr>
      <vt:lpstr>Physics (not the main occupation of the week)</vt:lpstr>
      <vt:lpstr>Main problems of the week</vt:lpstr>
      <vt:lpstr>Vacuum leak on wire scanner</vt:lpstr>
      <vt:lpstr>RF Klystron Problem – Line 2 Beam 1</vt:lpstr>
      <vt:lpstr>pPb test Phase 1 - Monday</vt:lpstr>
      <vt:lpstr>pPb Phase 2 – Wednesday/Thursday</vt:lpstr>
      <vt:lpstr>pPb Phase 2 – Wednesday/Thursday</vt:lpstr>
      <vt:lpstr>ALICE event</vt:lpstr>
      <vt:lpstr>High beta* MD and some data taking</vt:lpstr>
      <vt:lpstr>High beta* MD and data taking</vt:lpstr>
      <vt:lpstr>1000 m</vt:lpstr>
      <vt:lpstr>pPb MD</vt:lpstr>
      <vt:lpstr>Test ramp with 2 batches of 8</vt:lpstr>
      <vt:lpstr>Saturday morning Q20 optics</vt:lpstr>
      <vt:lpstr>First fill on Saturday evening</vt:lpstr>
      <vt:lpstr>Sunday 16th September</vt:lpstr>
      <vt:lpstr>Fill #3068: vacuum point 4</vt:lpstr>
      <vt:lpstr>Fill #3069</vt:lpstr>
      <vt:lpstr>Dump when going into collision, no.1</vt:lpstr>
      <vt:lpstr>  Comparison fill of Saturday evening: no dump</vt:lpstr>
      <vt:lpstr>Fill #1370 (no. 2)</vt:lpstr>
      <vt:lpstr>Fill 3071: YEAH</vt:lpstr>
      <vt:lpstr>A week in which we learned a lot!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Jan Uythoven</cp:lastModifiedBy>
  <cp:revision>3240</cp:revision>
  <dcterms:created xsi:type="dcterms:W3CDTF">2010-07-26T05:43:59Z</dcterms:created>
  <dcterms:modified xsi:type="dcterms:W3CDTF">2012-09-17T06:17:01Z</dcterms:modified>
</cp:coreProperties>
</file>