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9"/>
  </p:notesMasterIdLst>
  <p:handoutMasterIdLst>
    <p:handoutMasterId r:id="rId10"/>
  </p:handoutMasterIdLst>
  <p:sldIdLst>
    <p:sldId id="1393" r:id="rId2"/>
    <p:sldId id="1394" r:id="rId3"/>
    <p:sldId id="1395" r:id="rId4"/>
    <p:sldId id="1396" r:id="rId5"/>
    <p:sldId id="1397" r:id="rId6"/>
    <p:sldId id="1398" r:id="rId7"/>
    <p:sldId id="1391" r:id="rId8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14FBE"/>
    <a:srgbClr val="B02E9D"/>
    <a:srgbClr val="0000FF"/>
    <a:srgbClr val="008000"/>
    <a:srgbClr val="FF0000"/>
    <a:srgbClr val="CC0066"/>
    <a:srgbClr val="99FF99"/>
    <a:srgbClr val="FFCCCC"/>
    <a:srgbClr val="9FCA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6" autoAdjust="0"/>
    <p:restoredTop sz="95267" autoAdjust="0"/>
  </p:normalViewPr>
  <p:slideViewPr>
    <p:cSldViewPr>
      <p:cViewPr varScale="1">
        <p:scale>
          <a:sx n="105" d="100"/>
          <a:sy n="105" d="100"/>
        </p:scale>
        <p:origin x="-222" y="-78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13/09/2012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 12</a:t>
            </a:r>
            <a:r>
              <a:rPr lang="en-GB" baseline="30000" dirty="0" smtClean="0"/>
              <a:t>th</a:t>
            </a:r>
            <a:r>
              <a:rPr lang="en-GB" dirty="0" smtClean="0"/>
              <a:t> September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29600" cy="5111750"/>
          </a:xfrm>
        </p:spPr>
        <p:txBody>
          <a:bodyPr/>
          <a:lstStyle/>
          <a:p>
            <a:r>
              <a:rPr lang="en-US" sz="2000" dirty="0" smtClean="0"/>
              <a:t>Pumping, removal of vacuum equipment from tunnel in the morning</a:t>
            </a:r>
          </a:p>
          <a:p>
            <a:r>
              <a:rPr lang="en-US" sz="2000" dirty="0" smtClean="0"/>
              <a:t>TOTEM &amp; ALFA, RP movement tests: OK</a:t>
            </a:r>
          </a:p>
          <a:p>
            <a:r>
              <a:rPr lang="en-US" sz="2000" dirty="0" smtClean="0"/>
              <a:t>11:50 pre-cycle started, RF tests with higher HV</a:t>
            </a:r>
          </a:p>
          <a:p>
            <a:r>
              <a:rPr lang="en-US" sz="2000" dirty="0" smtClean="0"/>
              <a:t>13:00 RF access for klystron problem (not related)</a:t>
            </a:r>
          </a:p>
          <a:p>
            <a:r>
              <a:rPr lang="en-US" sz="2000" dirty="0" smtClean="0"/>
              <a:t>16:00 Starting injection, Problems with ions, timing events not sent out correctly.</a:t>
            </a:r>
          </a:p>
          <a:p>
            <a:r>
              <a:rPr lang="en-US" sz="2000" dirty="0" smtClean="0"/>
              <a:t>18:30 Filling ions.</a:t>
            </a:r>
          </a:p>
          <a:p>
            <a:r>
              <a:rPr lang="en-US" sz="2000" dirty="0" smtClean="0"/>
              <a:t>19:00 Start of ramp. Lost the beam on TCT position interlocks.</a:t>
            </a:r>
          </a:p>
          <a:p>
            <a:r>
              <a:rPr lang="en-US" sz="2000" dirty="0" smtClean="0"/>
              <a:t>QPS problems. RF problems.</a:t>
            </a:r>
          </a:p>
          <a:p>
            <a:r>
              <a:rPr lang="en-US" sz="2000" dirty="0" smtClean="0"/>
              <a:t>22:52 at 4 </a:t>
            </a:r>
            <a:r>
              <a:rPr lang="en-US" sz="2000" dirty="0" err="1" smtClean="0"/>
              <a:t>TeV</a:t>
            </a:r>
            <a:r>
              <a:rPr lang="en-US" sz="2000" dirty="0" smtClean="0"/>
              <a:t> with 15 p and 15 </a:t>
            </a:r>
            <a:r>
              <a:rPr lang="en-US" sz="2000" dirty="0" err="1" smtClean="0"/>
              <a:t>Pb</a:t>
            </a:r>
            <a:r>
              <a:rPr lang="en-US" sz="2000" dirty="0" smtClean="0"/>
              <a:t> bunches</a:t>
            </a:r>
          </a:p>
          <a:p>
            <a:r>
              <a:rPr lang="en-US" sz="2000" dirty="0" smtClean="0"/>
              <a:t>00:50 Start of loss maps</a:t>
            </a:r>
          </a:p>
          <a:p>
            <a:r>
              <a:rPr lang="en-US" sz="2000" dirty="0" smtClean="0"/>
              <a:t>01:26 Stable beams, first time </a:t>
            </a:r>
            <a:r>
              <a:rPr lang="en-US" sz="2000" dirty="0" err="1" smtClean="0"/>
              <a:t>pPb</a:t>
            </a:r>
            <a:r>
              <a:rPr lang="en-US" sz="2000" dirty="0" smtClean="0"/>
              <a:t>    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13/09/2012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RF – mixed bag of tests and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5111750"/>
          </a:xfrm>
        </p:spPr>
        <p:txBody>
          <a:bodyPr/>
          <a:lstStyle/>
          <a:p>
            <a:r>
              <a:rPr lang="en-GB" sz="2000" dirty="0" smtClean="0"/>
              <a:t>Run with higher HV to test for larger RF power requirement with (more) 25 ns bunches</a:t>
            </a:r>
          </a:p>
          <a:p>
            <a:pPr lvl="1"/>
            <a:r>
              <a:rPr lang="en-US" sz="1800" dirty="0" smtClean="0"/>
              <a:t>The klystron high voltage setting was raised from 50 to 58 kV in preparation for the 25 ns ramp. No issues were observed. </a:t>
            </a:r>
            <a:br>
              <a:rPr lang="en-US" sz="1800" dirty="0" smtClean="0"/>
            </a:br>
            <a:r>
              <a:rPr lang="en-US" sz="1800" dirty="0" smtClean="0"/>
              <a:t>				Philippe, </a:t>
            </a:r>
            <a:r>
              <a:rPr lang="en-US" sz="1800" dirty="0" err="1" smtClean="0"/>
              <a:t>Themis</a:t>
            </a:r>
            <a:r>
              <a:rPr lang="en-US" sz="1800" dirty="0" smtClean="0"/>
              <a:t>, John </a:t>
            </a:r>
            <a:endParaRPr lang="en-GB" sz="1800" dirty="0" smtClean="0"/>
          </a:p>
          <a:p>
            <a:r>
              <a:rPr lang="en-US" sz="2000" dirty="0" smtClean="0"/>
              <a:t>M1B1 went in fault for a problem on the klystron filament heater.</a:t>
            </a:r>
          </a:p>
          <a:p>
            <a:pPr lvl="1"/>
            <a:r>
              <a:rPr lang="en-US" sz="1800" dirty="0" smtClean="0"/>
              <a:t>Suspect non-identified dodgy connector</a:t>
            </a:r>
          </a:p>
          <a:p>
            <a:pPr lvl="1"/>
            <a:r>
              <a:rPr lang="en-US" sz="1800" dirty="0" smtClean="0"/>
              <a:t>Not related to HV tests</a:t>
            </a:r>
          </a:p>
          <a:p>
            <a:r>
              <a:rPr lang="en-US" sz="2000" dirty="0" smtClean="0"/>
              <a:t>Struggling with B2/</a:t>
            </a:r>
            <a:r>
              <a:rPr lang="en-US" sz="2000" dirty="0" err="1" smtClean="0"/>
              <a:t>Pb</a:t>
            </a:r>
            <a:r>
              <a:rPr lang="en-US" sz="2000" dirty="0" smtClean="0"/>
              <a:t> injection. There is a problem with the timing system that does not transmit the RF ring/bucket information at the correct time. With some manual tweaks we manage to get in 2 </a:t>
            </a:r>
            <a:r>
              <a:rPr lang="en-US" sz="2000" dirty="0" err="1" smtClean="0"/>
              <a:t>Pb</a:t>
            </a:r>
            <a:r>
              <a:rPr lang="en-US" sz="2000" dirty="0" smtClean="0"/>
              <a:t> bunches.</a:t>
            </a:r>
          </a:p>
          <a:p>
            <a:r>
              <a:rPr lang="en-US" sz="2000" dirty="0" smtClean="0"/>
              <a:t>Klystron filament problem back in the evening</a:t>
            </a:r>
          </a:p>
          <a:p>
            <a:pPr lvl="1"/>
            <a:r>
              <a:rPr lang="en-US" sz="1800" dirty="0" smtClean="0"/>
              <a:t>Klystron 2B1 is disabled by the RF experts</a:t>
            </a:r>
          </a:p>
          <a:p>
            <a:pPr lvl="1"/>
            <a:r>
              <a:rPr lang="en-US" sz="1800" dirty="0" smtClean="0"/>
              <a:t>Replace modulator BEFORE going back to high intensity. 1 hour </a:t>
            </a:r>
            <a:endParaRPr lang="en-GB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13/09/2012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19:14 First ramp </a:t>
            </a:r>
            <a:r>
              <a:rPr lang="en-GB" dirty="0" err="1" smtClean="0"/>
              <a:t>pPb</a:t>
            </a:r>
            <a:r>
              <a:rPr lang="en-GB" dirty="0" smtClean="0"/>
              <a:t> started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80660"/>
            <a:ext cx="8229600" cy="3240450"/>
          </a:xfrm>
        </p:spPr>
        <p:txBody>
          <a:bodyPr/>
          <a:lstStyle/>
          <a:p>
            <a:r>
              <a:rPr lang="en-GB" dirty="0" smtClean="0"/>
              <a:t>19:16, dumped at 626 </a:t>
            </a:r>
            <a:r>
              <a:rPr lang="en-GB" dirty="0" err="1" smtClean="0"/>
              <a:t>GeV</a:t>
            </a:r>
            <a:endParaRPr lang="en-GB" dirty="0" smtClean="0"/>
          </a:p>
          <a:p>
            <a:r>
              <a:rPr lang="en-GB" dirty="0" smtClean="0"/>
              <a:t>Collimator functions / limits not coherent</a:t>
            </a:r>
          </a:p>
          <a:p>
            <a:pPr lvl="1"/>
            <a:r>
              <a:rPr lang="en-GB" dirty="0" smtClean="0"/>
              <a:t>Beams dumped</a:t>
            </a:r>
          </a:p>
          <a:p>
            <a:pPr lvl="1"/>
            <a:r>
              <a:rPr lang="en-GB" dirty="0" smtClean="0"/>
              <a:t>Move back to standard, tighter collimator settings for next fill</a:t>
            </a:r>
          </a:p>
          <a:p>
            <a:r>
              <a:rPr lang="en-GB" dirty="0" smtClean="0"/>
              <a:t>Blow-up during the ramp over-doing it with the small bunch length at the start</a:t>
            </a:r>
          </a:p>
          <a:p>
            <a:pPr lvl="1"/>
            <a:r>
              <a:rPr lang="en-GB" dirty="0" smtClean="0"/>
              <a:t>Re-program for next ramp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13/09/2012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880" y="3717040"/>
            <a:ext cx="43815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 </a:t>
            </a:r>
            <a:r>
              <a:rPr lang="en-GB" dirty="0" err="1" smtClean="0"/>
              <a:t>pPb</a:t>
            </a:r>
            <a:r>
              <a:rPr lang="en-GB" dirty="0" smtClean="0"/>
              <a:t> ramp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29600" cy="2376330"/>
          </a:xfrm>
        </p:spPr>
        <p:txBody>
          <a:bodyPr/>
          <a:lstStyle/>
          <a:p>
            <a:r>
              <a:rPr lang="en-GB" dirty="0" smtClean="0"/>
              <a:t>22:42 @ 4 </a:t>
            </a:r>
            <a:r>
              <a:rPr lang="en-GB" dirty="0" err="1" smtClean="0"/>
              <a:t>TeV</a:t>
            </a:r>
            <a:endParaRPr lang="en-GB" dirty="0" smtClean="0"/>
          </a:p>
          <a:p>
            <a:r>
              <a:rPr lang="en-US" dirty="0" smtClean="0"/>
              <a:t>23:00 Re-phasing – found collisions</a:t>
            </a:r>
          </a:p>
          <a:p>
            <a:r>
              <a:rPr lang="en-US" dirty="0" smtClean="0"/>
              <a:t>00:50 Start of loss maps</a:t>
            </a:r>
          </a:p>
          <a:p>
            <a:r>
              <a:rPr lang="en-US" dirty="0" smtClean="0"/>
              <a:t>01:26 Stable beams, first time </a:t>
            </a:r>
            <a:r>
              <a:rPr lang="en-US" dirty="0" err="1" smtClean="0"/>
              <a:t>pPb</a:t>
            </a:r>
            <a:r>
              <a:rPr lang="en-US" dirty="0" smtClean="0"/>
              <a:t>     </a:t>
            </a:r>
          </a:p>
          <a:p>
            <a:pPr lvl="1"/>
            <a:r>
              <a:rPr lang="en-GB" dirty="0" err="1" smtClean="0"/>
              <a:t>Lumi’s</a:t>
            </a:r>
            <a:r>
              <a:rPr lang="en-GB" dirty="0" smtClean="0"/>
              <a:t> approaching 10^26 cm-2s-1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13/09/2012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40" y="3212421"/>
            <a:ext cx="4664778" cy="3507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764630"/>
            <a:ext cx="8229600" cy="1007855"/>
          </a:xfrm>
        </p:spPr>
        <p:txBody>
          <a:bodyPr/>
          <a:lstStyle/>
          <a:p>
            <a:r>
              <a:rPr lang="en-GB" sz="2000" dirty="0" smtClean="0"/>
              <a:t>02:44 </a:t>
            </a:r>
            <a:r>
              <a:rPr lang="en-GB" sz="2000" dirty="0" err="1" smtClean="0"/>
              <a:t>LHCb</a:t>
            </a:r>
            <a:r>
              <a:rPr lang="en-GB" sz="2000" dirty="0" smtClean="0"/>
              <a:t> switched on SMOG gas injection</a:t>
            </a:r>
          </a:p>
          <a:p>
            <a:r>
              <a:rPr lang="en-GB" sz="2000" dirty="0" smtClean="0"/>
              <a:t>06:00 Displace collision point by - 50 cm</a:t>
            </a:r>
          </a:p>
          <a:p>
            <a:pPr lvl="1"/>
            <a:r>
              <a:rPr lang="en-US" sz="1800" dirty="0" smtClean="0"/>
              <a:t>We made 4 trims of -120 degrees (400 MHz) on ring 1 (</a:t>
            </a:r>
            <a:r>
              <a:rPr lang="en-US" sz="1800" dirty="0" err="1" smtClean="0"/>
              <a:t>w.r.t</a:t>
            </a:r>
            <a:r>
              <a:rPr lang="en-US" sz="1800" dirty="0" smtClean="0"/>
              <a:t>. ring 2). That displaces the collision point by half the value, that is 240 degrees at 400 MHz or -50 cm. </a:t>
            </a:r>
          </a:p>
          <a:p>
            <a:pPr lvl="1"/>
            <a:r>
              <a:rPr lang="en-US" sz="1600" dirty="0" smtClean="0"/>
              <a:t>07:40 Moved collision point to +50 cm  </a:t>
            </a:r>
            <a:endParaRPr lang="en-GB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13/09/2012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6760" y="3120832"/>
            <a:ext cx="5417750" cy="3404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915770" y="2708900"/>
            <a:ext cx="52567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Lumi</a:t>
            </a:r>
            <a:r>
              <a:rPr lang="en-GB" dirty="0" smtClean="0"/>
              <a:t> from logging, calibration to be verified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ALICE event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13/09/2012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3038" y="833438"/>
            <a:ext cx="6257925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012200" y="6237390"/>
            <a:ext cx="2664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Hannes </a:t>
            </a:r>
            <a:r>
              <a:rPr lang="en-US" dirty="0" err="1" smtClean="0"/>
              <a:t>Wessels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/>
              <a:t>Plan (</a:t>
            </a:r>
            <a:r>
              <a:rPr lang="en-GB" dirty="0" smtClean="0"/>
              <a:t>updated after </a:t>
            </a:r>
            <a:r>
              <a:rPr lang="en-GB" smtClean="0"/>
              <a:t>the meeting)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90" y="836640"/>
            <a:ext cx="8713210" cy="5111750"/>
          </a:xfrm>
        </p:spPr>
        <p:txBody>
          <a:bodyPr/>
          <a:lstStyle/>
          <a:p>
            <a:r>
              <a:rPr lang="en-GB" dirty="0" smtClean="0"/>
              <a:t>Thursday, Today</a:t>
            </a:r>
          </a:p>
          <a:p>
            <a:pPr lvl="1"/>
            <a:r>
              <a:rPr lang="en-GB" dirty="0" err="1" smtClean="0"/>
              <a:t>pPb</a:t>
            </a:r>
            <a:r>
              <a:rPr lang="en-GB" dirty="0" smtClean="0"/>
              <a:t> pilot run – 13 bunches colliding each beam, expect to finish around 9:30</a:t>
            </a:r>
          </a:p>
          <a:p>
            <a:pPr lvl="1"/>
            <a:r>
              <a:rPr lang="en-US" dirty="0" smtClean="0"/>
              <a:t>Replace RF modulator during ramp down (1h)</a:t>
            </a:r>
            <a:endParaRPr lang="en-GB" dirty="0" smtClean="0"/>
          </a:p>
          <a:p>
            <a:pPr lvl="1"/>
            <a:r>
              <a:rPr lang="en-GB" dirty="0" smtClean="0"/>
              <a:t>1000 </a:t>
            </a:r>
            <a:r>
              <a:rPr lang="en-GB" dirty="0" smtClean="0"/>
              <a:t>m beta*, few bunches </a:t>
            </a:r>
            <a:r>
              <a:rPr lang="en-GB" dirty="0" smtClean="0"/>
              <a:t>(if all goes well, until 08:00)</a:t>
            </a:r>
            <a:endParaRPr lang="en-GB" dirty="0" smtClean="0"/>
          </a:p>
          <a:p>
            <a:r>
              <a:rPr lang="en-GB" dirty="0" smtClean="0"/>
              <a:t>Friday </a:t>
            </a:r>
          </a:p>
          <a:p>
            <a:pPr lvl="1"/>
            <a:r>
              <a:rPr lang="en-GB" dirty="0" smtClean="0"/>
              <a:t>09:00: </a:t>
            </a:r>
            <a:r>
              <a:rPr lang="en-GB" dirty="0" err="1" smtClean="0"/>
              <a:t>pPb</a:t>
            </a:r>
            <a:r>
              <a:rPr lang="en-GB" dirty="0" smtClean="0"/>
              <a:t> MD with 318 p+ bunches w. 4 </a:t>
            </a:r>
            <a:r>
              <a:rPr lang="en-GB" dirty="0" err="1" smtClean="0"/>
              <a:t>Pb</a:t>
            </a:r>
            <a:r>
              <a:rPr lang="en-GB" dirty="0" smtClean="0"/>
              <a:t> bunches (1 </a:t>
            </a:r>
            <a:r>
              <a:rPr lang="en-GB" dirty="0" smtClean="0"/>
              <a:t>shift max)</a:t>
            </a:r>
            <a:endParaRPr lang="en-GB" dirty="0" smtClean="0"/>
          </a:p>
          <a:p>
            <a:pPr lvl="1"/>
            <a:r>
              <a:rPr lang="en-GB" dirty="0" smtClean="0"/>
              <a:t>Test </a:t>
            </a:r>
            <a:r>
              <a:rPr lang="en-GB" dirty="0" smtClean="0"/>
              <a:t>ramp, reversed </a:t>
            </a:r>
            <a:r>
              <a:rPr lang="en-GB" dirty="0" err="1" smtClean="0"/>
              <a:t>LHCb</a:t>
            </a:r>
            <a:r>
              <a:rPr lang="en-GB" dirty="0" smtClean="0"/>
              <a:t> polarity and split collision beam process</a:t>
            </a:r>
          </a:p>
          <a:p>
            <a:pPr lvl="2"/>
            <a:r>
              <a:rPr lang="en-GB" dirty="0" smtClean="0"/>
              <a:t>SPS switched over to Q20 optics</a:t>
            </a:r>
          </a:p>
          <a:p>
            <a:pPr lvl="1"/>
            <a:r>
              <a:rPr lang="en-GB" dirty="0" smtClean="0"/>
              <a:t>Physics</a:t>
            </a:r>
          </a:p>
          <a:p>
            <a:r>
              <a:rPr lang="en-GB" dirty="0" smtClean="0"/>
              <a:t>Saturday &amp; Sunday: Physics</a:t>
            </a:r>
          </a:p>
          <a:p>
            <a:r>
              <a:rPr lang="en-GB" dirty="0" smtClean="0"/>
              <a:t>Monday 06:00 dump for start of Technical Stop 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13/09/2012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56819</TotalTime>
  <Words>440</Words>
  <Application>Microsoft Office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Wednesday 12th September</vt:lpstr>
      <vt:lpstr>RF – mixed bag of tests and problems</vt:lpstr>
      <vt:lpstr>19:14 First ramp pPb started</vt:lpstr>
      <vt:lpstr>Second pPb ramp</vt:lpstr>
      <vt:lpstr>Fill continued</vt:lpstr>
      <vt:lpstr>ALICE event</vt:lpstr>
      <vt:lpstr>The Plan (updated after the meeting)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3191</cp:revision>
  <dcterms:created xsi:type="dcterms:W3CDTF">2010-07-26T05:43:59Z</dcterms:created>
  <dcterms:modified xsi:type="dcterms:W3CDTF">2012-09-13T07:32:12Z</dcterms:modified>
</cp:coreProperties>
</file>