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9"/>
  </p:notesMasterIdLst>
  <p:handoutMasterIdLst>
    <p:handoutMasterId r:id="rId10"/>
  </p:handoutMasterIdLst>
  <p:sldIdLst>
    <p:sldId id="421" r:id="rId2"/>
    <p:sldId id="909" r:id="rId3"/>
    <p:sldId id="910" r:id="rId4"/>
    <p:sldId id="911" r:id="rId5"/>
    <p:sldId id="912" r:id="rId6"/>
    <p:sldId id="913" r:id="rId7"/>
    <p:sldId id="914" r:id="rId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D60093"/>
    <a:srgbClr val="008E40"/>
    <a:srgbClr val="66FF33"/>
    <a:srgbClr val="CC0000"/>
    <a:srgbClr val="FFFFCC"/>
    <a:srgbClr val="FFFF99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194" autoAdjust="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notesViewPr>
    <p:cSldViewPr>
      <p:cViewPr varScale="1">
        <p:scale>
          <a:sx n="55" d="100"/>
          <a:sy n="55" d="100"/>
        </p:scale>
        <p:origin x="-2237" y="-96"/>
      </p:cViewPr>
      <p:guideLst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ABECBBEE-CC39-4EB5-A334-46298068CD79}" type="datetimeFigureOut">
              <a:rPr lang="en-US"/>
              <a:pPr>
                <a:defRPr/>
              </a:pPr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pPr>
              <a:defRPr/>
            </a:pPr>
            <a:fld id="{F3C50950-8DCE-4BA3-8E21-65C741DFA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5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494633-67A9-4E43-ACD1-7A0FAA47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86675-37C9-44EC-93F7-B2D4FA76569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E7453-C8BF-4BBE-92DB-CD65FB9A7A9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E7453-C8BF-4BBE-92DB-CD65FB9A7A9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E7453-C8BF-4BBE-92DB-CD65FB9A7A9C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E7453-C8BF-4BBE-92DB-CD65FB9A7A9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onstantia" pitchFamily="18" charset="0"/>
              </a:rPr>
              <a:t>H. Damerau, A. Findlay,</a:t>
            </a:r>
            <a:r>
              <a:rPr lang="en-US" sz="1400" baseline="0" dirty="0" smtClean="0">
                <a:latin typeface="Constantia" pitchFamily="18" charset="0"/>
              </a:rPr>
              <a:t> S. Hancock, </a:t>
            </a:r>
            <a:r>
              <a:rPr lang="en-US" sz="1400" dirty="0" smtClean="0">
                <a:latin typeface="Constantia" pitchFamily="18" charset="0"/>
              </a:rPr>
              <a:t>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onstantia" pitchFamily="18" charset="0"/>
              </a:rPr>
              <a:t>H. Damerau, A. Findlay,</a:t>
            </a:r>
            <a:r>
              <a:rPr lang="en-US" sz="1400" baseline="0" dirty="0" smtClean="0">
                <a:latin typeface="Constantia" pitchFamily="18" charset="0"/>
              </a:rPr>
              <a:t> S. Hancock, </a:t>
            </a:r>
            <a:r>
              <a:rPr lang="en-US" sz="1400" dirty="0" smtClean="0">
                <a:latin typeface="Constantia" pitchFamily="18" charset="0"/>
              </a:rPr>
              <a:t>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onstantia" pitchFamily="18" charset="0"/>
              </a:rPr>
              <a:t>H. Damerau, A. Findlay,</a:t>
            </a:r>
            <a:r>
              <a:rPr lang="en-US" sz="1400" baseline="0" dirty="0" smtClean="0">
                <a:latin typeface="Constantia" pitchFamily="18" charset="0"/>
              </a:rPr>
              <a:t> S. Hancock, </a:t>
            </a:r>
            <a:r>
              <a:rPr lang="en-US" sz="1400" dirty="0" smtClean="0">
                <a:latin typeface="Constantia" pitchFamily="18" charset="0"/>
              </a:rPr>
              <a:t>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6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8" descr="lhclogo.prev.eps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05800" y="0"/>
            <a:ext cx="838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05.09.2012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LHC Status – LHCb week (Davos)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3C8C17-11B6-4841-AA6C-480BD23B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2" r:id="rId1"/>
    <p:sldLayoutId id="2147486883" r:id="rId2"/>
    <p:sldLayoutId id="2147486884" r:id="rId3"/>
    <p:sldLayoutId id="2147486885" r:id="rId4"/>
    <p:sldLayoutId id="2147486886" r:id="rId5"/>
    <p:sldLayoutId id="2147486894" r:id="rId6"/>
    <p:sldLayoutId id="2147486887" r:id="rId7"/>
    <p:sldLayoutId id="2147486888" r:id="rId8"/>
    <p:sldLayoutId id="2147486889" r:id="rId9"/>
    <p:sldLayoutId id="2147486890" r:id="rId10"/>
    <p:sldLayoutId id="2147486891" r:id="rId11"/>
    <p:sldLayoutId id="2147486892" r:id="rId12"/>
    <p:sldLayoutId id="2147486893" r:id="rId13"/>
    <p:sldLayoutId id="2147486895" r:id="rId14"/>
    <p:sldLayoutId id="2147486896" r:id="rId15"/>
    <p:sldLayoutId id="2147486897" r:id="rId16"/>
    <p:sldLayoutId id="2147486898" r:id="rId17"/>
    <p:sldLayoutId id="2147486899" r:id="rId18"/>
    <p:sldLayoutId id="2147486900" r:id="rId1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 cstate="screen"/>
          <a:srcRect l="15717" t="2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1DFE27-3BCC-4ED7-B16C-6F287D088A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98130" y="3044950"/>
            <a:ext cx="4839030" cy="1267365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i="1" kern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Beam dump on 07. Sept 2012,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i="1" kern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Caused by RTQX2.R5 (SEU?)</a:t>
            </a:r>
            <a:endParaRPr lang="en-US" sz="2400" i="1" kern="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@ 11:28:47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298D4-F3FA-4285-988E-464B65FECC7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2790" y="1777585"/>
            <a:ext cx="6237550" cy="48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855" y="932674"/>
            <a:ext cx="848750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Beams were dumped while in STABLE_BEAMS at 11:28:47 on 7</a:t>
            </a:r>
            <a:r>
              <a:rPr lang="en-US" sz="2000" kern="0" baseline="30000" dirty="0" smtClean="0">
                <a:latin typeface="+mn-lt"/>
              </a:rPr>
              <a:t>th</a:t>
            </a:r>
            <a:r>
              <a:rPr lang="en-US" sz="2000" kern="0" dirty="0" smtClean="0">
                <a:latin typeface="+mn-lt"/>
              </a:rPr>
              <a:t> of September due to Beam Losses in IR7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@ 11:28:47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298D4-F3FA-4285-988E-464B65FECC7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385855" y="932674"/>
            <a:ext cx="8487505" cy="8207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First BLM channel to trigger was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TCLA.A6R7.B1in the short RS!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Fast change of orbit ~ 100um in last 100 turns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35065" y="2161635"/>
            <a:ext cx="5293693" cy="44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3830" y="2084825"/>
            <a:ext cx="4454980" cy="349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381444" y="4427530"/>
            <a:ext cx="1305770" cy="122896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682805" y="2660900"/>
            <a:ext cx="1305770" cy="207387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@ 11:28:47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298D4-F3FA-4285-988E-464B65FECC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385855" y="932674"/>
            <a:ext cx="848750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Actual cause was converter trip of RQX.R5, which however was reported to the interlock systems only 2.06s later!</a:t>
            </a:r>
            <a:endParaRPr lang="en-US" sz="2000" kern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7575" y="1662370"/>
            <a:ext cx="6381588" cy="500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153955" y="4465935"/>
            <a:ext cx="6375230" cy="72969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Converter logs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298D4-F3FA-4285-988E-464B65FECC7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00" y="779055"/>
            <a:ext cx="7565785" cy="59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3535065" y="1623965"/>
            <a:ext cx="0" cy="13057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997395" y="1239915"/>
            <a:ext cx="180690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Beam dump by BLM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992985" y="1700775"/>
            <a:ext cx="0" cy="13057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02275" y="3121760"/>
            <a:ext cx="1935145" cy="136858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Powering Failure </a:t>
            </a:r>
          </a:p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sent from RTQX1 </a:t>
            </a:r>
          </a:p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(due to VS_FAULT),</a:t>
            </a:r>
          </a:p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Remove Power Permit to </a:t>
            </a:r>
          </a:p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+mn-lt"/>
              </a:rPr>
              <a:t>all 3 converters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498130" y="1508750"/>
            <a:ext cx="0" cy="13057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461195" y="3236975"/>
            <a:ext cx="1911100" cy="54989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Calibri" pitchFamily="34" charset="0"/>
              </a:rPr>
              <a:t>V_MEAS, I_MEAS from </a:t>
            </a:r>
          </a:p>
          <a:p>
            <a:pPr marL="227013" indent="-227013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kern="0" dirty="0" smtClean="0">
                <a:solidFill>
                  <a:srgbClr val="FF0000"/>
                </a:solidFill>
                <a:latin typeface="Calibri" pitchFamily="34" charset="0"/>
              </a:rPr>
              <a:t>RTQX2 (No data for ~ 1 sec)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382915" y="3774645"/>
            <a:ext cx="729695" cy="192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FGC Error log from RTQX2 and RTQX1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855" y="971080"/>
            <a:ext cx="4603561" cy="45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3290" y="2023950"/>
            <a:ext cx="3573470" cy="48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5425" y="3774645"/>
            <a:ext cx="4954245" cy="61448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24886" y="4657960"/>
            <a:ext cx="3686880" cy="345645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994455" y="4235505"/>
            <a:ext cx="345645" cy="3456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0" y="5541275"/>
            <a:ext cx="5184675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FGC Log from RTQX2 misses entries for ~ 1 second, then shows CONFIG, DSP_FLT.. errors, </a:t>
            </a: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but no POWERING_FAILURE generated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8505" y="5234035"/>
            <a:ext cx="357166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RTQX1 finally trips 2 sec later with a VS_FAULT + generates POWERING_FAILURE to 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2235" y="1124700"/>
            <a:ext cx="8180265" cy="40564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Calibri" pitchFamily="34" charset="0"/>
              </a:rPr>
              <a:t>Origin of beam dump seems to originate in the loss of the FGC for RTQX2 (maybe due to an SEU seen as it is located in UJ56)?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Calibri" pitchFamily="34" charset="0"/>
              </a:rPr>
              <a:t>Failure seems to occur around 11:28:46.700, followed by a period of ~ 900ms without PM data 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Calibri" pitchFamily="34" charset="0"/>
              </a:rPr>
              <a:t>Consequent movement of orbit created beam losses and dumped beams at 11:28:47.545 by a BLM in IR7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Calibri" pitchFamily="34" charset="0"/>
              </a:rPr>
              <a:t>Powering Failure reported by the triplet circuit R5 around 11:28:49.600, due to RTQX1 tripping on a VS_FAULT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US" kern="0" dirty="0" smtClean="0">
              <a:latin typeface="Calibri" pitchFamily="34" charset="0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solidFill>
                  <a:srgbClr val="FF0000"/>
                </a:solidFill>
                <a:latin typeface="Calibri" pitchFamily="34" charset="0"/>
              </a:rPr>
              <a:t>Question to EPC expert: Why did the FGC of RTQX2 not remove the Powering Failure signal when it initially failed?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US" kern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17613</TotalTime>
  <Words>281</Words>
  <Application>Microsoft Office PowerPoint</Application>
  <PresentationFormat>On-screen Show (4:3)</PresentationFormat>
  <Paragraphs>40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Theme1</vt:lpstr>
      <vt:lpstr>PowerPoint Presentation</vt:lpstr>
      <vt:lpstr>Beam dump @ 11:28:47</vt:lpstr>
      <vt:lpstr>Beam dump @ 11:28:47</vt:lpstr>
      <vt:lpstr>Beam dump @ 11:28:47</vt:lpstr>
      <vt:lpstr>Converter logs</vt:lpstr>
      <vt:lpstr>FGC Error log from RTQX2 and RTQX1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Mike Lamont</cp:lastModifiedBy>
  <cp:revision>3467</cp:revision>
  <cp:lastPrinted>1601-01-01T00:00:00Z</cp:lastPrinted>
  <dcterms:created xsi:type="dcterms:W3CDTF">1601-01-01T00:00:00Z</dcterms:created>
  <dcterms:modified xsi:type="dcterms:W3CDTF">2012-09-08T06:14:50Z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