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embeddings/Microsoft_Equation2.bin" ContentType="application/vnd.openxmlformats-officedocument.oleObject"/>
  <Override PartName="/ppt/slides/slide6.xml" ContentType="application/vnd.openxmlformats-officedocument.presentationml.slide+xml"/>
  <Default Extension="gif" ContentType="image/gif"/>
  <Default Extension="pict" ContentType="image/pi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9"/>
  </p:notesMasterIdLst>
  <p:sldIdLst>
    <p:sldId id="965" r:id="rId2"/>
    <p:sldId id="954" r:id="rId3"/>
    <p:sldId id="955" r:id="rId4"/>
    <p:sldId id="967" r:id="rId5"/>
    <p:sldId id="968" r:id="rId6"/>
    <p:sldId id="969" r:id="rId7"/>
    <p:sldId id="970" r:id="rId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3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8/25/12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5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533400" y="2286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25-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Aug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Joerg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Wenninger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41523" b="29528"/>
          <a:stretch>
            <a:fillRect/>
          </a:stretch>
        </p:blipFill>
        <p:spPr>
          <a:xfrm>
            <a:off x="0" y="1905000"/>
            <a:ext cx="9144000" cy="2687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4343400"/>
            <a:ext cx="16722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FMCM D1-IR1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8772" y="4343400"/>
            <a:ext cx="216060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power failure in Pt4</a:t>
            </a:r>
          </a:p>
          <a:p>
            <a:r>
              <a:rPr lang="en-US" dirty="0" smtClean="0"/>
              <a:t>BLM/BPM crates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971800"/>
            <a:ext cx="96338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135pb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99413" y="2971800"/>
            <a:ext cx="83500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52pb</a:t>
            </a:r>
            <a:r>
              <a:rPr lang="en-US" baseline="30000" dirty="0" smtClean="0"/>
              <a:t>-1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since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8:30h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	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1524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57200" y="2286000"/>
          <a:ext cx="1828800" cy="457200"/>
        </p:xfrm>
        <a:graphic>
          <a:graphicData uri="http://schemas.openxmlformats.org/presentationml/2006/ole">
            <p:oleObj spid="_x0000_s11269" name="Equation" r:id="rId3" imgW="1016000" imgH="254000" progId="Equation.3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5475" b="58664"/>
          <a:stretch>
            <a:fillRect/>
          </a:stretch>
        </p:blipFill>
        <p:spPr>
          <a:xfrm>
            <a:off x="3124200" y="1524000"/>
            <a:ext cx="5804726" cy="183102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876800" y="1981200"/>
            <a:ext cx="7620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4200" y="1981200"/>
            <a:ext cx="7620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 t="12856" r="20112" b="4017"/>
          <a:stretch>
            <a:fillRect/>
          </a:stretch>
        </p:blipFill>
        <p:spPr>
          <a:xfrm>
            <a:off x="838200" y="3733800"/>
            <a:ext cx="3587595" cy="2748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3733800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5421868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2%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 t="6922" r="18338" b="40668"/>
          <a:stretch>
            <a:fillRect/>
          </a:stretch>
        </p:blipFill>
        <p:spPr>
          <a:xfrm>
            <a:off x="4933490" y="4586868"/>
            <a:ext cx="4134310" cy="1813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53000" y="4267200"/>
            <a:ext cx="2566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bunch intensities ≈1.6E11</a:t>
            </a:r>
            <a:endParaRPr lang="en-US" sz="16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13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 Morning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838200"/>
            <a:ext cx="9576948" cy="5509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since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10:15h 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again Injection </a:t>
            </a:r>
          </a:p>
          <a:p>
            <a:pPr lvl="0"/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Kicker Problem 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TI2</a:t>
            </a:r>
          </a:p>
          <a:p>
            <a:pPr lvl="0"/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16:00h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</a:t>
            </a:r>
            <a:r>
              <a:rPr lang="en-US" sz="1600" dirty="0" smtClean="0"/>
              <a:t>FMCM </a:t>
            </a:r>
            <a:r>
              <a:rPr lang="en-US" sz="1600" dirty="0" smtClean="0"/>
              <a:t>triggered interlock</a:t>
            </a:r>
            <a:r>
              <a:rPr lang="en-US" sz="1600" dirty="0" smtClean="0"/>
              <a:t> – </a:t>
            </a:r>
          </a:p>
          <a:p>
            <a:r>
              <a:rPr lang="en-US" sz="1600" dirty="0" smtClean="0"/>
              <a:t>             dump </a:t>
            </a:r>
            <a:r>
              <a:rPr lang="en-US" sz="1600" dirty="0" smtClean="0"/>
              <a:t>was clean.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        No </a:t>
            </a:r>
            <a:r>
              <a:rPr lang="en-US" sz="1600" dirty="0" smtClean="0"/>
              <a:t>electrical disturbance noted by </a:t>
            </a:r>
            <a:r>
              <a:rPr lang="en-US" sz="1600" dirty="0" smtClean="0"/>
              <a:t>TI ... </a:t>
            </a:r>
            <a:r>
              <a:rPr lang="en-US" sz="1600" dirty="0" smtClean="0"/>
              <a:t>FMCM_RD1.</a:t>
            </a:r>
            <a:r>
              <a:rPr lang="en-US" sz="1600" dirty="0" smtClean="0"/>
              <a:t>LR1</a:t>
            </a:r>
          </a:p>
          <a:p>
            <a:endParaRPr lang="en-US" sz="16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preparing LHC or access:</a:t>
            </a:r>
          </a:p>
          <a:p>
            <a:r>
              <a:rPr lang="en-US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	</a:t>
            </a:r>
            <a:r>
              <a:rPr lang="en-US" dirty="0" smtClean="0"/>
              <a:t>Access for: 	MKI2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</a:p>
          <a:p>
            <a:r>
              <a:rPr lang="en-US" dirty="0" smtClean="0"/>
              <a:t>			CMS </a:t>
            </a:r>
            <a:r>
              <a:rPr lang="en-US" dirty="0" smtClean="0"/>
              <a:t>RPC,</a:t>
            </a:r>
            <a:r>
              <a:rPr lang="en-US" dirty="0" smtClean="0"/>
              <a:t> </a:t>
            </a:r>
          </a:p>
          <a:p>
            <a:r>
              <a:rPr lang="en-US" dirty="0" smtClean="0"/>
              <a:t>			ALICE </a:t>
            </a:r>
            <a:r>
              <a:rPr lang="en-US" dirty="0" err="1" smtClean="0"/>
              <a:t>Muons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</a:p>
          <a:p>
            <a:r>
              <a:rPr lang="en-US" dirty="0" smtClean="0"/>
              <a:t>			ATLAS </a:t>
            </a:r>
            <a:r>
              <a:rPr lang="en-US" dirty="0" smtClean="0"/>
              <a:t>RPC,</a:t>
            </a:r>
            <a:r>
              <a:rPr lang="en-US" dirty="0" smtClean="0"/>
              <a:t> </a:t>
            </a:r>
          </a:p>
          <a:p>
            <a:r>
              <a:rPr lang="en-US" dirty="0" smtClean="0"/>
              <a:t>			Current </a:t>
            </a:r>
            <a:r>
              <a:rPr lang="en-US" dirty="0" smtClean="0"/>
              <a:t>Lead on DFB in pt5</a:t>
            </a:r>
            <a:r>
              <a:rPr lang="en-US" dirty="0" smtClean="0"/>
              <a:t> (RQ9</a:t>
            </a:r>
            <a:r>
              <a:rPr lang="en-US" dirty="0" smtClean="0"/>
              <a:t>.L5</a:t>
            </a:r>
            <a:r>
              <a:rPr lang="en-US" dirty="0" smtClean="0"/>
              <a:t>)</a:t>
            </a:r>
          </a:p>
          <a:p>
            <a:endParaRPr lang="en-US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DFB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regulation </a:t>
            </a:r>
            <a:r>
              <a:rPr lang="en-US" dirty="0" smtClean="0">
                <a:solidFill>
                  <a:srgbClr val="FF0000"/>
                </a:solidFill>
              </a:rPr>
              <a:t>module </a:t>
            </a:r>
            <a:r>
              <a:rPr lang="en-US" dirty="0" smtClean="0">
                <a:solidFill>
                  <a:srgbClr val="FF0000"/>
                </a:solidFill>
              </a:rPr>
              <a:t>replaced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MKI2 </a:t>
            </a:r>
            <a:r>
              <a:rPr lang="en-US" dirty="0" smtClean="0"/>
              <a:t>intervention </a:t>
            </a:r>
            <a:r>
              <a:rPr lang="en-US" dirty="0" smtClean="0"/>
              <a:t>... no source of fault found but </a:t>
            </a:r>
            <a:r>
              <a:rPr lang="en-US" dirty="0" smtClean="0">
                <a:solidFill>
                  <a:srgbClr val="FF0000"/>
                </a:solidFill>
              </a:rPr>
              <a:t>heater module </a:t>
            </a:r>
            <a:r>
              <a:rPr lang="en-US" dirty="0" smtClean="0">
                <a:solidFill>
                  <a:srgbClr val="FF0000"/>
                </a:solidFill>
              </a:rPr>
              <a:t>replaced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TDI at Pt 2: </a:t>
            </a:r>
            <a:r>
              <a:rPr lang="en-US" dirty="0" smtClean="0"/>
              <a:t>the thresholds on the inner gaps (up and downstream) were </a:t>
            </a:r>
            <a:r>
              <a:rPr lang="en-US" dirty="0" smtClean="0">
                <a:solidFill>
                  <a:srgbClr val="FF0000"/>
                </a:solidFill>
              </a:rPr>
              <a:t>relaxed by 100 um. </a:t>
            </a:r>
            <a:endParaRPr lang="en-GB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434" y="381001"/>
            <a:ext cx="3680166" cy="2514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53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Fri</a:t>
            </a:r>
            <a:r>
              <a:rPr lang="en-GB" sz="3200" kern="0" dirty="0" smtClean="0">
                <a:solidFill>
                  <a:srgbClr val="FF0000"/>
                </a:solidFill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</a:rPr>
              <a:t>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219200"/>
            <a:ext cx="5638800" cy="406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	</a:t>
            </a: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66800"/>
            <a:ext cx="5716107" cy="5232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18:00h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restart after access: pre-cycle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(twice due to some faulty circuits)	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20:00h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LHC ready for injection ... but: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	 MKI2-C temperature limit: 103 %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	tolerance increased by 1 degree (i.e. 43.5</a:t>
            </a:r>
            <a:r>
              <a:rPr lang="en-US" baseline="30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C)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130386"/>
            <a:ext cx="5804407" cy="250841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724400" y="2590800"/>
            <a:ext cx="37338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5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 Late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160" y="1095136"/>
            <a:ext cx="7313239" cy="12372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physics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:41h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squeeze &amp; adjust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        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... the usual smooth procedure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23:35h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stable beams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L</a:t>
            </a:r>
            <a:r>
              <a:rPr lang="en-GB" sz="2000" b="1" i="1" kern="0" baseline="-25000" dirty="0" smtClean="0"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=7.3 E33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11249" r="19521"/>
          <a:stretch>
            <a:fillRect/>
          </a:stretch>
        </p:blipFill>
        <p:spPr>
          <a:xfrm>
            <a:off x="6324600" y="1066800"/>
            <a:ext cx="2644663" cy="2147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0109" y="1143000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0109" y="2590800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2%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374" y="3728955"/>
            <a:ext cx="5109226" cy="16050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</a:rPr>
              <a:t>Fri</a:t>
            </a:r>
            <a:r>
              <a:rPr lang="en-GB" sz="3200" kern="0" dirty="0" smtClean="0">
                <a:solidFill>
                  <a:srgbClr val="FF0000"/>
                </a:solidFill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</a:rPr>
              <a:t>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2949838" cy="129573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not to forget: ALICE </a:t>
            </a: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0" y="1498600"/>
            <a:ext cx="6065520" cy="505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3260" y="2514600"/>
            <a:ext cx="53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3660" y="2514600"/>
            <a:ext cx="53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410200"/>
            <a:ext cx="53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5105400"/>
            <a:ext cx="53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IP8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 Night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8456240" cy="1271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US" dirty="0" smtClean="0"/>
              <a:t>BLM</a:t>
            </a:r>
            <a:r>
              <a:rPr lang="en-US" dirty="0" smtClean="0"/>
              <a:t> trigger</a:t>
            </a:r>
          </a:p>
          <a:p>
            <a:pPr lvl="0"/>
            <a:r>
              <a:rPr lang="en-US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      </a:t>
            </a:r>
            <a:r>
              <a:rPr lang="en-US" dirty="0" smtClean="0"/>
              <a:t>Electrical </a:t>
            </a:r>
            <a:r>
              <a:rPr lang="en-US" dirty="0" smtClean="0"/>
              <a:t>distribution of UPS tripped in pt 4, BLM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                                 system </a:t>
            </a:r>
            <a:r>
              <a:rPr lang="en-US" dirty="0" smtClean="0"/>
              <a:t>not powered anymore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dump.</a:t>
            </a:r>
            <a:r>
              <a:rPr lang="en-GB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endParaRPr lang="en-GB" sz="1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BLM crate power supply </a:t>
            </a:r>
            <a:r>
              <a:rPr lang="en-GB" b="1" i="1" kern="0" dirty="0" smtClean="0">
                <a:latin typeface="Times New Roman"/>
                <a:cs typeface="Times New Roman"/>
              </a:rPr>
              <a:t>had to be exchanged (Christos)</a:t>
            </a:r>
          </a:p>
          <a:p>
            <a:pPr lvl="0"/>
            <a:r>
              <a:rPr lang="en-GB" b="1" i="1" kern="0" dirty="0" smtClean="0">
                <a:latin typeface="Times New Roman"/>
                <a:cs typeface="Times New Roman"/>
              </a:rPr>
              <a:t>	in addition: </a:t>
            </a:r>
            <a:r>
              <a:rPr lang="en-GB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 power supplies broken in Pt4 in BPM </a:t>
            </a:r>
            <a:r>
              <a:rPr lang="en-GB" b="1" i="1" kern="0" dirty="0" smtClean="0">
                <a:latin typeface="Times New Roman"/>
                <a:cs typeface="Times New Roman"/>
              </a:rPr>
              <a:t>system </a:t>
            </a:r>
          </a:p>
          <a:p>
            <a:pPr lvl="0"/>
            <a:endParaRPr lang="en-GB" b="1" i="1" kern="0" dirty="0" smtClean="0">
              <a:latin typeface="Times New Roman"/>
              <a:cs typeface="Times New Roman"/>
            </a:endParaRPr>
          </a:p>
          <a:p>
            <a:pPr lvl="0"/>
            <a:endParaRPr lang="en-GB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00h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machine ready for injection,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injection probe beam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(nota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bene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: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one BPM erratic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	</a:t>
            </a:r>
            <a:r>
              <a:rPr lang="en-US" sz="2000" b="1" i="1" kern="0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b="1" i="1" kern="0" dirty="0" smtClean="0">
                <a:latin typeface="Times New Roman"/>
                <a:cs typeface="Times New Roman"/>
                <a:sym typeface="Wingdings"/>
              </a:rPr>
              <a:t> disabled)</a:t>
            </a:r>
            <a:endParaRPr lang="en-GB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3886200"/>
            <a:ext cx="4394200" cy="2838450"/>
          </a:xfrm>
          <a:prstGeom prst="rect">
            <a:avLst/>
          </a:prstGeom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14400" y="1295400"/>
          <a:ext cx="1714500" cy="457200"/>
        </p:xfrm>
        <a:graphic>
          <a:graphicData uri="http://schemas.openxmlformats.org/presentationml/2006/ole">
            <p:oleObj spid="_x0000_s16386" name="Equation" r:id="rId4" imgW="952500" imgH="2540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35185</TotalTime>
  <Words>417</Words>
  <Application>Microsoft Macintosh PowerPoint</Application>
  <PresentationFormat>On-screen Show (4:3)</PresentationFormat>
  <Paragraphs>224</Paragraphs>
  <Slides>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LHCpresentations</vt:lpstr>
      <vt:lpstr>Microsoft Equation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2225</cp:revision>
  <dcterms:created xsi:type="dcterms:W3CDTF">2012-08-25T04:22:41Z</dcterms:created>
  <dcterms:modified xsi:type="dcterms:W3CDTF">2012-08-25T05:43:33Z</dcterms:modified>
</cp:coreProperties>
</file>