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0"/>
  </p:notesMasterIdLst>
  <p:handoutMasterIdLst>
    <p:handoutMasterId r:id="rId11"/>
  </p:handoutMasterIdLst>
  <p:sldIdLst>
    <p:sldId id="562" r:id="rId2"/>
    <p:sldId id="564" r:id="rId3"/>
    <p:sldId id="563" r:id="rId4"/>
    <p:sldId id="566" r:id="rId5"/>
    <p:sldId id="567" r:id="rId6"/>
    <p:sldId id="568" r:id="rId7"/>
    <p:sldId id="569" r:id="rId8"/>
    <p:sldId id="565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80" d="100"/>
          <a:sy n="80" d="100"/>
        </p:scale>
        <p:origin x="-312" y="-149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8/17/2012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2012-08-17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https://espace.cern.ch/be-dep/OP/PS/Shared%20Documents/PS-FT_emittance_evolution_17Aug201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7:07 dump of previous fill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8:00 start injecting for Fill 2977</a:t>
            </a:r>
          </a:p>
          <a:p>
            <a:pPr lvl="1"/>
            <a:r>
              <a:rPr lang="en-US" sz="1800" dirty="0"/>
              <a:t>IQC </a:t>
            </a:r>
            <a:r>
              <a:rPr lang="en-US" sz="1800" dirty="0" smtClean="0"/>
              <a:t>B1 </a:t>
            </a:r>
            <a:r>
              <a:rPr lang="en-US" sz="1800" dirty="0"/>
              <a:t>latched for all </a:t>
            </a:r>
            <a:r>
              <a:rPr lang="en-US" sz="1800" dirty="0" smtClean="0"/>
              <a:t>injection: excursion </a:t>
            </a:r>
            <a:r>
              <a:rPr lang="en-US" sz="1800" dirty="0"/>
              <a:t>just at the interlock limit in V at the beginning of the </a:t>
            </a:r>
            <a:r>
              <a:rPr lang="en-US" sz="1800" dirty="0" smtClean="0"/>
              <a:t>line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corrections put in place </a:t>
            </a:r>
            <a:r>
              <a:rPr lang="en-US" sz="1800" dirty="0"/>
              <a:t>for the next fill</a:t>
            </a:r>
            <a:endParaRPr lang="en-US" sz="1800" dirty="0" smtClean="0">
              <a:solidFill>
                <a:srgbClr val="003399"/>
              </a:solidFill>
            </a:endParaRPr>
          </a:p>
          <a:p>
            <a:pPr lvl="1"/>
            <a:r>
              <a:rPr lang="en-US" sz="1800" dirty="0" smtClean="0"/>
              <a:t>Average bunch intensity 1.56E11</a:t>
            </a:r>
          </a:p>
          <a:p>
            <a:pPr lvl="1"/>
            <a:r>
              <a:rPr lang="en-US" sz="1800" dirty="0" smtClean="0"/>
              <a:t>Losses during ramp B1 / B2: 2 / 1% of intensity</a:t>
            </a:r>
          </a:p>
          <a:p>
            <a:pPr lvl="1"/>
            <a:r>
              <a:rPr lang="en-US" sz="1800" dirty="0" smtClean="0"/>
              <a:t>Losses during squeeze: 36% BLM threshold (around 0.65m beta*)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10:12 </a:t>
            </a:r>
            <a:r>
              <a:rPr lang="en-US" b="1" dirty="0" smtClean="0">
                <a:solidFill>
                  <a:srgbClr val="003399"/>
                </a:solidFill>
              </a:rPr>
              <a:t>stable beams</a:t>
            </a: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Initial luminosity </a:t>
            </a:r>
            <a:r>
              <a:rPr lang="en-GB" dirty="0" smtClean="0"/>
              <a:t>~6.3E33 </a:t>
            </a:r>
            <a:r>
              <a:rPr lang="en-GB" dirty="0"/>
              <a:t>cm-2s-1</a:t>
            </a:r>
            <a:endParaRPr lang="en-US" dirty="0" smtClean="0">
              <a:solidFill>
                <a:srgbClr val="003399"/>
              </a:solidFill>
            </a:endParaRPr>
          </a:p>
          <a:p>
            <a:r>
              <a:rPr lang="en-US" dirty="0" smtClean="0">
                <a:solidFill>
                  <a:srgbClr val="003399"/>
                </a:solidFill>
              </a:rPr>
              <a:t>10:13 dump: trip power </a:t>
            </a:r>
            <a:r>
              <a:rPr lang="en-US" dirty="0">
                <a:solidFill>
                  <a:srgbClr val="003399"/>
                </a:solidFill>
              </a:rPr>
              <a:t>converter </a:t>
            </a:r>
            <a:r>
              <a:rPr lang="en-US" dirty="0" smtClean="0">
                <a:solidFill>
                  <a:srgbClr val="003399"/>
                </a:solidFill>
              </a:rPr>
              <a:t>ROF.A81B2 </a:t>
            </a:r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 access to change power module (3h), ALTAS access in the shadow</a:t>
            </a:r>
            <a:endParaRPr lang="en-US" dirty="0" smtClean="0">
              <a:solidFill>
                <a:srgbClr val="003399"/>
              </a:solidFill>
            </a:endParaRPr>
          </a:p>
          <a:p>
            <a:r>
              <a:rPr lang="en-US" dirty="0" smtClean="0">
                <a:solidFill>
                  <a:srgbClr val="003399"/>
                </a:solidFill>
              </a:rPr>
              <a:t>13:20 re-injecting for fill 2978</a:t>
            </a:r>
          </a:p>
          <a:p>
            <a:pPr lvl="1"/>
            <a:r>
              <a:rPr lang="en-US" sz="1800" dirty="0"/>
              <a:t>Average bunch intensity </a:t>
            </a:r>
            <a:r>
              <a:rPr lang="en-US" sz="1800" dirty="0" smtClean="0"/>
              <a:t>1.58E11</a:t>
            </a:r>
          </a:p>
          <a:p>
            <a:pPr lvl="1"/>
            <a:r>
              <a:rPr lang="en-US" sz="1800" dirty="0"/>
              <a:t>Losses during ramp </a:t>
            </a:r>
            <a:r>
              <a:rPr lang="en-US" sz="1800" dirty="0" smtClean="0"/>
              <a:t>B1 / B2</a:t>
            </a:r>
            <a:r>
              <a:rPr lang="en-US" sz="1800" dirty="0"/>
              <a:t>: </a:t>
            </a:r>
            <a:r>
              <a:rPr lang="en-US" sz="1800" dirty="0" smtClean="0"/>
              <a:t>1.5 / 2% </a:t>
            </a:r>
            <a:r>
              <a:rPr lang="en-US" sz="1800" dirty="0"/>
              <a:t>of </a:t>
            </a:r>
            <a:r>
              <a:rPr lang="en-US" sz="1800" dirty="0" smtClean="0"/>
              <a:t>intensity</a:t>
            </a:r>
          </a:p>
          <a:p>
            <a:pPr lvl="1"/>
            <a:r>
              <a:rPr lang="en-US" sz="1800" dirty="0"/>
              <a:t>Losses during squeeze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r>
              <a:rPr lang="en-US" sz="1800" dirty="0" smtClean="0"/>
              <a:t>			0.5 / 4.8% of intensity</a:t>
            </a:r>
            <a:br>
              <a:rPr lang="en-US" sz="1800" dirty="0" smtClean="0"/>
            </a:b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CC0099"/>
                </a:solidFill>
              </a:rPr>
              <a:t>89% BLM threshold </a:t>
            </a:r>
            <a:r>
              <a:rPr lang="en-US" sz="1800" dirty="0" smtClean="0"/>
              <a:t>(around 0.65m beta*)</a:t>
            </a:r>
            <a:endParaRPr lang="en-US" sz="1800" dirty="0"/>
          </a:p>
          <a:p>
            <a:pPr lvl="1"/>
            <a:endParaRPr lang="en-US" b="1" dirty="0">
              <a:solidFill>
                <a:srgbClr val="CC0099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16.8. –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15:06 stable beams fill 2978</a:t>
            </a:r>
          </a:p>
          <a:p>
            <a:pPr lvl="1"/>
            <a:r>
              <a:rPr lang="en-US" dirty="0">
                <a:solidFill>
                  <a:srgbClr val="003399"/>
                </a:solidFill>
              </a:rPr>
              <a:t>Initial </a:t>
            </a:r>
            <a:r>
              <a:rPr lang="en-US" dirty="0" err="1" smtClean="0">
                <a:solidFill>
                  <a:srgbClr val="003399"/>
                </a:solidFill>
              </a:rPr>
              <a:t>lumi</a:t>
            </a:r>
            <a:r>
              <a:rPr lang="en-US" dirty="0" smtClean="0">
                <a:solidFill>
                  <a:srgbClr val="003399"/>
                </a:solidFill>
              </a:rPr>
              <a:t> ~</a:t>
            </a:r>
            <a:r>
              <a:rPr lang="en-GB" dirty="0" smtClean="0">
                <a:solidFill>
                  <a:srgbClr val="003399"/>
                </a:solidFill>
              </a:rPr>
              <a:t>6.6E33 cm-2s-1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Integrated </a:t>
            </a:r>
            <a:r>
              <a:rPr lang="en-GB" dirty="0" err="1">
                <a:solidFill>
                  <a:srgbClr val="00B050"/>
                </a:solidFill>
              </a:rPr>
              <a:t>lumi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27 </a:t>
            </a:r>
            <a:r>
              <a:rPr lang="en-GB" dirty="0">
                <a:solidFill>
                  <a:srgbClr val="00B050"/>
                </a:solidFill>
              </a:rPr>
              <a:t>pb-1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3399"/>
                </a:solidFill>
              </a:rPr>
              <a:t>16:23 dump: </a:t>
            </a:r>
            <a:r>
              <a:rPr lang="en-US" dirty="0" smtClean="0"/>
              <a:t>Vacuum interlock,</a:t>
            </a:r>
            <a:br>
              <a:rPr lang="en-US" dirty="0" smtClean="0"/>
            </a:br>
            <a:r>
              <a:rPr lang="en-US" dirty="0" smtClean="0"/>
              <a:t>P7 </a:t>
            </a:r>
            <a:r>
              <a:rPr lang="en-US" dirty="0"/>
              <a:t>pressure </a:t>
            </a:r>
            <a:r>
              <a:rPr lang="en-US" dirty="0" smtClean="0"/>
              <a:t>spike, </a:t>
            </a:r>
            <a:r>
              <a:rPr lang="en-GB" dirty="0"/>
              <a:t>gauges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VGPB.231.7R7.B </a:t>
            </a:r>
            <a:r>
              <a:rPr lang="en-GB" dirty="0"/>
              <a:t>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VGPB.233.7R7.B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3 </a:t>
            </a:r>
            <a:r>
              <a:rPr lang="en-US" dirty="0"/>
              <a:t>valves </a:t>
            </a:r>
            <a:r>
              <a:rPr lang="en-US" dirty="0" smtClean="0"/>
              <a:t>closed </a:t>
            </a:r>
            <a:r>
              <a:rPr lang="en-US" dirty="0" smtClean="0">
                <a:sym typeface="Wingdings" pitchFamily="2" charset="2"/>
              </a:rPr>
              <a:t> threshold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increased from 1E-7 to 1E-6 mbar</a:t>
            </a: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endParaRPr lang="en-US" dirty="0">
              <a:solidFill>
                <a:srgbClr val="00339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Access for </a:t>
            </a:r>
            <a:r>
              <a:rPr lang="en-GB" dirty="0" smtClean="0">
                <a:solidFill>
                  <a:srgbClr val="003399"/>
                </a:solidFill>
              </a:rPr>
              <a:t>QPS: local power cycle on RB.A12.C21.R1B  and pre-cycle (2h)</a:t>
            </a:r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GB" dirty="0"/>
          </a:p>
        </p:txBody>
      </p:sp>
      <p:pic>
        <p:nvPicPr>
          <p:cNvPr id="3074" name="Picture 2" descr="C:\Users\eholzer\AppData\Local\Temp\2012081617011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92"/>
          <a:stretch/>
        </p:blipFill>
        <p:spPr bwMode="auto">
          <a:xfrm>
            <a:off x="4716016" y="1196752"/>
            <a:ext cx="430170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82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higher than</a:t>
            </a:r>
            <a:br>
              <a:rPr lang="en-US" dirty="0" smtClean="0"/>
            </a:br>
            <a:r>
              <a:rPr lang="en-US" dirty="0" smtClean="0"/>
              <a:t>last Sunday</a:t>
            </a:r>
          </a:p>
          <a:p>
            <a:r>
              <a:rPr lang="en-US" dirty="0" smtClean="0"/>
              <a:t>PS sees fluctuations since </a:t>
            </a:r>
            <a:br>
              <a:rPr lang="en-US" dirty="0" smtClean="0"/>
            </a:br>
            <a:r>
              <a:rPr lang="en-US" dirty="0" smtClean="0"/>
              <a:t>the week-end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at injection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40776"/>
              </p:ext>
            </p:extLst>
          </p:nvPr>
        </p:nvGraphicFramePr>
        <p:xfrm>
          <a:off x="251520" y="2204864"/>
          <a:ext cx="3600400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00"/>
                <a:gridCol w="900100"/>
                <a:gridCol w="900100"/>
                <a:gridCol w="900100"/>
              </a:tblGrid>
              <a:tr h="36882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Average </a:t>
                      </a:r>
                      <a:r>
                        <a:rPr lang="en-US" sz="1400" i="1" dirty="0" err="1" smtClean="0"/>
                        <a:t>emittances</a:t>
                      </a:r>
                      <a:r>
                        <a:rPr lang="en-US" sz="1400" i="1" dirty="0" smtClean="0"/>
                        <a:t> [um] of the first 6 bunches</a:t>
                      </a:r>
                      <a:endParaRPr lang="en-GB" sz="1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286052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Fill #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1" dirty="0" smtClean="0"/>
                        <a:t>2954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2977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2978</a:t>
                      </a:r>
                      <a:endParaRPr lang="en-GB" sz="1400" i="1" dirty="0"/>
                    </a:p>
                  </a:txBody>
                  <a:tcPr/>
                </a:tc>
              </a:tr>
              <a:tr h="2860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B1H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1.56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2.19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2.19</a:t>
                      </a:r>
                      <a:endParaRPr lang="en-GB" sz="1400" dirty="0"/>
                    </a:p>
                  </a:txBody>
                  <a:tcPr/>
                </a:tc>
              </a:tr>
              <a:tr h="2860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B1V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1.66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1.74</a:t>
                      </a:r>
                      <a:endParaRPr lang="en-GB" sz="1400" dirty="0"/>
                    </a:p>
                  </a:txBody>
                  <a:tcPr/>
                </a:tc>
              </a:tr>
              <a:tr h="2860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B2H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1.63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1.95</a:t>
                      </a:r>
                      <a:endParaRPr lang="en-GB" sz="1400" dirty="0"/>
                    </a:p>
                  </a:txBody>
                  <a:tcPr/>
                </a:tc>
              </a:tr>
              <a:tr h="2860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B2V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1.7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1.88</a:t>
                      </a:r>
                      <a:endParaRPr lang="en-GB" sz="14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eholzer\AppData\Local\Temp\201208161544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4968552" cy="554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77A72E3-5AB6-4FA5-8864-F2FCE69F87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65104"/>
            <a:ext cx="3991744" cy="24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6136" y="5752191"/>
            <a:ext cx="151216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B2V Fill 2978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804520" y="2946430"/>
            <a:ext cx="151216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B2V Fill 2977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858198"/>
            <a:ext cx="151216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B2V Fill 2976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1281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824" y="785813"/>
            <a:ext cx="8229600" cy="5637212"/>
          </a:xfrm>
        </p:spPr>
        <p:txBody>
          <a:bodyPr/>
          <a:lstStyle/>
          <a:p>
            <a:r>
              <a:rPr lang="en-US" dirty="0">
                <a:solidFill>
                  <a:srgbClr val="003399"/>
                </a:solidFill>
                <a:sym typeface="Wingdings" pitchFamily="2" charset="2"/>
              </a:rPr>
              <a:t>19:18 injecting for fill 2979</a:t>
            </a:r>
          </a:p>
          <a:p>
            <a:r>
              <a:rPr lang="en-US" dirty="0">
                <a:solidFill>
                  <a:srgbClr val="003399"/>
                </a:solidFill>
                <a:sym typeface="Wingdings" pitchFamily="2" charset="2"/>
              </a:rPr>
              <a:t>20:24 dump during ramp: fast losses left of IR6, UFO?; B2; starts at TCSG 4L6</a:t>
            </a:r>
            <a:endParaRPr lang="en-US" dirty="0">
              <a:solidFill>
                <a:srgbClr val="003399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22:00 injecting for fill 2980 </a:t>
            </a:r>
          </a:p>
          <a:p>
            <a:pPr lvl="1"/>
            <a:r>
              <a:rPr lang="en-US" sz="1800" dirty="0" smtClean="0"/>
              <a:t>Problems with beam from PS: found that the </a:t>
            </a:r>
            <a:r>
              <a:rPr lang="en-US" sz="1800" dirty="0"/>
              <a:t>vertical tune was close to the 3rd order resonance towards the end of the </a:t>
            </a:r>
            <a:r>
              <a:rPr lang="en-US" sz="1800" dirty="0" smtClean="0"/>
              <a:t>ramp</a:t>
            </a:r>
          </a:p>
          <a:p>
            <a:pPr lvl="1"/>
            <a:r>
              <a:rPr lang="en-US" sz="1800" dirty="0"/>
              <a:t>Average bunch intensity 1.58E11</a:t>
            </a:r>
          </a:p>
          <a:p>
            <a:pPr lvl="1"/>
            <a:r>
              <a:rPr lang="en-US" sz="1800" dirty="0" smtClean="0"/>
              <a:t>23:39 </a:t>
            </a:r>
            <a:r>
              <a:rPr lang="en-US" sz="1800" dirty="0" smtClean="0">
                <a:solidFill>
                  <a:srgbClr val="CC0099"/>
                </a:solidFill>
              </a:rPr>
              <a:t>UFO</a:t>
            </a:r>
            <a:r>
              <a:rPr lang="en-US" sz="1800" dirty="0" smtClean="0"/>
              <a:t> </a:t>
            </a:r>
            <a:r>
              <a:rPr lang="en-US" sz="1800" dirty="0"/>
              <a:t>MKI.L2 during the ramp (</a:t>
            </a:r>
            <a:r>
              <a:rPr lang="en-US" sz="1800" dirty="0">
                <a:solidFill>
                  <a:srgbClr val="CC0099"/>
                </a:solidFill>
              </a:rPr>
              <a:t>losses up to 85</a:t>
            </a:r>
            <a:r>
              <a:rPr lang="en-US" sz="1800" dirty="0" smtClean="0">
                <a:solidFill>
                  <a:srgbClr val="CC0099"/>
                </a:solidFill>
              </a:rPr>
              <a:t>%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/>
              <a:t>Losses during </a:t>
            </a:r>
            <a:r>
              <a:rPr lang="en-US" sz="1800" dirty="0" smtClean="0"/>
              <a:t>ramp: max. 1.2</a:t>
            </a:r>
            <a:r>
              <a:rPr lang="en-US" sz="1800" dirty="0"/>
              <a:t>% of intensity</a:t>
            </a:r>
          </a:p>
          <a:p>
            <a:pPr lvl="1"/>
            <a:r>
              <a:rPr lang="en-US" sz="1800" dirty="0"/>
              <a:t>Losses during </a:t>
            </a:r>
            <a:r>
              <a:rPr lang="en-US" sz="1800" dirty="0" smtClean="0"/>
              <a:t>squeeze B1 / B2: 0.5 / 3.5% </a:t>
            </a:r>
            <a:r>
              <a:rPr lang="en-US" sz="1800" dirty="0"/>
              <a:t>of </a:t>
            </a:r>
            <a:r>
              <a:rPr lang="en-US" sz="1800" dirty="0" smtClean="0"/>
              <a:t>intensity; no warnings</a:t>
            </a:r>
            <a:endParaRPr lang="en-US" sz="1800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GB" dirty="0"/>
          </a:p>
        </p:txBody>
      </p:sp>
      <p:pic>
        <p:nvPicPr>
          <p:cNvPr id="4" name="Picture 3" descr="C:\Users\eholzer\AppData\Local\Temp\2012081620400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43"/>
          <a:stretch/>
        </p:blipFill>
        <p:spPr bwMode="auto">
          <a:xfrm>
            <a:off x="827584" y="1916832"/>
            <a:ext cx="6841299" cy="192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91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Losses in individual bunches when going into collisions up to 12% </a:t>
            </a:r>
            <a:br>
              <a:rPr lang="en-US" dirty="0" smtClean="0"/>
            </a:br>
            <a:r>
              <a:rPr lang="en-US" dirty="0" smtClean="0"/>
              <a:t>mostly at the end of some trains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0:22 stable beams</a:t>
            </a:r>
          </a:p>
          <a:p>
            <a:pPr lvl="1"/>
            <a:r>
              <a:rPr lang="en-US" dirty="0">
                <a:solidFill>
                  <a:srgbClr val="003399"/>
                </a:solidFill>
              </a:rPr>
              <a:t>Initial luminosity </a:t>
            </a:r>
            <a:r>
              <a:rPr lang="en-GB" dirty="0"/>
              <a:t>~</a:t>
            </a:r>
            <a:r>
              <a:rPr lang="en-GB" dirty="0" smtClean="0"/>
              <a:t>6.6E33 cm-2s-1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Integrated </a:t>
            </a:r>
            <a:r>
              <a:rPr lang="en-GB" dirty="0" err="1">
                <a:solidFill>
                  <a:srgbClr val="00B050"/>
                </a:solidFill>
              </a:rPr>
              <a:t>lumi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55 pb-1</a:t>
            </a:r>
            <a:endParaRPr lang="en-US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3399"/>
              </a:solidFill>
            </a:endParaRPr>
          </a:p>
          <a:p>
            <a:r>
              <a:rPr lang="en-US" dirty="0" smtClean="0">
                <a:solidFill>
                  <a:srgbClr val="003399"/>
                </a:solidFill>
              </a:rPr>
              <a:t>3:07 dump: </a:t>
            </a:r>
            <a:r>
              <a:rPr lang="en-GB" dirty="0"/>
              <a:t>LBDS </a:t>
            </a:r>
            <a:r>
              <a:rPr lang="en-GB" dirty="0" smtClean="0"/>
              <a:t>self-trigger</a:t>
            </a:r>
            <a:endParaRPr lang="en-GB" dirty="0"/>
          </a:p>
          <a:p>
            <a:pPr lvl="1"/>
            <a:r>
              <a:rPr lang="en-US" dirty="0" smtClean="0"/>
              <a:t>Ion pump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the MKBVD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generator switched off </a:t>
            </a:r>
            <a:r>
              <a:rPr lang="en-US" dirty="0"/>
              <a:t>(no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clear </a:t>
            </a:r>
            <a:r>
              <a:rPr lang="en-US" dirty="0"/>
              <a:t>why) ~</a:t>
            </a:r>
            <a:r>
              <a:rPr lang="en-US" dirty="0" smtClean="0"/>
              <a:t>3.02am then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vacuum </a:t>
            </a:r>
            <a:r>
              <a:rPr lang="en-US" dirty="0"/>
              <a:t>got worse over few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minutes</a:t>
            </a:r>
            <a:r>
              <a:rPr lang="en-US" dirty="0"/>
              <a:t>.</a:t>
            </a:r>
            <a:endParaRPr lang="en-GB" dirty="0" smtClean="0"/>
          </a:p>
          <a:p>
            <a:pPr lvl="1"/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Kicker: </a:t>
            </a:r>
            <a:r>
              <a:rPr lang="en-US" dirty="0"/>
              <a:t>C and D generators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went down </a:t>
            </a:r>
            <a:r>
              <a:rPr lang="en-US" dirty="0"/>
              <a:t>as the vacuum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interlock </a:t>
            </a:r>
            <a:r>
              <a:rPr lang="en-US" dirty="0"/>
              <a:t>on </a:t>
            </a:r>
            <a:r>
              <a:rPr lang="en-US" dirty="0" smtClean="0"/>
              <a:t>MKBVD67 triggered.</a:t>
            </a:r>
          </a:p>
          <a:p>
            <a:endParaRPr lang="en-US" dirty="0" smtClean="0"/>
          </a:p>
          <a:p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  <p:pic>
        <p:nvPicPr>
          <p:cNvPr id="4098" name="Picture 2" descr="C:\Users\eholzer\AppData\Local\Temp\2012081700215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 r="19188" b="2967"/>
          <a:stretch/>
        </p:blipFill>
        <p:spPr bwMode="auto">
          <a:xfrm>
            <a:off x="4932040" y="2420888"/>
            <a:ext cx="40424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1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0099"/>
                </a:solidFill>
              </a:rPr>
              <a:t>PS improvement during the night </a:t>
            </a:r>
            <a:r>
              <a:rPr lang="en-GB" dirty="0" smtClean="0"/>
              <a:t>(email from Rende </a:t>
            </a:r>
            <a:r>
              <a:rPr lang="en-GB" dirty="0" err="1" smtClean="0"/>
              <a:t>Steernberg</a:t>
            </a:r>
            <a:r>
              <a:rPr lang="en-GB" dirty="0" smtClean="0"/>
              <a:t>):</a:t>
            </a:r>
          </a:p>
          <a:p>
            <a:pPr lvl="1"/>
            <a:r>
              <a:rPr lang="en-GB" dirty="0" smtClean="0"/>
              <a:t>Average </a:t>
            </a:r>
            <a:r>
              <a:rPr lang="en-GB" dirty="0" err="1"/>
              <a:t>emittance</a:t>
            </a:r>
            <a:r>
              <a:rPr lang="en-GB" dirty="0"/>
              <a:t> out of the PS of 1.13 pi micro meter and an intensity per bunch </a:t>
            </a:r>
            <a:r>
              <a:rPr lang="en-GB"/>
              <a:t>of </a:t>
            </a:r>
            <a:r>
              <a:rPr lang="en-GB" smtClean="0"/>
              <a:t>1.7E11 </a:t>
            </a:r>
            <a:r>
              <a:rPr lang="en-GB" dirty="0"/>
              <a:t>ppb. Mainly due to working point optimization at low energy in the PS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/>
              <a:t>SPS has confirmed the </a:t>
            </a:r>
            <a:r>
              <a:rPr lang="en-GB" dirty="0" err="1"/>
              <a:t>emittance</a:t>
            </a:r>
            <a:r>
              <a:rPr lang="en-GB" dirty="0"/>
              <a:t> reduction</a:t>
            </a:r>
            <a:r>
              <a:rPr lang="en-GB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reduction in PS</a:t>
            </a:r>
            <a:endParaRPr lang="en-GB" dirty="0"/>
          </a:p>
        </p:txBody>
      </p:sp>
      <p:pic>
        <p:nvPicPr>
          <p:cNvPr id="5122" name="Picture 2" descr="https://espace.cern.ch/be-dep/OP/PS/Shared%20Documents/PS-FT_emittance_evolution_17Aug2012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48" y="2656764"/>
            <a:ext cx="5600256" cy="350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56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4:11 Injection for Fill 2981</a:t>
            </a:r>
          </a:p>
          <a:p>
            <a:pPr lvl="1"/>
            <a:r>
              <a:rPr lang="en-US" dirty="0"/>
              <a:t>Average bunch intensity 1.59E11</a:t>
            </a:r>
            <a:endParaRPr lang="en-US" dirty="0">
              <a:solidFill>
                <a:srgbClr val="CC0099"/>
              </a:solidFill>
            </a:endParaRPr>
          </a:p>
          <a:p>
            <a:pPr lvl="1"/>
            <a:r>
              <a:rPr lang="en-US" dirty="0" err="1">
                <a:solidFill>
                  <a:srgbClr val="CC0099"/>
                </a:solidFill>
              </a:rPr>
              <a:t>Emittances</a:t>
            </a:r>
            <a:r>
              <a:rPr lang="en-US" dirty="0">
                <a:solidFill>
                  <a:srgbClr val="CC0099"/>
                </a:solidFill>
              </a:rPr>
              <a:t> LHC injection 144b: mostly below 1.6 um</a:t>
            </a:r>
            <a:r>
              <a:rPr lang="en-US" dirty="0" smtClean="0">
                <a:solidFill>
                  <a:srgbClr val="CC0099"/>
                </a:solidFill>
              </a:rPr>
              <a:t>!</a:t>
            </a:r>
            <a:endParaRPr lang="en-US" sz="1800" dirty="0" smtClean="0"/>
          </a:p>
          <a:p>
            <a:pPr lvl="1"/>
            <a:r>
              <a:rPr lang="en-US" dirty="0" smtClean="0"/>
              <a:t>Losses </a:t>
            </a:r>
            <a:r>
              <a:rPr lang="en-US" dirty="0"/>
              <a:t>during ramp: max. </a:t>
            </a:r>
            <a:r>
              <a:rPr lang="en-US" dirty="0" smtClean="0"/>
              <a:t>~1% </a:t>
            </a:r>
            <a:r>
              <a:rPr lang="en-US" dirty="0"/>
              <a:t>of intensity</a:t>
            </a:r>
          </a:p>
          <a:p>
            <a:pPr lvl="1"/>
            <a:r>
              <a:rPr lang="en-US" dirty="0"/>
              <a:t>Losses during squeeze B1 / B2: </a:t>
            </a:r>
            <a:r>
              <a:rPr lang="en-US" dirty="0" smtClean="0"/>
              <a:t>0.7 </a:t>
            </a:r>
            <a:r>
              <a:rPr lang="en-US" dirty="0"/>
              <a:t>/ </a:t>
            </a:r>
            <a:r>
              <a:rPr lang="en-US" dirty="0" smtClean="0"/>
              <a:t>4.3% </a:t>
            </a:r>
            <a:r>
              <a:rPr lang="en-US" dirty="0"/>
              <a:t>of intensity; no </a:t>
            </a:r>
            <a:r>
              <a:rPr lang="en-US" dirty="0" smtClean="0"/>
              <a:t>warnings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6:00 stable beams</a:t>
            </a:r>
          </a:p>
          <a:p>
            <a:pPr lvl="1"/>
            <a:r>
              <a:rPr lang="en-US" b="1" dirty="0" smtClean="0">
                <a:solidFill>
                  <a:srgbClr val="CC0099"/>
                </a:solidFill>
              </a:rPr>
              <a:t>New record peak luminosity: ~7.1</a:t>
            </a:r>
            <a:r>
              <a:rPr lang="en-GB" b="1" dirty="0" smtClean="0">
                <a:solidFill>
                  <a:srgbClr val="CC0099"/>
                </a:solidFill>
              </a:rPr>
              <a:t>E33 cm-2s-1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in collision ~2.2um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7:00 dump: </a:t>
            </a:r>
            <a:r>
              <a:rPr lang="en-GB" dirty="0" smtClean="0">
                <a:solidFill>
                  <a:srgbClr val="003399"/>
                </a:solidFill>
              </a:rPr>
              <a:t>QPS </a:t>
            </a:r>
            <a:r>
              <a:rPr lang="en-GB" dirty="0">
                <a:solidFill>
                  <a:srgbClr val="003399"/>
                </a:solidFill>
              </a:rPr>
              <a:t>trigger on RQT12.R1B2</a:t>
            </a:r>
            <a:endParaRPr lang="en-GB" dirty="0" smtClean="0">
              <a:solidFill>
                <a:srgbClr val="003399"/>
              </a:solidFill>
            </a:endParaRPr>
          </a:p>
          <a:p>
            <a:pPr lvl="1"/>
            <a:endParaRPr lang="en-US" b="1" dirty="0">
              <a:solidFill>
                <a:srgbClr val="CC0099"/>
              </a:solidFill>
            </a:endParaRPr>
          </a:p>
          <a:p>
            <a:r>
              <a:rPr lang="en-US" dirty="0" smtClean="0"/>
              <a:t>Currently: trying to re-fill before the intervention in PS for cavity repair (around 6 hours)</a:t>
            </a:r>
            <a:endParaRPr lang="en-GB" dirty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78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Online Footprint Viewer</a:t>
            </a:r>
            <a:endParaRPr lang="en-GB" dirty="0"/>
          </a:p>
        </p:txBody>
      </p:sp>
      <p:pic>
        <p:nvPicPr>
          <p:cNvPr id="1026" name="Picture 2" descr="C:\Users\eholzer\AppData\Local\Temp\201208161541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24" y="828857"/>
            <a:ext cx="6506812" cy="559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9255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Thursday 16.8. – Morning</vt:lpstr>
      <vt:lpstr>Afternoon</vt:lpstr>
      <vt:lpstr>Emittance at injection</vt:lpstr>
      <vt:lpstr>Evening</vt:lpstr>
      <vt:lpstr>Night</vt:lpstr>
      <vt:lpstr>Emittance reduction in PS</vt:lpstr>
      <vt:lpstr>Morning</vt:lpstr>
      <vt:lpstr>New Online Footprint Viewer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2012-08-17T07:34:23Z</dcterms:modified>
</cp:coreProperties>
</file>