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9"/>
  </p:notesMasterIdLst>
  <p:sldIdLst>
    <p:sldId id="972" r:id="rId2"/>
    <p:sldId id="1062" r:id="rId3"/>
    <p:sldId id="1089" r:id="rId4"/>
    <p:sldId id="1144" r:id="rId5"/>
    <p:sldId id="1115" r:id="rId6"/>
    <p:sldId id="1088" r:id="rId7"/>
    <p:sldId id="1083" r:id="rId8"/>
    <p:sldId id="1085" r:id="rId9"/>
    <p:sldId id="994" r:id="rId10"/>
    <p:sldId id="1082" r:id="rId11"/>
    <p:sldId id="1112" r:id="rId12"/>
    <p:sldId id="1113" r:id="rId13"/>
    <p:sldId id="1117" r:id="rId14"/>
    <p:sldId id="1118" r:id="rId15"/>
    <p:sldId id="1119" r:id="rId16"/>
    <p:sldId id="1130" r:id="rId17"/>
    <p:sldId id="1122" r:id="rId18"/>
    <p:sldId id="1140" r:id="rId19"/>
    <p:sldId id="1138" r:id="rId20"/>
    <p:sldId id="1142" r:id="rId21"/>
    <p:sldId id="1143" r:id="rId22"/>
    <p:sldId id="1141" r:id="rId23"/>
    <p:sldId id="1148" r:id="rId24"/>
    <p:sldId id="1149" r:id="rId25"/>
    <p:sldId id="1137" r:id="rId26"/>
    <p:sldId id="1147" r:id="rId27"/>
    <p:sldId id="1146" r:id="rId2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5F7D5"/>
    <a:srgbClr val="FF9900"/>
    <a:srgbClr val="FF3300"/>
    <a:srgbClr val="960663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Workspaces\a\arduini_studies\MDs\LHCperfgeneral\2012\fill_analysis_1908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5899476959624"/>
          <c:y val="2.1160878589361692E-2"/>
          <c:w val="0.74782280883712604"/>
          <c:h val="0.84159162306420165"/>
        </c:manualLayout>
      </c:layout>
      <c:scatterChart>
        <c:scatterStyle val="lineMarker"/>
        <c:varyColors val="0"/>
        <c:ser>
          <c:idx val="0"/>
          <c:order val="0"/>
          <c:tx>
            <c:v>PEAK LUMINOSITY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Summaryforhubner!$C$3:$C$200</c:f>
              <c:numCache>
                <c:formatCode>d\-mmm\-yy</c:formatCode>
                <c:ptCount val="198"/>
                <c:pt idx="0">
                  <c:v>41004.236111111109</c:v>
                </c:pt>
                <c:pt idx="1">
                  <c:v>41004.643750000003</c:v>
                </c:pt>
                <c:pt idx="2">
                  <c:v>41004.82916666667</c:v>
                </c:pt>
                <c:pt idx="3">
                  <c:v>41005.62027777778</c:v>
                </c:pt>
                <c:pt idx="4">
                  <c:v>41006.088807870372</c:v>
                </c:pt>
                <c:pt idx="5">
                  <c:v>41006.803888888891</c:v>
                </c:pt>
                <c:pt idx="6">
                  <c:v>41007.033912037034</c:v>
                </c:pt>
                <c:pt idx="7">
                  <c:v>41007.303472222222</c:v>
                </c:pt>
                <c:pt idx="8">
                  <c:v>41007.620833333334</c:v>
                </c:pt>
                <c:pt idx="9">
                  <c:v>41007.763888888891</c:v>
                </c:pt>
                <c:pt idx="10">
                  <c:v>41008.438888888886</c:v>
                </c:pt>
                <c:pt idx="11">
                  <c:v>41009.168749999997</c:v>
                </c:pt>
                <c:pt idx="12">
                  <c:v>41009.833333333336</c:v>
                </c:pt>
                <c:pt idx="13">
                  <c:v>41010.333333333336</c:v>
                </c:pt>
                <c:pt idx="14">
                  <c:v>41010.75</c:v>
                </c:pt>
                <c:pt idx="15">
                  <c:v>41011.668055555558</c:v>
                </c:pt>
                <c:pt idx="16">
                  <c:v>41012.054861111108</c:v>
                </c:pt>
                <c:pt idx="17">
                  <c:v>41012.744444444441</c:v>
                </c:pt>
                <c:pt idx="18">
                  <c:v>41013.132939814815</c:v>
                </c:pt>
                <c:pt idx="19">
                  <c:v>41013.677754629629</c:v>
                </c:pt>
                <c:pt idx="20">
                  <c:v>41014.471759259257</c:v>
                </c:pt>
                <c:pt idx="21">
                  <c:v>41014.637337962966</c:v>
                </c:pt>
                <c:pt idx="22">
                  <c:v>41017.804861111108</c:v>
                </c:pt>
                <c:pt idx="23">
                  <c:v>41018.246527777781</c:v>
                </c:pt>
                <c:pt idx="24">
                  <c:v>41018.766550925924</c:v>
                </c:pt>
                <c:pt idx="25">
                  <c:v>41019.202893518515</c:v>
                </c:pt>
                <c:pt idx="26">
                  <c:v>41030.231249999997</c:v>
                </c:pt>
                <c:pt idx="27">
                  <c:v>41030.844502314816</c:v>
                </c:pt>
                <c:pt idx="28">
                  <c:v>41031.336886574078</c:v>
                </c:pt>
                <c:pt idx="29">
                  <c:v>41031.937048611115</c:v>
                </c:pt>
                <c:pt idx="30">
                  <c:v>41032.219085648147</c:v>
                </c:pt>
                <c:pt idx="31">
                  <c:v>41032.856898148151</c:v>
                </c:pt>
                <c:pt idx="32">
                  <c:v>41035.65253472222</c:v>
                </c:pt>
                <c:pt idx="33">
                  <c:v>41035.995833333334</c:v>
                </c:pt>
                <c:pt idx="34">
                  <c:v>41036.27721064815</c:v>
                </c:pt>
                <c:pt idx="35">
                  <c:v>41036.941666666666</c:v>
                </c:pt>
                <c:pt idx="36">
                  <c:v>41039.386805555558</c:v>
                </c:pt>
                <c:pt idx="37">
                  <c:v>41039.73269675926</c:v>
                </c:pt>
                <c:pt idx="38">
                  <c:v>41039.861631944441</c:v>
                </c:pt>
                <c:pt idx="39">
                  <c:v>41040.586319444446</c:v>
                </c:pt>
                <c:pt idx="40">
                  <c:v>41040.972731481481</c:v>
                </c:pt>
                <c:pt idx="41">
                  <c:v>41041.366782407407</c:v>
                </c:pt>
                <c:pt idx="42">
                  <c:v>41042.185671296298</c:v>
                </c:pt>
                <c:pt idx="43">
                  <c:v>41042.787928240738</c:v>
                </c:pt>
                <c:pt idx="44">
                  <c:v>41043.144803240742</c:v>
                </c:pt>
                <c:pt idx="45">
                  <c:v>41043.928981481484</c:v>
                </c:pt>
                <c:pt idx="46">
                  <c:v>41044.589606481481</c:v>
                </c:pt>
                <c:pt idx="47">
                  <c:v>41044.95516203704</c:v>
                </c:pt>
                <c:pt idx="48">
                  <c:v>41045.872199074074</c:v>
                </c:pt>
                <c:pt idx="49">
                  <c:v>41046.136712962965</c:v>
                </c:pt>
                <c:pt idx="50">
                  <c:v>41046.283761574072</c:v>
                </c:pt>
                <c:pt idx="51">
                  <c:v>41047.580266203702</c:v>
                </c:pt>
                <c:pt idx="52">
                  <c:v>41048.432719907411</c:v>
                </c:pt>
                <c:pt idx="53">
                  <c:v>41048.551817129628</c:v>
                </c:pt>
                <c:pt idx="54">
                  <c:v>41049.760428240741</c:v>
                </c:pt>
                <c:pt idx="55">
                  <c:v>41050.570347222223</c:v>
                </c:pt>
                <c:pt idx="56">
                  <c:v>41051.367222222223</c:v>
                </c:pt>
                <c:pt idx="57">
                  <c:v>41052.371527777781</c:v>
                </c:pt>
                <c:pt idx="58">
                  <c:v>41052.778865740744</c:v>
                </c:pt>
                <c:pt idx="59">
                  <c:v>41053.161805555559</c:v>
                </c:pt>
                <c:pt idx="60">
                  <c:v>41053.732499999998</c:v>
                </c:pt>
                <c:pt idx="61">
                  <c:v>41054.155648148146</c:v>
                </c:pt>
                <c:pt idx="62">
                  <c:v>41055.266701388886</c:v>
                </c:pt>
                <c:pt idx="63">
                  <c:v>41057.050879629627</c:v>
                </c:pt>
                <c:pt idx="64">
                  <c:v>41057.231724537036</c:v>
                </c:pt>
                <c:pt idx="65">
                  <c:v>41057.915277777778</c:v>
                </c:pt>
                <c:pt idx="66">
                  <c:v>41058.267824074072</c:v>
                </c:pt>
                <c:pt idx="67">
                  <c:v>41059.684884259259</c:v>
                </c:pt>
                <c:pt idx="68">
                  <c:v>41059.856423611112</c:v>
                </c:pt>
                <c:pt idx="69">
                  <c:v>41060.25068287037</c:v>
                </c:pt>
                <c:pt idx="70">
                  <c:v>41061.570138888892</c:v>
                </c:pt>
                <c:pt idx="71">
                  <c:v>41062.298819444448</c:v>
                </c:pt>
                <c:pt idx="72">
                  <c:v>41064.809733796297</c:v>
                </c:pt>
                <c:pt idx="73">
                  <c:v>41065.280219907407</c:v>
                </c:pt>
                <c:pt idx="74">
                  <c:v>41065.482141203705</c:v>
                </c:pt>
                <c:pt idx="75">
                  <c:v>41066.836527777778</c:v>
                </c:pt>
                <c:pt idx="76">
                  <c:v>41067.711192129631</c:v>
                </c:pt>
                <c:pt idx="77">
                  <c:v>41067.950497685182</c:v>
                </c:pt>
                <c:pt idx="78">
                  <c:v>41068.424895833334</c:v>
                </c:pt>
                <c:pt idx="79">
                  <c:v>41068.782013888886</c:v>
                </c:pt>
                <c:pt idx="80">
                  <c:v>41069.545173611114</c:v>
                </c:pt>
                <c:pt idx="81">
                  <c:v>41070.368518518517</c:v>
                </c:pt>
                <c:pt idx="82">
                  <c:v>41071.079039351855</c:v>
                </c:pt>
                <c:pt idx="83">
                  <c:v>41071.171817129631</c:v>
                </c:pt>
                <c:pt idx="84">
                  <c:v>41071.60701388889</c:v>
                </c:pt>
                <c:pt idx="85">
                  <c:v>41071.835601851853</c:v>
                </c:pt>
                <c:pt idx="86">
                  <c:v>41072.364085648151</c:v>
                </c:pt>
                <c:pt idx="87">
                  <c:v>41072.922627314816</c:v>
                </c:pt>
                <c:pt idx="88">
                  <c:v>41073.487395833334</c:v>
                </c:pt>
                <c:pt idx="89">
                  <c:v>41074.167118055557</c:v>
                </c:pt>
                <c:pt idx="90">
                  <c:v>41074.853078703702</c:v>
                </c:pt>
                <c:pt idx="91">
                  <c:v>41075.112986111111</c:v>
                </c:pt>
                <c:pt idx="92">
                  <c:v>41075.951851851853</c:v>
                </c:pt>
                <c:pt idx="93">
                  <c:v>41076.840497685182</c:v>
                </c:pt>
                <c:pt idx="94">
                  <c:v>41077.873530092591</c:v>
                </c:pt>
                <c:pt idx="95">
                  <c:v>41078.437280092592</c:v>
                </c:pt>
                <c:pt idx="96">
                  <c:v>41092.290328599534</c:v>
                </c:pt>
                <c:pt idx="97">
                  <c:v>41092.808351493055</c:v>
                </c:pt>
                <c:pt idx="98">
                  <c:v>41093.871724074073</c:v>
                </c:pt>
                <c:pt idx="99">
                  <c:v>41094.397085300923</c:v>
                </c:pt>
                <c:pt idx="100">
                  <c:v>41095.006297453707</c:v>
                </c:pt>
                <c:pt idx="101">
                  <c:v>41095.882343252313</c:v>
                </c:pt>
                <c:pt idx="102">
                  <c:v>41096.146489560182</c:v>
                </c:pt>
                <c:pt idx="103">
                  <c:v>41097.73405298611</c:v>
                </c:pt>
                <c:pt idx="104">
                  <c:v>41098.818958101852</c:v>
                </c:pt>
                <c:pt idx="105">
                  <c:v>41103.974918981483</c:v>
                </c:pt>
                <c:pt idx="106">
                  <c:v>41104.29036259259</c:v>
                </c:pt>
                <c:pt idx="107">
                  <c:v>41104.887407210648</c:v>
                </c:pt>
                <c:pt idx="108">
                  <c:v>41105.739535185188</c:v>
                </c:pt>
                <c:pt idx="109">
                  <c:v>41106.012799016207</c:v>
                </c:pt>
                <c:pt idx="110">
                  <c:v>41110.281024502314</c:v>
                </c:pt>
                <c:pt idx="111">
                  <c:v>41111.152302905095</c:v>
                </c:pt>
                <c:pt idx="112">
                  <c:v>41112.022504097222</c:v>
                </c:pt>
                <c:pt idx="113">
                  <c:v>41112.492227719908</c:v>
                </c:pt>
                <c:pt idx="114">
                  <c:v>41112.794820590279</c:v>
                </c:pt>
                <c:pt idx="115">
                  <c:v>41113.927100300927</c:v>
                </c:pt>
                <c:pt idx="116">
                  <c:v>41114.740074756941</c:v>
                </c:pt>
                <c:pt idx="117">
                  <c:v>41116.172082546298</c:v>
                </c:pt>
                <c:pt idx="118">
                  <c:v>41116.884596851851</c:v>
                </c:pt>
                <c:pt idx="119">
                  <c:v>41117.069460127314</c:v>
                </c:pt>
                <c:pt idx="120">
                  <c:v>41117.188385543981</c:v>
                </c:pt>
                <c:pt idx="121">
                  <c:v>41117.965310219908</c:v>
                </c:pt>
                <c:pt idx="122">
                  <c:v>41118.223529872688</c:v>
                </c:pt>
                <c:pt idx="123">
                  <c:v>41118.696191064817</c:v>
                </c:pt>
                <c:pt idx="124">
                  <c:v>41119.753536053242</c:v>
                </c:pt>
                <c:pt idx="125">
                  <c:v>41120.185064398145</c:v>
                </c:pt>
                <c:pt idx="126">
                  <c:v>41120.974062615744</c:v>
                </c:pt>
                <c:pt idx="127">
                  <c:v>41121.278425393517</c:v>
                </c:pt>
                <c:pt idx="128">
                  <c:v>41121.469646261576</c:v>
                </c:pt>
                <c:pt idx="129">
                  <c:v>41121.806051087966</c:v>
                </c:pt>
                <c:pt idx="130">
                  <c:v>41122.666160509259</c:v>
                </c:pt>
                <c:pt idx="131">
                  <c:v>41122.980555555558</c:v>
                </c:pt>
                <c:pt idx="132">
                  <c:v>41124.015679282405</c:v>
                </c:pt>
                <c:pt idx="133">
                  <c:v>41124.154952939818</c:v>
                </c:pt>
                <c:pt idx="134">
                  <c:v>41124.387128773145</c:v>
                </c:pt>
                <c:pt idx="135">
                  <c:v>41125.332782592595</c:v>
                </c:pt>
                <c:pt idx="136">
                  <c:v>41125.644444444442</c:v>
                </c:pt>
                <c:pt idx="137">
                  <c:v>41127.797222222223</c:v>
                </c:pt>
                <c:pt idx="138">
                  <c:v>41128.211805555555</c:v>
                </c:pt>
                <c:pt idx="139">
                  <c:v>41128.88958333333</c:v>
                </c:pt>
                <c:pt idx="140">
                  <c:v>41129.061805555553</c:v>
                </c:pt>
                <c:pt idx="141">
                  <c:v>41129.506944444445</c:v>
                </c:pt>
                <c:pt idx="142">
                  <c:v>41129.835416666669</c:v>
                </c:pt>
                <c:pt idx="143">
                  <c:v>41130.232638888891</c:v>
                </c:pt>
                <c:pt idx="144">
                  <c:v>41130.975694444445</c:v>
                </c:pt>
                <c:pt idx="145">
                  <c:v>41134</c:v>
                </c:pt>
                <c:pt idx="146">
                  <c:v>41136.450694444444</c:v>
                </c:pt>
                <c:pt idx="147">
                  <c:v>41136.666666666664</c:v>
                </c:pt>
                <c:pt idx="148">
                  <c:v>41136.824305555558</c:v>
                </c:pt>
                <c:pt idx="149">
                  <c:v>41137.425000000003</c:v>
                </c:pt>
                <c:pt idx="150">
                  <c:v>41137.629166666666</c:v>
                </c:pt>
                <c:pt idx="151">
                  <c:v>41138.015277777777</c:v>
                </c:pt>
                <c:pt idx="152">
                  <c:v>41138.25</c:v>
                </c:pt>
                <c:pt idx="153">
                  <c:v>41138.65347222222</c:v>
                </c:pt>
                <c:pt idx="154">
                  <c:v>41139.653472164355</c:v>
                </c:pt>
                <c:pt idx="155">
                  <c:v>41140.653472164355</c:v>
                </c:pt>
              </c:numCache>
            </c:numRef>
          </c:xVal>
          <c:yVal>
            <c:numRef>
              <c:f>Summaryforhubner!$Q$3:$Q$200</c:f>
              <c:numCache>
                <c:formatCode>0.00</c:formatCode>
                <c:ptCount val="198"/>
                <c:pt idx="0">
                  <c:v>8.0500000000000002E-2</c:v>
                </c:pt>
                <c:pt idx="1">
                  <c:v>8.6499999999999994E-2</c:v>
                </c:pt>
                <c:pt idx="2">
                  <c:v>0.28999999999999998</c:v>
                </c:pt>
                <c:pt idx="3">
                  <c:v>0.32600000000000001</c:v>
                </c:pt>
                <c:pt idx="4">
                  <c:v>0.94899999999999995</c:v>
                </c:pt>
                <c:pt idx="5">
                  <c:v>0.28599999999999998</c:v>
                </c:pt>
                <c:pt idx="6">
                  <c:v>0.95199999999999996</c:v>
                </c:pt>
                <c:pt idx="7">
                  <c:v>0.98199999999999998</c:v>
                </c:pt>
                <c:pt idx="8">
                  <c:v>1.1475</c:v>
                </c:pt>
                <c:pt idx="9">
                  <c:v>2.4645000000000001</c:v>
                </c:pt>
                <c:pt idx="10">
                  <c:v>2.5034999999999998</c:v>
                </c:pt>
                <c:pt idx="11">
                  <c:v>2.698</c:v>
                </c:pt>
                <c:pt idx="12">
                  <c:v>2.5045000000000002</c:v>
                </c:pt>
                <c:pt idx="13">
                  <c:v>2.3795000000000002</c:v>
                </c:pt>
                <c:pt idx="14">
                  <c:v>2.3974499999999996</c:v>
                </c:pt>
                <c:pt idx="15">
                  <c:v>3.0987499999999999</c:v>
                </c:pt>
                <c:pt idx="16">
                  <c:v>3.0465999999999998</c:v>
                </c:pt>
                <c:pt idx="17">
                  <c:v>3.88</c:v>
                </c:pt>
                <c:pt idx="18">
                  <c:v>3.7108499999999998</c:v>
                </c:pt>
                <c:pt idx="19">
                  <c:v>3.6874000000000002</c:v>
                </c:pt>
                <c:pt idx="20">
                  <c:v>4.2708500000000003</c:v>
                </c:pt>
                <c:pt idx="21">
                  <c:v>4.2779500000000006</c:v>
                </c:pt>
                <c:pt idx="22">
                  <c:v>5.1313500000000003</c:v>
                </c:pt>
                <c:pt idx="23">
                  <c:v>5.1372499999999999</c:v>
                </c:pt>
                <c:pt idx="24">
                  <c:v>5.3921000000000001</c:v>
                </c:pt>
                <c:pt idx="25">
                  <c:v>5.8290499999999996</c:v>
                </c:pt>
                <c:pt idx="26">
                  <c:v>0.20455000000000001</c:v>
                </c:pt>
                <c:pt idx="27">
                  <c:v>0.2298</c:v>
                </c:pt>
                <c:pt idx="28">
                  <c:v>1.4330000000000001</c:v>
                </c:pt>
                <c:pt idx="29">
                  <c:v>2.6755</c:v>
                </c:pt>
                <c:pt idx="30">
                  <c:v>2.7985000000000002</c:v>
                </c:pt>
                <c:pt idx="31">
                  <c:v>2.88</c:v>
                </c:pt>
                <c:pt idx="32">
                  <c:v>2.5430000000000001</c:v>
                </c:pt>
                <c:pt idx="33">
                  <c:v>3.3260000000000001</c:v>
                </c:pt>
                <c:pt idx="34">
                  <c:v>3.15</c:v>
                </c:pt>
                <c:pt idx="35">
                  <c:v>3.5979999999999999</c:v>
                </c:pt>
                <c:pt idx="36">
                  <c:v>1.3394499999999998</c:v>
                </c:pt>
                <c:pt idx="37">
                  <c:v>3.9340000000000002</c:v>
                </c:pt>
                <c:pt idx="38">
                  <c:v>3.7839999999999998</c:v>
                </c:pt>
                <c:pt idx="39">
                  <c:v>4.3538999999999994</c:v>
                </c:pt>
                <c:pt idx="40">
                  <c:v>4.1333000000000002</c:v>
                </c:pt>
                <c:pt idx="41">
                  <c:v>4.2290000000000001</c:v>
                </c:pt>
                <c:pt idx="42">
                  <c:v>4.16</c:v>
                </c:pt>
                <c:pt idx="43">
                  <c:v>4.3398999999999992</c:v>
                </c:pt>
                <c:pt idx="44">
                  <c:v>4.1500000000000004</c:v>
                </c:pt>
                <c:pt idx="45">
                  <c:v>4.8585000000000003</c:v>
                </c:pt>
                <c:pt idx="46">
                  <c:v>4.2285000000000004</c:v>
                </c:pt>
                <c:pt idx="47">
                  <c:v>5.4729999999999999</c:v>
                </c:pt>
                <c:pt idx="48">
                  <c:v>4.9871000000000008</c:v>
                </c:pt>
                <c:pt idx="49">
                  <c:v>5.2039999999999997</c:v>
                </c:pt>
                <c:pt idx="50">
                  <c:v>5.577</c:v>
                </c:pt>
                <c:pt idx="51">
                  <c:v>5.6559999999999997</c:v>
                </c:pt>
                <c:pt idx="52">
                  <c:v>6.0265000000000004</c:v>
                </c:pt>
                <c:pt idx="53">
                  <c:v>5.9545000000000003</c:v>
                </c:pt>
                <c:pt idx="54">
                  <c:v>5.2445000000000004</c:v>
                </c:pt>
                <c:pt idx="55">
                  <c:v>5.7880000000000003</c:v>
                </c:pt>
                <c:pt idx="56">
                  <c:v>5.6918549999999994</c:v>
                </c:pt>
                <c:pt idx="57">
                  <c:v>5.6331000000000007</c:v>
                </c:pt>
                <c:pt idx="58">
                  <c:v>5.6275000000000004</c:v>
                </c:pt>
                <c:pt idx="59">
                  <c:v>5.9640000000000004</c:v>
                </c:pt>
                <c:pt idx="60">
                  <c:v>6.133</c:v>
                </c:pt>
                <c:pt idx="61">
                  <c:v>6.4909999999999997</c:v>
                </c:pt>
                <c:pt idx="62">
                  <c:v>6.5214999999999996</c:v>
                </c:pt>
                <c:pt idx="63">
                  <c:v>6.6619999999999999</c:v>
                </c:pt>
                <c:pt idx="64">
                  <c:v>6.4954999999999998</c:v>
                </c:pt>
                <c:pt idx="65">
                  <c:v>6.3564999999999996</c:v>
                </c:pt>
                <c:pt idx="66">
                  <c:v>6.548</c:v>
                </c:pt>
                <c:pt idx="67">
                  <c:v>6.2504999999999997</c:v>
                </c:pt>
                <c:pt idx="68">
                  <c:v>6.3295000000000003</c:v>
                </c:pt>
                <c:pt idx="69">
                  <c:v>6.4240000000000004</c:v>
                </c:pt>
                <c:pt idx="70">
                  <c:v>5.8760000000000003</c:v>
                </c:pt>
                <c:pt idx="71">
                  <c:v>6.3265000000000002</c:v>
                </c:pt>
                <c:pt idx="72">
                  <c:v>6.4275000000000002</c:v>
                </c:pt>
                <c:pt idx="73">
                  <c:v>6.3860000000000001</c:v>
                </c:pt>
                <c:pt idx="74">
                  <c:v>5.9690000000000003</c:v>
                </c:pt>
                <c:pt idx="75">
                  <c:v>6.6740000000000004</c:v>
                </c:pt>
                <c:pt idx="76">
                  <c:v>6.3445</c:v>
                </c:pt>
                <c:pt idx="77">
                  <c:v>6.6195000000000004</c:v>
                </c:pt>
                <c:pt idx="78">
                  <c:v>6.4219999999999997</c:v>
                </c:pt>
                <c:pt idx="79">
                  <c:v>6.3239999999999998</c:v>
                </c:pt>
                <c:pt idx="80">
                  <c:v>6.306</c:v>
                </c:pt>
                <c:pt idx="81">
                  <c:v>6.3339999999999996</c:v>
                </c:pt>
                <c:pt idx="82">
                  <c:v>6.5004999999999997</c:v>
                </c:pt>
                <c:pt idx="83">
                  <c:v>6.3944999999999999</c:v>
                </c:pt>
                <c:pt idx="84">
                  <c:v>6.4059999999999997</c:v>
                </c:pt>
                <c:pt idx="85">
                  <c:v>6.3289999999999997</c:v>
                </c:pt>
                <c:pt idx="86">
                  <c:v>6.52</c:v>
                </c:pt>
                <c:pt idx="87">
                  <c:v>6.4989999999999997</c:v>
                </c:pt>
                <c:pt idx="88">
                  <c:v>6.5250000000000004</c:v>
                </c:pt>
                <c:pt idx="89">
                  <c:v>6.5019999999999998</c:v>
                </c:pt>
                <c:pt idx="90">
                  <c:v>6.5925000000000002</c:v>
                </c:pt>
                <c:pt idx="91">
                  <c:v>6.6740000000000004</c:v>
                </c:pt>
                <c:pt idx="92">
                  <c:v>6.2575000000000003</c:v>
                </c:pt>
                <c:pt idx="93">
                  <c:v>6.4654999999999996</c:v>
                </c:pt>
                <c:pt idx="94">
                  <c:v>6.0289999999999999</c:v>
                </c:pt>
                <c:pt idx="95">
                  <c:v>6.3635000000000002</c:v>
                </c:pt>
                <c:pt idx="96">
                  <c:v>1.9924999999999999</c:v>
                </c:pt>
                <c:pt idx="97">
                  <c:v>3.7210000000000001</c:v>
                </c:pt>
                <c:pt idx="98">
                  <c:v>3.3645</c:v>
                </c:pt>
                <c:pt idx="99">
                  <c:v>4.7699999999999996</c:v>
                </c:pt>
                <c:pt idx="100">
                  <c:v>6.1965000000000003</c:v>
                </c:pt>
                <c:pt idx="101">
                  <c:v>5.7634999999999996</c:v>
                </c:pt>
                <c:pt idx="102">
                  <c:v>5.74</c:v>
                </c:pt>
                <c:pt idx="103">
                  <c:v>5.8810000000000002</c:v>
                </c:pt>
                <c:pt idx="104">
                  <c:v>5.7679999999999998</c:v>
                </c:pt>
                <c:pt idx="105">
                  <c:v>5.7629999999999999</c:v>
                </c:pt>
                <c:pt idx="106">
                  <c:v>5.7584999999999997</c:v>
                </c:pt>
                <c:pt idx="107">
                  <c:v>5.7685000000000004</c:v>
                </c:pt>
                <c:pt idx="108">
                  <c:v>5.8005000000000004</c:v>
                </c:pt>
                <c:pt idx="109">
                  <c:v>5.7530000000000001</c:v>
                </c:pt>
                <c:pt idx="110">
                  <c:v>6.2515000000000001</c:v>
                </c:pt>
                <c:pt idx="111">
                  <c:v>6.1364999999999998</c:v>
                </c:pt>
                <c:pt idx="112">
                  <c:v>5.5845000000000002</c:v>
                </c:pt>
                <c:pt idx="113">
                  <c:v>5.7324999999999999</c:v>
                </c:pt>
                <c:pt idx="114">
                  <c:v>5.5679999999999996</c:v>
                </c:pt>
                <c:pt idx="115">
                  <c:v>5.7925000000000004</c:v>
                </c:pt>
                <c:pt idx="116">
                  <c:v>5.6544999999999996</c:v>
                </c:pt>
                <c:pt idx="117">
                  <c:v>5.4329999999999998</c:v>
                </c:pt>
                <c:pt idx="118">
                  <c:v>5.6310000000000002</c:v>
                </c:pt>
                <c:pt idx="119">
                  <c:v>2.7755000000000001</c:v>
                </c:pt>
                <c:pt idx="120">
                  <c:v>5.3970000000000002</c:v>
                </c:pt>
                <c:pt idx="121">
                  <c:v>5.6459999999999999</c:v>
                </c:pt>
                <c:pt idx="122">
                  <c:v>5.8585000000000003</c:v>
                </c:pt>
                <c:pt idx="123">
                  <c:v>6.0730000000000004</c:v>
                </c:pt>
                <c:pt idx="124">
                  <c:v>6.05</c:v>
                </c:pt>
                <c:pt idx="125">
                  <c:v>6.1660000000000004</c:v>
                </c:pt>
                <c:pt idx="126">
                  <c:v>5.93</c:v>
                </c:pt>
                <c:pt idx="127">
                  <c:v>5.9580000000000002</c:v>
                </c:pt>
                <c:pt idx="128">
                  <c:v>5.8895</c:v>
                </c:pt>
                <c:pt idx="129">
                  <c:v>5.9684999999999997</c:v>
                </c:pt>
                <c:pt idx="130">
                  <c:v>5.9550000000000001</c:v>
                </c:pt>
                <c:pt idx="131">
                  <c:v>5.9104999999999999</c:v>
                </c:pt>
                <c:pt idx="132">
                  <c:v>5.8109999999999999</c:v>
                </c:pt>
                <c:pt idx="133">
                  <c:v>6.0389999999999997</c:v>
                </c:pt>
                <c:pt idx="134">
                  <c:v>5.9485000000000001</c:v>
                </c:pt>
                <c:pt idx="135">
                  <c:v>4.6094999999999997</c:v>
                </c:pt>
                <c:pt idx="136">
                  <c:v>6.3555000000000001</c:v>
                </c:pt>
                <c:pt idx="137">
                  <c:v>4.5015000000000001</c:v>
                </c:pt>
                <c:pt idx="138">
                  <c:v>6.3929999999999998</c:v>
                </c:pt>
                <c:pt idx="139">
                  <c:v>1.9855</c:v>
                </c:pt>
                <c:pt idx="140">
                  <c:v>5.4939999999999998</c:v>
                </c:pt>
                <c:pt idx="141">
                  <c:v>6.2694999999999999</c:v>
                </c:pt>
                <c:pt idx="142">
                  <c:v>6.3780000000000001</c:v>
                </c:pt>
                <c:pt idx="143">
                  <c:v>6.5564999999999998</c:v>
                </c:pt>
                <c:pt idx="144">
                  <c:v>6.4429999999999996</c:v>
                </c:pt>
                <c:pt idx="145">
                  <c:v>6.8719999999999999</c:v>
                </c:pt>
                <c:pt idx="146">
                  <c:v>0.36099999999999999</c:v>
                </c:pt>
                <c:pt idx="147">
                  <c:v>2.2330000000000001</c:v>
                </c:pt>
                <c:pt idx="148">
                  <c:v>6.0845000000000002</c:v>
                </c:pt>
                <c:pt idx="149">
                  <c:v>6.2960000000000003</c:v>
                </c:pt>
                <c:pt idx="150">
                  <c:v>6.6139999999999999</c:v>
                </c:pt>
                <c:pt idx="151">
                  <c:v>6.5890000000000004</c:v>
                </c:pt>
                <c:pt idx="152">
                  <c:v>7.1520000000000001</c:v>
                </c:pt>
                <c:pt idx="153">
                  <c:v>6.9080000000000004</c:v>
                </c:pt>
                <c:pt idx="154">
                  <c:v>7.3040000000000003</c:v>
                </c:pt>
                <c:pt idx="155">
                  <c:v>7.0955000000000004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78688"/>
        <c:axId val="92140672"/>
      </c:scatterChart>
      <c:scatterChart>
        <c:scatterStyle val="lineMarker"/>
        <c:varyColors val="0"/>
        <c:ser>
          <c:idx val="1"/>
          <c:order val="1"/>
          <c:tx>
            <c:v>BUNCH POPULATION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Summaryforhubner!$C$3:$C$200</c:f>
              <c:numCache>
                <c:formatCode>d\-mmm\-yy</c:formatCode>
                <c:ptCount val="198"/>
                <c:pt idx="0">
                  <c:v>41004.236111111109</c:v>
                </c:pt>
                <c:pt idx="1">
                  <c:v>41004.643750000003</c:v>
                </c:pt>
                <c:pt idx="2">
                  <c:v>41004.82916666667</c:v>
                </c:pt>
                <c:pt idx="3">
                  <c:v>41005.62027777778</c:v>
                </c:pt>
                <c:pt idx="4">
                  <c:v>41006.088807870372</c:v>
                </c:pt>
                <c:pt idx="5">
                  <c:v>41006.803888888891</c:v>
                </c:pt>
                <c:pt idx="6">
                  <c:v>41007.033912037034</c:v>
                </c:pt>
                <c:pt idx="7">
                  <c:v>41007.303472222222</c:v>
                </c:pt>
                <c:pt idx="8">
                  <c:v>41007.620833333334</c:v>
                </c:pt>
                <c:pt idx="9">
                  <c:v>41007.763888888891</c:v>
                </c:pt>
                <c:pt idx="10">
                  <c:v>41008.438888888886</c:v>
                </c:pt>
                <c:pt idx="11">
                  <c:v>41009.168749999997</c:v>
                </c:pt>
                <c:pt idx="12">
                  <c:v>41009.833333333336</c:v>
                </c:pt>
                <c:pt idx="13">
                  <c:v>41010.333333333336</c:v>
                </c:pt>
                <c:pt idx="14">
                  <c:v>41010.75</c:v>
                </c:pt>
                <c:pt idx="15">
                  <c:v>41011.668055555558</c:v>
                </c:pt>
                <c:pt idx="16">
                  <c:v>41012.054861111108</c:v>
                </c:pt>
                <c:pt idx="17">
                  <c:v>41012.744444444441</c:v>
                </c:pt>
                <c:pt idx="18">
                  <c:v>41013.132939814815</c:v>
                </c:pt>
                <c:pt idx="19">
                  <c:v>41013.677754629629</c:v>
                </c:pt>
                <c:pt idx="20">
                  <c:v>41014.471759259257</c:v>
                </c:pt>
                <c:pt idx="21">
                  <c:v>41014.637337962966</c:v>
                </c:pt>
                <c:pt idx="22">
                  <c:v>41017.804861111108</c:v>
                </c:pt>
                <c:pt idx="23">
                  <c:v>41018.246527777781</c:v>
                </c:pt>
                <c:pt idx="24">
                  <c:v>41018.766550925924</c:v>
                </c:pt>
                <c:pt idx="25">
                  <c:v>41019.202893518515</c:v>
                </c:pt>
                <c:pt idx="26">
                  <c:v>41030.231249999997</c:v>
                </c:pt>
                <c:pt idx="27">
                  <c:v>41030.844502314816</c:v>
                </c:pt>
                <c:pt idx="28">
                  <c:v>41031.336886574078</c:v>
                </c:pt>
                <c:pt idx="29">
                  <c:v>41031.937048611115</c:v>
                </c:pt>
                <c:pt idx="30">
                  <c:v>41032.219085648147</c:v>
                </c:pt>
                <c:pt idx="31">
                  <c:v>41032.856898148151</c:v>
                </c:pt>
                <c:pt idx="32">
                  <c:v>41035.65253472222</c:v>
                </c:pt>
                <c:pt idx="33">
                  <c:v>41035.995833333334</c:v>
                </c:pt>
                <c:pt idx="34">
                  <c:v>41036.27721064815</c:v>
                </c:pt>
                <c:pt idx="35">
                  <c:v>41036.941666666666</c:v>
                </c:pt>
                <c:pt idx="36">
                  <c:v>41039.386805555558</c:v>
                </c:pt>
                <c:pt idx="37">
                  <c:v>41039.73269675926</c:v>
                </c:pt>
                <c:pt idx="38">
                  <c:v>41039.861631944441</c:v>
                </c:pt>
                <c:pt idx="39">
                  <c:v>41040.586319444446</c:v>
                </c:pt>
                <c:pt idx="40">
                  <c:v>41040.972731481481</c:v>
                </c:pt>
                <c:pt idx="41">
                  <c:v>41041.366782407407</c:v>
                </c:pt>
                <c:pt idx="42">
                  <c:v>41042.185671296298</c:v>
                </c:pt>
                <c:pt idx="43">
                  <c:v>41042.787928240738</c:v>
                </c:pt>
                <c:pt idx="44">
                  <c:v>41043.144803240742</c:v>
                </c:pt>
                <c:pt idx="45">
                  <c:v>41043.928981481484</c:v>
                </c:pt>
                <c:pt idx="46">
                  <c:v>41044.589606481481</c:v>
                </c:pt>
                <c:pt idx="47">
                  <c:v>41044.95516203704</c:v>
                </c:pt>
                <c:pt idx="48">
                  <c:v>41045.872199074074</c:v>
                </c:pt>
                <c:pt idx="49">
                  <c:v>41046.136712962965</c:v>
                </c:pt>
                <c:pt idx="50">
                  <c:v>41046.283761574072</c:v>
                </c:pt>
                <c:pt idx="51">
                  <c:v>41047.580266203702</c:v>
                </c:pt>
                <c:pt idx="52">
                  <c:v>41048.432719907411</c:v>
                </c:pt>
                <c:pt idx="53">
                  <c:v>41048.551817129628</c:v>
                </c:pt>
                <c:pt idx="54">
                  <c:v>41049.760428240741</c:v>
                </c:pt>
                <c:pt idx="55">
                  <c:v>41050.570347222223</c:v>
                </c:pt>
                <c:pt idx="56">
                  <c:v>41051.367222222223</c:v>
                </c:pt>
                <c:pt idx="57">
                  <c:v>41052.371527777781</c:v>
                </c:pt>
                <c:pt idx="58">
                  <c:v>41052.778865740744</c:v>
                </c:pt>
                <c:pt idx="59">
                  <c:v>41053.161805555559</c:v>
                </c:pt>
                <c:pt idx="60">
                  <c:v>41053.732499999998</c:v>
                </c:pt>
                <c:pt idx="61">
                  <c:v>41054.155648148146</c:v>
                </c:pt>
                <c:pt idx="62">
                  <c:v>41055.266701388886</c:v>
                </c:pt>
                <c:pt idx="63">
                  <c:v>41057.050879629627</c:v>
                </c:pt>
                <c:pt idx="64">
                  <c:v>41057.231724537036</c:v>
                </c:pt>
                <c:pt idx="65">
                  <c:v>41057.915277777778</c:v>
                </c:pt>
                <c:pt idx="66">
                  <c:v>41058.267824074072</c:v>
                </c:pt>
                <c:pt idx="67">
                  <c:v>41059.684884259259</c:v>
                </c:pt>
                <c:pt idx="68">
                  <c:v>41059.856423611112</c:v>
                </c:pt>
                <c:pt idx="69">
                  <c:v>41060.25068287037</c:v>
                </c:pt>
                <c:pt idx="70">
                  <c:v>41061.570138888892</c:v>
                </c:pt>
                <c:pt idx="71">
                  <c:v>41062.298819444448</c:v>
                </c:pt>
                <c:pt idx="72">
                  <c:v>41064.809733796297</c:v>
                </c:pt>
                <c:pt idx="73">
                  <c:v>41065.280219907407</c:v>
                </c:pt>
                <c:pt idx="74">
                  <c:v>41065.482141203705</c:v>
                </c:pt>
                <c:pt idx="75">
                  <c:v>41066.836527777778</c:v>
                </c:pt>
                <c:pt idx="76">
                  <c:v>41067.711192129631</c:v>
                </c:pt>
                <c:pt idx="77">
                  <c:v>41067.950497685182</c:v>
                </c:pt>
                <c:pt idx="78">
                  <c:v>41068.424895833334</c:v>
                </c:pt>
                <c:pt idx="79">
                  <c:v>41068.782013888886</c:v>
                </c:pt>
                <c:pt idx="80">
                  <c:v>41069.545173611114</c:v>
                </c:pt>
                <c:pt idx="81">
                  <c:v>41070.368518518517</c:v>
                </c:pt>
                <c:pt idx="82">
                  <c:v>41071.079039351855</c:v>
                </c:pt>
                <c:pt idx="83">
                  <c:v>41071.171817129631</c:v>
                </c:pt>
                <c:pt idx="84">
                  <c:v>41071.60701388889</c:v>
                </c:pt>
                <c:pt idx="85">
                  <c:v>41071.835601851853</c:v>
                </c:pt>
                <c:pt idx="86">
                  <c:v>41072.364085648151</c:v>
                </c:pt>
                <c:pt idx="87">
                  <c:v>41072.922627314816</c:v>
                </c:pt>
                <c:pt idx="88">
                  <c:v>41073.487395833334</c:v>
                </c:pt>
                <c:pt idx="89">
                  <c:v>41074.167118055557</c:v>
                </c:pt>
                <c:pt idx="90">
                  <c:v>41074.853078703702</c:v>
                </c:pt>
                <c:pt idx="91">
                  <c:v>41075.112986111111</c:v>
                </c:pt>
                <c:pt idx="92">
                  <c:v>41075.951851851853</c:v>
                </c:pt>
                <c:pt idx="93">
                  <c:v>41076.840497685182</c:v>
                </c:pt>
                <c:pt idx="94">
                  <c:v>41077.873530092591</c:v>
                </c:pt>
                <c:pt idx="95">
                  <c:v>41078.437280092592</c:v>
                </c:pt>
                <c:pt idx="96">
                  <c:v>41092.290328599534</c:v>
                </c:pt>
                <c:pt idx="97">
                  <c:v>41092.808351493055</c:v>
                </c:pt>
                <c:pt idx="98">
                  <c:v>41093.871724074073</c:v>
                </c:pt>
                <c:pt idx="99">
                  <c:v>41094.397085300923</c:v>
                </c:pt>
                <c:pt idx="100">
                  <c:v>41095.006297453707</c:v>
                </c:pt>
                <c:pt idx="101">
                  <c:v>41095.882343252313</c:v>
                </c:pt>
                <c:pt idx="102">
                  <c:v>41096.146489560182</c:v>
                </c:pt>
                <c:pt idx="103">
                  <c:v>41097.73405298611</c:v>
                </c:pt>
                <c:pt idx="104">
                  <c:v>41098.818958101852</c:v>
                </c:pt>
                <c:pt idx="105">
                  <c:v>41103.974918981483</c:v>
                </c:pt>
                <c:pt idx="106">
                  <c:v>41104.29036259259</c:v>
                </c:pt>
                <c:pt idx="107">
                  <c:v>41104.887407210648</c:v>
                </c:pt>
                <c:pt idx="108">
                  <c:v>41105.739535185188</c:v>
                </c:pt>
                <c:pt idx="109">
                  <c:v>41106.012799016207</c:v>
                </c:pt>
                <c:pt idx="110">
                  <c:v>41110.281024502314</c:v>
                </c:pt>
                <c:pt idx="111">
                  <c:v>41111.152302905095</c:v>
                </c:pt>
                <c:pt idx="112">
                  <c:v>41112.022504097222</c:v>
                </c:pt>
                <c:pt idx="113">
                  <c:v>41112.492227719908</c:v>
                </c:pt>
                <c:pt idx="114">
                  <c:v>41112.794820590279</c:v>
                </c:pt>
                <c:pt idx="115">
                  <c:v>41113.927100300927</c:v>
                </c:pt>
                <c:pt idx="116">
                  <c:v>41114.740074756941</c:v>
                </c:pt>
                <c:pt idx="117">
                  <c:v>41116.172082546298</c:v>
                </c:pt>
                <c:pt idx="118">
                  <c:v>41116.884596851851</c:v>
                </c:pt>
                <c:pt idx="119">
                  <c:v>41117.069460127314</c:v>
                </c:pt>
                <c:pt idx="120">
                  <c:v>41117.188385543981</c:v>
                </c:pt>
                <c:pt idx="121">
                  <c:v>41117.965310219908</c:v>
                </c:pt>
                <c:pt idx="122">
                  <c:v>41118.223529872688</c:v>
                </c:pt>
                <c:pt idx="123">
                  <c:v>41118.696191064817</c:v>
                </c:pt>
                <c:pt idx="124">
                  <c:v>41119.753536053242</c:v>
                </c:pt>
                <c:pt idx="125">
                  <c:v>41120.185064398145</c:v>
                </c:pt>
                <c:pt idx="126">
                  <c:v>41120.974062615744</c:v>
                </c:pt>
                <c:pt idx="127">
                  <c:v>41121.278425393517</c:v>
                </c:pt>
                <c:pt idx="128">
                  <c:v>41121.469646261576</c:v>
                </c:pt>
                <c:pt idx="129">
                  <c:v>41121.806051087966</c:v>
                </c:pt>
                <c:pt idx="130">
                  <c:v>41122.666160509259</c:v>
                </c:pt>
                <c:pt idx="131">
                  <c:v>41122.980555555558</c:v>
                </c:pt>
                <c:pt idx="132">
                  <c:v>41124.015679282405</c:v>
                </c:pt>
                <c:pt idx="133">
                  <c:v>41124.154952939818</c:v>
                </c:pt>
                <c:pt idx="134">
                  <c:v>41124.387128773145</c:v>
                </c:pt>
                <c:pt idx="135">
                  <c:v>41125.332782592595</c:v>
                </c:pt>
                <c:pt idx="136">
                  <c:v>41125.644444444442</c:v>
                </c:pt>
                <c:pt idx="137">
                  <c:v>41127.797222222223</c:v>
                </c:pt>
                <c:pt idx="138">
                  <c:v>41128.211805555555</c:v>
                </c:pt>
                <c:pt idx="139">
                  <c:v>41128.88958333333</c:v>
                </c:pt>
                <c:pt idx="140">
                  <c:v>41129.061805555553</c:v>
                </c:pt>
                <c:pt idx="141">
                  <c:v>41129.506944444445</c:v>
                </c:pt>
                <c:pt idx="142">
                  <c:v>41129.835416666669</c:v>
                </c:pt>
                <c:pt idx="143">
                  <c:v>41130.232638888891</c:v>
                </c:pt>
                <c:pt idx="144">
                  <c:v>41130.975694444445</c:v>
                </c:pt>
                <c:pt idx="145">
                  <c:v>41134</c:v>
                </c:pt>
                <c:pt idx="146">
                  <c:v>41136.450694444444</c:v>
                </c:pt>
                <c:pt idx="147">
                  <c:v>41136.666666666664</c:v>
                </c:pt>
                <c:pt idx="148">
                  <c:v>41136.824305555558</c:v>
                </c:pt>
                <c:pt idx="149">
                  <c:v>41137.425000000003</c:v>
                </c:pt>
                <c:pt idx="150">
                  <c:v>41137.629166666666</c:v>
                </c:pt>
                <c:pt idx="151">
                  <c:v>41138.015277777777</c:v>
                </c:pt>
                <c:pt idx="152">
                  <c:v>41138.25</c:v>
                </c:pt>
                <c:pt idx="153">
                  <c:v>41138.65347222222</c:v>
                </c:pt>
                <c:pt idx="154">
                  <c:v>41139.653472164355</c:v>
                </c:pt>
                <c:pt idx="155">
                  <c:v>41140.653472164355</c:v>
                </c:pt>
              </c:numCache>
            </c:numRef>
          </c:xVal>
          <c:yVal>
            <c:numRef>
              <c:f>Summaryforhubner!$AB$3:$AB$200</c:f>
              <c:numCache>
                <c:formatCode>General</c:formatCode>
                <c:ptCount val="198"/>
                <c:pt idx="0">
                  <c:v>115957446808.51064</c:v>
                </c:pt>
                <c:pt idx="1">
                  <c:v>119148936170.21277</c:v>
                </c:pt>
                <c:pt idx="2">
                  <c:v>130952380952.38095</c:v>
                </c:pt>
                <c:pt idx="3">
                  <c:v>147619047619.04761</c:v>
                </c:pt>
                <c:pt idx="4">
                  <c:v>131818181818.18182</c:v>
                </c:pt>
                <c:pt idx="5">
                  <c:v>132142857142.85715</c:v>
                </c:pt>
                <c:pt idx="6">
                  <c:v>131439393939.39394</c:v>
                </c:pt>
                <c:pt idx="7">
                  <c:v>131439393939.39394</c:v>
                </c:pt>
                <c:pt idx="8">
                  <c:v>148295454545.45456</c:v>
                </c:pt>
                <c:pt idx="9">
                  <c:v>138301282051.28204</c:v>
                </c:pt>
                <c:pt idx="10">
                  <c:v>137660256410.25641</c:v>
                </c:pt>
                <c:pt idx="11">
                  <c:v>141506410256.41025</c:v>
                </c:pt>
                <c:pt idx="12">
                  <c:v>133814102564.10258</c:v>
                </c:pt>
                <c:pt idx="13">
                  <c:v>133413461538.46153</c:v>
                </c:pt>
                <c:pt idx="14">
                  <c:v>132051282051.28206</c:v>
                </c:pt>
                <c:pt idx="15">
                  <c:v>127380952380.95238</c:v>
                </c:pt>
                <c:pt idx="16">
                  <c:v>128571428571.42857</c:v>
                </c:pt>
                <c:pt idx="17">
                  <c:v>126373626373.62637</c:v>
                </c:pt>
                <c:pt idx="18">
                  <c:v>125457875457.87546</c:v>
                </c:pt>
                <c:pt idx="19">
                  <c:v>123992673992.674</c:v>
                </c:pt>
                <c:pt idx="20">
                  <c:v>130586080586.08058</c:v>
                </c:pt>
                <c:pt idx="21">
                  <c:v>131868131868.13187</c:v>
                </c:pt>
                <c:pt idx="22">
                  <c:v>127318840579.71014</c:v>
                </c:pt>
                <c:pt idx="23">
                  <c:v>125869565217.39131</c:v>
                </c:pt>
                <c:pt idx="24">
                  <c:v>130434782608.69565</c:v>
                </c:pt>
                <c:pt idx="25">
                  <c:v>135724637681.15942</c:v>
                </c:pt>
                <c:pt idx="26">
                  <c:v>109318181818.18182</c:v>
                </c:pt>
                <c:pt idx="27">
                  <c:v>110625000000</c:v>
                </c:pt>
                <c:pt idx="28">
                  <c:v>110416666666.66667</c:v>
                </c:pt>
                <c:pt idx="29">
                  <c:v>125469483568.07512</c:v>
                </c:pt>
                <c:pt idx="30">
                  <c:v>125352112676.05634</c:v>
                </c:pt>
                <c:pt idx="31">
                  <c:v>127816901408.4507</c:v>
                </c:pt>
                <c:pt idx="32">
                  <c:v>124765258215.96245</c:v>
                </c:pt>
                <c:pt idx="33">
                  <c:v>119688644688.64468</c:v>
                </c:pt>
                <c:pt idx="34">
                  <c:v>117673992673.99268</c:v>
                </c:pt>
                <c:pt idx="35">
                  <c:v>125915750915.75092</c:v>
                </c:pt>
                <c:pt idx="36">
                  <c:v>109583333333.33333</c:v>
                </c:pt>
                <c:pt idx="37">
                  <c:v>112318840579.71014</c:v>
                </c:pt>
                <c:pt idx="38">
                  <c:v>109782608695.65218</c:v>
                </c:pt>
                <c:pt idx="39">
                  <c:v>125362318840.57971</c:v>
                </c:pt>
                <c:pt idx="40">
                  <c:v>122463768115.94203</c:v>
                </c:pt>
                <c:pt idx="41">
                  <c:v>122463768115.94203</c:v>
                </c:pt>
                <c:pt idx="42">
                  <c:v>124637681159.42029</c:v>
                </c:pt>
                <c:pt idx="43">
                  <c:v>127971014492.75362</c:v>
                </c:pt>
                <c:pt idx="44">
                  <c:v>127536231884.05797</c:v>
                </c:pt>
                <c:pt idx="45">
                  <c:v>130797101449.27536</c:v>
                </c:pt>
                <c:pt idx="46">
                  <c:v>128985507246.37682</c:v>
                </c:pt>
                <c:pt idx="47">
                  <c:v>136666666666.66667</c:v>
                </c:pt>
                <c:pt idx="48">
                  <c:v>133043478260.86957</c:v>
                </c:pt>
                <c:pt idx="49">
                  <c:v>138840579710.14493</c:v>
                </c:pt>
                <c:pt idx="50">
                  <c:v>139130434782.6087</c:v>
                </c:pt>
                <c:pt idx="51">
                  <c:v>137898550724.6377</c:v>
                </c:pt>
                <c:pt idx="52">
                  <c:v>139130434782.6087</c:v>
                </c:pt>
                <c:pt idx="53">
                  <c:v>138804347826.08694</c:v>
                </c:pt>
                <c:pt idx="54">
                  <c:v>137065217391.30437</c:v>
                </c:pt>
                <c:pt idx="55">
                  <c:v>139130434782.6087</c:v>
                </c:pt>
                <c:pt idx="56">
                  <c:v>139130434782.6087</c:v>
                </c:pt>
                <c:pt idx="57">
                  <c:v>135615942028.9855</c:v>
                </c:pt>
                <c:pt idx="58">
                  <c:v>142608695652.17392</c:v>
                </c:pt>
                <c:pt idx="59">
                  <c:v>143000000000</c:v>
                </c:pt>
                <c:pt idx="60">
                  <c:v>143478260869.56522</c:v>
                </c:pt>
                <c:pt idx="61">
                  <c:v>148550724637.68115</c:v>
                </c:pt>
                <c:pt idx="62">
                  <c:v>145797101449.27536</c:v>
                </c:pt>
                <c:pt idx="63">
                  <c:v>146014492753.6232</c:v>
                </c:pt>
                <c:pt idx="64">
                  <c:v>146739130434.78262</c:v>
                </c:pt>
                <c:pt idx="65">
                  <c:v>146739130434.78262</c:v>
                </c:pt>
                <c:pt idx="66">
                  <c:v>145652173913.04349</c:v>
                </c:pt>
                <c:pt idx="67">
                  <c:v>145362318840.57971</c:v>
                </c:pt>
                <c:pt idx="68">
                  <c:v>148550724637.68115</c:v>
                </c:pt>
                <c:pt idx="69">
                  <c:v>146739130434.78262</c:v>
                </c:pt>
                <c:pt idx="70">
                  <c:v>143840579710.14493</c:v>
                </c:pt>
                <c:pt idx="71">
                  <c:v>146920289855.07245</c:v>
                </c:pt>
                <c:pt idx="72">
                  <c:v>146318840579.71017</c:v>
                </c:pt>
                <c:pt idx="73">
                  <c:v>146398550724.6377</c:v>
                </c:pt>
                <c:pt idx="74">
                  <c:v>143579710144.92755</c:v>
                </c:pt>
                <c:pt idx="75">
                  <c:v>148923913043.47827</c:v>
                </c:pt>
                <c:pt idx="76">
                  <c:v>147485507246.3768</c:v>
                </c:pt>
                <c:pt idx="77">
                  <c:v>147688405797.10144</c:v>
                </c:pt>
                <c:pt idx="78">
                  <c:v>147934782608.69565</c:v>
                </c:pt>
                <c:pt idx="79">
                  <c:v>149318840579.71014</c:v>
                </c:pt>
                <c:pt idx="80">
                  <c:v>145996376811.59421</c:v>
                </c:pt>
                <c:pt idx="81">
                  <c:v>147148550724.6377</c:v>
                </c:pt>
                <c:pt idx="82">
                  <c:v>147579710144.92755</c:v>
                </c:pt>
                <c:pt idx="83">
                  <c:v>147800724637.68115</c:v>
                </c:pt>
                <c:pt idx="84">
                  <c:v>147021739130.43478</c:v>
                </c:pt>
                <c:pt idx="85">
                  <c:v>147333333333.33334</c:v>
                </c:pt>
                <c:pt idx="86">
                  <c:v>148695652173.91306</c:v>
                </c:pt>
                <c:pt idx="87">
                  <c:v>148500000000</c:v>
                </c:pt>
                <c:pt idx="88">
                  <c:v>149068840579.71011</c:v>
                </c:pt>
                <c:pt idx="89">
                  <c:v>149275362318.84058</c:v>
                </c:pt>
                <c:pt idx="90">
                  <c:v>149177536231.88406</c:v>
                </c:pt>
                <c:pt idx="91">
                  <c:v>148630434782.6087</c:v>
                </c:pt>
                <c:pt idx="92">
                  <c:v>146204512372.63464</c:v>
                </c:pt>
                <c:pt idx="93">
                  <c:v>146466521106.25909</c:v>
                </c:pt>
                <c:pt idx="94">
                  <c:v>145327510917.03058</c:v>
                </c:pt>
                <c:pt idx="95">
                  <c:v>147190684133.91559</c:v>
                </c:pt>
                <c:pt idx="96">
                  <c:v>136937499999.99998</c:v>
                </c:pt>
                <c:pt idx="97">
                  <c:v>146643192488.26291</c:v>
                </c:pt>
                <c:pt idx="98">
                  <c:v>134291666666.66667</c:v>
                </c:pt>
                <c:pt idx="99">
                  <c:v>127627365356.623</c:v>
                </c:pt>
                <c:pt idx="100">
                  <c:v>140775109170.30566</c:v>
                </c:pt>
                <c:pt idx="101">
                  <c:v>138216885007.27802</c:v>
                </c:pt>
                <c:pt idx="102">
                  <c:v>140887918486.17175</c:v>
                </c:pt>
                <c:pt idx="103">
                  <c:v>139486899563.31879</c:v>
                </c:pt>
                <c:pt idx="104">
                  <c:v>141888646288.20959</c:v>
                </c:pt>
                <c:pt idx="105">
                  <c:v>139366812227.07425</c:v>
                </c:pt>
                <c:pt idx="106">
                  <c:v>139876273653.56622</c:v>
                </c:pt>
                <c:pt idx="107">
                  <c:v>138766375545.85156</c:v>
                </c:pt>
                <c:pt idx="108">
                  <c:v>138737263464.33771</c:v>
                </c:pt>
                <c:pt idx="109">
                  <c:v>139148471615.72052</c:v>
                </c:pt>
                <c:pt idx="110">
                  <c:v>141328238719.06842</c:v>
                </c:pt>
                <c:pt idx="111">
                  <c:v>142838427947.59827</c:v>
                </c:pt>
                <c:pt idx="112">
                  <c:v>129734352256.18631</c:v>
                </c:pt>
                <c:pt idx="113">
                  <c:v>131510189228.52985</c:v>
                </c:pt>
                <c:pt idx="114">
                  <c:v>131171761280.93158</c:v>
                </c:pt>
                <c:pt idx="115">
                  <c:v>134159388646.28819</c:v>
                </c:pt>
                <c:pt idx="116">
                  <c:v>138184133915.57495</c:v>
                </c:pt>
                <c:pt idx="117">
                  <c:v>133486171761.28093</c:v>
                </c:pt>
                <c:pt idx="118">
                  <c:v>138107714701.60117</c:v>
                </c:pt>
                <c:pt idx="119">
                  <c:v>114428675400.29114</c:v>
                </c:pt>
                <c:pt idx="120">
                  <c:v>133515283842.79475</c:v>
                </c:pt>
                <c:pt idx="121">
                  <c:v>140869723435.22562</c:v>
                </c:pt>
                <c:pt idx="122">
                  <c:v>139828966521.10626</c:v>
                </c:pt>
                <c:pt idx="123">
                  <c:v>143413391557.49637</c:v>
                </c:pt>
                <c:pt idx="124">
                  <c:v>145596797671.03348</c:v>
                </c:pt>
                <c:pt idx="125">
                  <c:v>141757641921.39737</c:v>
                </c:pt>
                <c:pt idx="126">
                  <c:v>143700873362.4454</c:v>
                </c:pt>
                <c:pt idx="127">
                  <c:v>142871179039.3013</c:v>
                </c:pt>
                <c:pt idx="128">
                  <c:v>139927219796.21542</c:v>
                </c:pt>
                <c:pt idx="129">
                  <c:v>145527656477.43811</c:v>
                </c:pt>
                <c:pt idx="130">
                  <c:v>144596069868.99564</c:v>
                </c:pt>
                <c:pt idx="131">
                  <c:v>145269286754.0029</c:v>
                </c:pt>
                <c:pt idx="132">
                  <c:v>143671761280.93158</c:v>
                </c:pt>
                <c:pt idx="133">
                  <c:v>146106259097.52548</c:v>
                </c:pt>
                <c:pt idx="134">
                  <c:v>142751091703.05676</c:v>
                </c:pt>
                <c:pt idx="135">
                  <c:v>133995633187.77292</c:v>
                </c:pt>
                <c:pt idx="136">
                  <c:v>148653566229.98544</c:v>
                </c:pt>
                <c:pt idx="137">
                  <c:v>143242358078.60263</c:v>
                </c:pt>
                <c:pt idx="138">
                  <c:v>144224890829.69434</c:v>
                </c:pt>
                <c:pt idx="139">
                  <c:v>138979166666.66669</c:v>
                </c:pt>
                <c:pt idx="140">
                  <c:v>140946142649.19943</c:v>
                </c:pt>
                <c:pt idx="141">
                  <c:v>146546579330.42212</c:v>
                </c:pt>
                <c:pt idx="142">
                  <c:v>144472343522.56186</c:v>
                </c:pt>
                <c:pt idx="143">
                  <c:v>143184133915.57495</c:v>
                </c:pt>
                <c:pt idx="144">
                  <c:v>145807860262.00873</c:v>
                </c:pt>
                <c:pt idx="145">
                  <c:v>153486171761.28094</c:v>
                </c:pt>
                <c:pt idx="146">
                  <c:v>147628205128.20514</c:v>
                </c:pt>
                <c:pt idx="147">
                  <c:v>148586497890.29535</c:v>
                </c:pt>
                <c:pt idx="148">
                  <c:v>143449781659.38864</c:v>
                </c:pt>
                <c:pt idx="149">
                  <c:v>149494177583.69724</c:v>
                </c:pt>
                <c:pt idx="150">
                  <c:v>151200873362.4454</c:v>
                </c:pt>
                <c:pt idx="151">
                  <c:v>153409752547.30713</c:v>
                </c:pt>
                <c:pt idx="152">
                  <c:v>153249636098.98108</c:v>
                </c:pt>
                <c:pt idx="153">
                  <c:v>153617176128.09317</c:v>
                </c:pt>
                <c:pt idx="154">
                  <c:v>153780931586.60846</c:v>
                </c:pt>
                <c:pt idx="155">
                  <c:v>152565502183.40613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21888"/>
        <c:axId val="92142592"/>
      </c:scatterChart>
      <c:valAx>
        <c:axId val="88578688"/>
        <c:scaling>
          <c:orientation val="minMax"/>
          <c:min val="4100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d\-mmm\-yy" sourceLinked="1"/>
        <c:majorTickMark val="none"/>
        <c:minorTickMark val="none"/>
        <c:tickLblPos val="nextTo"/>
        <c:crossAx val="92140672"/>
        <c:crosses val="autoZero"/>
        <c:crossBetween val="midCat"/>
        <c:majorUnit val="25"/>
      </c:valAx>
      <c:valAx>
        <c:axId val="92140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PEAK LUMINOSITY [10</a:t>
                </a:r>
                <a:r>
                  <a:rPr lang="en-US" baseline="30000"/>
                  <a:t>33</a:t>
                </a:r>
                <a:r>
                  <a:rPr lang="en-US"/>
                  <a:t> cm</a:t>
                </a:r>
                <a:r>
                  <a:rPr lang="en-US" baseline="30000"/>
                  <a:t>-2</a:t>
                </a:r>
                <a:r>
                  <a:rPr lang="en-US"/>
                  <a:t>s</a:t>
                </a:r>
                <a:r>
                  <a:rPr lang="en-US" baseline="30000"/>
                  <a:t>-1</a:t>
                </a:r>
                <a:r>
                  <a:rPr lang="en-US"/>
                  <a:t>]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88578688"/>
        <c:crosses val="autoZero"/>
        <c:crossBetween val="midCat"/>
      </c:valAx>
      <c:valAx>
        <c:axId val="92142592"/>
        <c:scaling>
          <c:orientation val="minMax"/>
          <c:max val="160000000000"/>
          <c:min val="10000000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BUNC</a:t>
                </a:r>
                <a:r>
                  <a:rPr lang="en-US" baseline="0"/>
                  <a:t>H POPULATION IN COLLISION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224006762286673"/>
              <c:y val="0.219636131207405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2021888"/>
        <c:crosses val="max"/>
        <c:crossBetween val="midCat"/>
        <c:majorUnit val="10000000000"/>
      </c:valAx>
      <c:valAx>
        <c:axId val="92021888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one"/>
        <c:crossAx val="921425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45639665739168261"/>
          <c:y val="0.72571862797320363"/>
          <c:w val="0.23651587532313276"/>
          <c:h val="0.100390165905586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0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Week 33 Summary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7B8B35-953D-4A1B-8A16-C7BAD947615A}" type="datetime1">
              <a:rPr lang="en-GB" smtClean="0"/>
              <a:t>20/08/2012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0A04-89EA-4CB4-A3FA-8FA8C559B338}" type="datetime1">
              <a:rPr lang="en-GB" smtClean="0"/>
              <a:t>20/08/2012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Week 33 Summary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284-236A-4C6D-9684-D5504F5B6F24}" type="datetime1">
              <a:rPr lang="en-GB" smtClean="0"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8F1AA-116B-4246-A74C-E8454AE3F085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A7C3BF8-6CB4-4945-A3BD-85CB5911052D}" type="datetime1">
              <a:rPr lang="en-GB" smtClean="0"/>
              <a:t>20/08/2012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Week 33 Summary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https://espace.cern.ch/be-dep/OP/PS/Shared%20Documents/PS-FT_emittance_evolution_17Aug2012.jp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48600" cy="1752600"/>
          </a:xfrm>
        </p:spPr>
        <p:txBody>
          <a:bodyPr/>
          <a:lstStyle/>
          <a:p>
            <a:r>
              <a:rPr lang="en-GB" sz="2400" dirty="0" smtClean="0"/>
              <a:t>Machine Coordinators: G. Arduini</a:t>
            </a:r>
            <a:r>
              <a:rPr lang="en-US" sz="2400" dirty="0" smtClean="0"/>
              <a:t>, E. B. Holzer</a:t>
            </a:r>
          </a:p>
          <a:p>
            <a:r>
              <a:rPr lang="en-US" sz="2400" dirty="0" smtClean="0"/>
              <a:t>Many thanks to: Collective effects, Collimation and Injection and Injector teams</a:t>
            </a:r>
            <a:r>
              <a:rPr lang="en-US" sz="2800" dirty="0" smtClean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>
                <a:solidFill>
                  <a:schemeClr val="tx2"/>
                </a:solidFill>
              </a:rPr>
              <a:t>Main aims: 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ALICE polarity switch and luminosity production</a:t>
            </a:r>
            <a:br>
              <a:rPr lang="en-GB" sz="2400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48DF-0BDE-4ABC-8D5E-D9EC5EBE012C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886200" y="762000"/>
            <a:ext cx="2590800" cy="60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1.6x10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11</a:t>
            </a:r>
            <a:r>
              <a:rPr lang="en-US" sz="2000" b="1" dirty="0" smtClean="0">
                <a:solidFill>
                  <a:srgbClr val="FFFF00"/>
                </a:solidFill>
              </a:rPr>
              <a:t> p/b @</a:t>
            </a:r>
            <a:r>
              <a:rPr lang="en-US" sz="2000" b="1" dirty="0" err="1" smtClean="0">
                <a:solidFill>
                  <a:srgbClr val="FFFF00"/>
                </a:solidFill>
              </a:rPr>
              <a:t>inj</a:t>
            </a:r>
            <a:endParaRPr lang="en-US" sz="20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D47F-D8A9-4A97-9B22-BC04E9C0BAFE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7" y="990600"/>
            <a:ext cx="805034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67200" y="965200"/>
            <a:ext cx="2895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7.4x10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33</a:t>
            </a:r>
            <a:r>
              <a:rPr lang="en-US" sz="1600" b="1" dirty="0" smtClean="0">
                <a:solidFill>
                  <a:srgbClr val="FFFF00"/>
                </a:solidFill>
              </a:rPr>
              <a:t> cm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-2</a:t>
            </a:r>
            <a:r>
              <a:rPr lang="en-US" sz="1600" b="1" dirty="0" smtClean="0">
                <a:solidFill>
                  <a:srgbClr val="FFFF00"/>
                </a:solidFill>
              </a:rPr>
              <a:t>s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-1</a:t>
            </a:r>
            <a:r>
              <a:rPr lang="en-US" sz="1600" b="1" dirty="0" smtClean="0">
                <a:solidFill>
                  <a:srgbClr val="FFFF00"/>
                </a:solidFill>
              </a:rPr>
              <a:t> in ATLAS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4572000"/>
            <a:ext cx="1371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2.2-2.3 </a:t>
            </a:r>
            <a:r>
              <a:rPr lang="en-US" sz="1600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FF00"/>
                </a:solidFill>
              </a:rPr>
              <a:t>m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9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D9F0-90B1-4D44-BA44-3977B7B30997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7" y="990600"/>
            <a:ext cx="805034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6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92163"/>
          </a:xfrm>
        </p:spPr>
        <p:txBody>
          <a:bodyPr/>
          <a:lstStyle/>
          <a:p>
            <a:r>
              <a:rPr lang="en-US" dirty="0" smtClean="0"/>
              <a:t>ALICE polarity switch + X-</a:t>
            </a:r>
            <a:r>
              <a:rPr lang="en-US" dirty="0" err="1" smtClean="0"/>
              <a:t>ing</a:t>
            </a:r>
            <a:r>
              <a:rPr lang="en-US" dirty="0" smtClean="0"/>
              <a:t> angle increase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Monday </a:t>
            </a:r>
          </a:p>
          <a:p>
            <a:pPr lvl="1"/>
            <a:r>
              <a:rPr lang="en-US" sz="2000" dirty="0" smtClean="0"/>
              <a:t>Orbit </a:t>
            </a:r>
            <a:r>
              <a:rPr lang="en-US" sz="2000" dirty="0"/>
              <a:t>measurement and correction with opposite polarity </a:t>
            </a:r>
          </a:p>
          <a:p>
            <a:pPr lvl="1"/>
            <a:r>
              <a:rPr lang="en-US" sz="2000" dirty="0" smtClean="0"/>
              <a:t>Collimator alignment (TCTs pt. 2): up </a:t>
            </a:r>
            <a:r>
              <a:rPr lang="en-US" sz="2000" dirty="0"/>
              <a:t>to the end of the </a:t>
            </a:r>
            <a:r>
              <a:rPr lang="en-US" sz="2000" dirty="0" smtClean="0"/>
              <a:t>squeeze</a:t>
            </a:r>
          </a:p>
          <a:p>
            <a:pPr lvl="1"/>
            <a:r>
              <a:rPr lang="en-US" sz="2000" dirty="0" smtClean="0"/>
              <a:t>Loss maps up to the end of the squeeze</a:t>
            </a:r>
          </a:p>
          <a:p>
            <a:r>
              <a:rPr lang="en-US" sz="2400" dirty="0" smtClean="0"/>
              <a:t>Tuesday</a:t>
            </a:r>
          </a:p>
          <a:p>
            <a:pPr lvl="1"/>
            <a:r>
              <a:rPr lang="en-US" sz="2000" dirty="0" smtClean="0"/>
              <a:t>Injection and injection protection setting-up (point 2)</a:t>
            </a:r>
          </a:p>
          <a:p>
            <a:pPr lvl="1"/>
            <a:r>
              <a:rPr lang="en-US" sz="2000" dirty="0" smtClean="0"/>
              <a:t>Feed-forward of orbit corrections in ramp/squeeze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iteration)</a:t>
            </a:r>
          </a:p>
          <a:p>
            <a:pPr lvl="1"/>
            <a:r>
              <a:rPr lang="en-US" sz="2000" dirty="0"/>
              <a:t>Collimator alignment (TCTs pt. 2): up to the end of the squeeze</a:t>
            </a:r>
          </a:p>
          <a:p>
            <a:pPr lvl="1"/>
            <a:r>
              <a:rPr lang="en-US" sz="2000" dirty="0"/>
              <a:t>Loss maps </a:t>
            </a:r>
            <a:r>
              <a:rPr lang="en-US" sz="2000" dirty="0" smtClean="0"/>
              <a:t>in collision (including roman pots)</a:t>
            </a:r>
          </a:p>
          <a:p>
            <a:r>
              <a:rPr lang="en-US" sz="2400" dirty="0" smtClean="0"/>
              <a:t>Wednesday</a:t>
            </a:r>
          </a:p>
          <a:p>
            <a:pPr lvl="1"/>
            <a:r>
              <a:rPr lang="en-US" sz="2000" dirty="0" smtClean="0"/>
              <a:t>Angular </a:t>
            </a:r>
            <a:r>
              <a:rPr lang="en-US" sz="2000" dirty="0"/>
              <a:t>alignment </a:t>
            </a:r>
            <a:r>
              <a:rPr lang="en-US" sz="2000" dirty="0" smtClean="0"/>
              <a:t>verification </a:t>
            </a:r>
            <a:r>
              <a:rPr lang="en-US" sz="2000" dirty="0"/>
              <a:t>TDI in point </a:t>
            </a:r>
            <a:r>
              <a:rPr lang="en-US" sz="2000" dirty="0" smtClean="0"/>
              <a:t>8 following issues observed in week 32</a:t>
            </a:r>
          </a:p>
          <a:p>
            <a:pPr lvl="1"/>
            <a:r>
              <a:rPr lang="en-US" sz="2000" dirty="0"/>
              <a:t>Feed-forward of orbit corrections in ramp/squeeze </a:t>
            </a:r>
            <a:r>
              <a:rPr lang="en-US" sz="2000" dirty="0" smtClean="0"/>
              <a:t>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/>
              <a:t>iteration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Intensity ramp up: 78/480/1374 bunches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6577-D49C-4F07-8D4D-99BC14D783F4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372085"/>
              </p:ext>
            </p:extLst>
          </p:nvPr>
        </p:nvGraphicFramePr>
        <p:xfrm>
          <a:off x="228599" y="3338408"/>
          <a:ext cx="8686801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45"/>
                <a:gridCol w="1368152"/>
                <a:gridCol w="1728192"/>
                <a:gridCol w="1010223"/>
                <a:gridCol w="1332805"/>
                <a:gridCol w="120828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Injection, </a:t>
                      </a:r>
                      <a:r>
                        <a:rPr lang="en-US" dirty="0" err="1" smtClean="0"/>
                        <a:t>inj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prot.</a:t>
                      </a:r>
                      <a:r>
                        <a:rPr lang="en-US" dirty="0" smtClean="0"/>
                        <a:t> 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Injection, </a:t>
                      </a:r>
                      <a:r>
                        <a:rPr lang="en-US" dirty="0" err="1" smtClean="0"/>
                        <a:t>inj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prot.</a:t>
                      </a:r>
                      <a:r>
                        <a:rPr lang="en-US" dirty="0" smtClean="0"/>
                        <a:t> OUT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Flat-top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Squeezed, separated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Collision, RP in</a:t>
                      </a:r>
                      <a:r>
                        <a:rPr lang="en-US" baseline="0" dirty="0" smtClean="0"/>
                        <a:t> physics settings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Betatronic</a:t>
                      </a:r>
                      <a:r>
                        <a:rPr lang="en-US" dirty="0" smtClean="0"/>
                        <a:t>-H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Betatronic</a:t>
                      </a:r>
                      <a:r>
                        <a:rPr lang="en-US" dirty="0" smtClean="0"/>
                        <a:t>-V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Neg. off-mom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+1000 Hz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+1000 Hz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+500</a:t>
                      </a:r>
                      <a:r>
                        <a:rPr lang="en-US" baseline="0" dirty="0" smtClean="0">
                          <a:solidFill>
                            <a:srgbClr val="006600"/>
                          </a:solidFill>
                        </a:rPr>
                        <a:t> Hz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Pos. off-mom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-1000 Hz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-1000 Hz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-500 Hz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-500</a:t>
                      </a:r>
                      <a:r>
                        <a:rPr lang="en-US" baseline="0" dirty="0" smtClean="0">
                          <a:solidFill>
                            <a:srgbClr val="006600"/>
                          </a:solidFill>
                        </a:rPr>
                        <a:t> Hz</a:t>
                      </a:r>
                      <a:endParaRPr lang="en-GB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Asynch</a:t>
                      </a:r>
                      <a:r>
                        <a:rPr lang="en-US" dirty="0" smtClean="0"/>
                        <a:t> dump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set-up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908720"/>
            <a:ext cx="8686800" cy="16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dirty="0" smtClean="0"/>
              <a:t>Alignment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Loss Maps- all done. OK by Collimation team</a:t>
            </a:r>
          </a:p>
          <a:p>
            <a:endParaRPr lang="en-US" sz="2400" dirty="0" smtClean="0">
              <a:solidFill>
                <a:srgbClr val="CC0099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009811"/>
              </p:ext>
            </p:extLst>
          </p:nvPr>
        </p:nvGraphicFramePr>
        <p:xfrm>
          <a:off x="539552" y="1484784"/>
          <a:ext cx="821848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296144"/>
                <a:gridCol w="1296144"/>
                <a:gridCol w="1656184"/>
                <a:gridCol w="15217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Flat-top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Squeezed, separated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IP2 TCTVs + TCTHs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990600"/>
            <a:ext cx="26670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Collimation team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8CF6-F4E4-4BE3-A5D9-E651AFE79E08}" type="datetime1">
              <a:rPr lang="en-GB" smtClean="0"/>
              <a:t>20/08/2012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deformation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Tuesday 8/8 dumped </a:t>
            </a:r>
            <a:r>
              <a:rPr lang="en-US" sz="2400" dirty="0"/>
              <a:t>on beam losses on the TDI </a:t>
            </a:r>
            <a:r>
              <a:rPr lang="en-US" sz="2400" dirty="0" smtClean="0"/>
              <a:t>Pt8 when </a:t>
            </a:r>
            <a:r>
              <a:rPr lang="en-US" sz="2400" dirty="0"/>
              <a:t>moved to </a:t>
            </a:r>
            <a:r>
              <a:rPr lang="en-US" sz="2400" dirty="0" smtClean="0"/>
              <a:t>parking and </a:t>
            </a:r>
            <a:r>
              <a:rPr lang="en-US" sz="2400" dirty="0"/>
              <a:t>probably one side got </a:t>
            </a:r>
            <a:r>
              <a:rPr lang="en-US" sz="2400" dirty="0" smtClean="0"/>
              <a:t>stuck. </a:t>
            </a:r>
            <a:r>
              <a:rPr lang="en-US" sz="2400" dirty="0"/>
              <a:t>A</a:t>
            </a:r>
            <a:r>
              <a:rPr lang="en-US" sz="2400" dirty="0" smtClean="0"/>
              <a:t>fter 1 hour </a:t>
            </a:r>
            <a:r>
              <a:rPr lang="en-US" sz="2400" dirty="0">
                <a:solidFill>
                  <a:srgbClr val="FF0000"/>
                </a:solidFill>
              </a:rPr>
              <a:t>with high intensity beams at </a:t>
            </a:r>
            <a:r>
              <a:rPr lang="en-US" sz="2400" dirty="0" smtClean="0">
                <a:solidFill>
                  <a:srgbClr val="FF0000"/>
                </a:solidFill>
              </a:rPr>
              <a:t>injection</a:t>
            </a:r>
            <a:r>
              <a:rPr lang="en-US" sz="2400" dirty="0"/>
              <a:t>:</a:t>
            </a:r>
            <a:r>
              <a:rPr lang="en-US" sz="2400" dirty="0" smtClean="0"/>
              <a:t> a large vacuum rise and probably significant heating.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Suspected deformation </a:t>
            </a:r>
            <a:r>
              <a:rPr lang="en-US" sz="2400" dirty="0">
                <a:solidFill>
                  <a:srgbClr val="FF0000"/>
                </a:solidFill>
              </a:rPr>
              <a:t>of the structure, seen as ‘drifts’ on the LVDT readings, much stronger than </a:t>
            </a:r>
            <a:r>
              <a:rPr lang="en-US" sz="2400" dirty="0" smtClean="0">
                <a:solidFill>
                  <a:srgbClr val="FF0000"/>
                </a:solidFill>
              </a:rPr>
              <a:t>normal</a:t>
            </a:r>
          </a:p>
          <a:p>
            <a:endParaRPr lang="en-US" sz="2400" dirty="0" smtClean="0">
              <a:solidFill>
                <a:srgbClr val="CC0099"/>
              </a:solidFill>
            </a:endParaRPr>
          </a:p>
          <a:p>
            <a:r>
              <a:rPr lang="en-US" sz="2400" dirty="0">
                <a:sym typeface="Wingdings" pitchFamily="2" charset="2"/>
              </a:rPr>
              <a:t>N</a:t>
            </a:r>
            <a:r>
              <a:rPr lang="en-US" sz="2400" dirty="0" smtClean="0">
                <a:sym typeface="Wingdings" pitchFamily="2" charset="2"/>
              </a:rPr>
              <a:t>ot clear at that point which part of the system (jaw or mechanism outside) is deformed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5410200"/>
            <a:ext cx="54864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M. Di Castro, R. Losito, A. Masi, J. Uythoven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6F-4B3F-4213-9ABF-FC2024699740}" type="datetime1">
              <a:rPr lang="en-GB" smtClean="0"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TDI8 alignment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990600"/>
            <a:ext cx="4419600" cy="5257800"/>
          </a:xfrm>
        </p:spPr>
        <p:txBody>
          <a:bodyPr/>
          <a:lstStyle/>
          <a:p>
            <a:r>
              <a:rPr lang="en-US" sz="2400" dirty="0" smtClean="0"/>
              <a:t>Angular alignment:</a:t>
            </a:r>
          </a:p>
          <a:p>
            <a:pPr lvl="1"/>
            <a:r>
              <a:rPr lang="en-US" sz="2000" dirty="0" smtClean="0"/>
              <a:t>No change as compared to last measurement's changes </a:t>
            </a:r>
            <a:r>
              <a:rPr lang="en-US" sz="2000" dirty="0"/>
              <a:t>by 10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rad</a:t>
            </a:r>
            <a:r>
              <a:rPr lang="en-US" sz="2000" dirty="0" smtClean="0"/>
              <a:t> </a:t>
            </a:r>
            <a:r>
              <a:rPr lang="en-US" sz="2000" dirty="0"/>
              <a:t>for the lower </a:t>
            </a:r>
            <a:r>
              <a:rPr lang="en-US" sz="2000" dirty="0" smtClean="0"/>
              <a:t>jaw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keep the same positions and angles as </a:t>
            </a:r>
            <a:r>
              <a:rPr lang="en-US" sz="2000" dirty="0" smtClean="0"/>
              <a:t>before</a:t>
            </a:r>
          </a:p>
          <a:p>
            <a:r>
              <a:rPr lang="en-US" sz="2400" dirty="0" smtClean="0"/>
              <a:t>Retraction measurement:</a:t>
            </a:r>
          </a:p>
          <a:p>
            <a:pPr lvl="1"/>
            <a:r>
              <a:rPr lang="en-US" sz="2000" dirty="0" smtClean="0"/>
              <a:t>Lower </a:t>
            </a:r>
            <a:r>
              <a:rPr lang="en-US" sz="2000" dirty="0"/>
              <a:t>TDI.P8 jaw at </a:t>
            </a:r>
            <a:r>
              <a:rPr lang="en-US" sz="2000" dirty="0" smtClean="0"/>
              <a:t>6.8 (6.6 previous)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</a:t>
            </a:r>
            <a:r>
              <a:rPr lang="en-US" sz="2000" dirty="0"/>
              <a:t>exactly at nominal setting, OK </a:t>
            </a:r>
            <a:br>
              <a:rPr lang="en-US" sz="2000" dirty="0"/>
            </a:br>
            <a:r>
              <a:rPr lang="en-US" sz="2000" dirty="0"/>
              <a:t>Upper jaw at 6.4 </a:t>
            </a:r>
            <a:r>
              <a:rPr lang="en-US" sz="2000" dirty="0" smtClean="0"/>
              <a:t>(6.4)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, </a:t>
            </a:r>
            <a:r>
              <a:rPr lang="en-US" sz="2000" dirty="0"/>
              <a:t>closer to the beam and therefore OK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400" dirty="0" smtClean="0"/>
              <a:t>No evident damage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4022-7F77-41A1-9776-F4293ACF1276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26" name="Picture 2" descr="http://elogbook.cern.ch/eLogbook/attach_reader?attach_id=1279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96" y="1676400"/>
            <a:ext cx="47910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57800" y="5410200"/>
            <a:ext cx="34290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C. Bracco, W. Bartmann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7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at injection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Emittances</a:t>
            </a:r>
            <a:r>
              <a:rPr lang="en-US" sz="2400" dirty="0" smtClean="0">
                <a:solidFill>
                  <a:schemeClr val="tx2"/>
                </a:solidFill>
              </a:rPr>
              <a:t> in the LHC larger than last Sunday for similar intensity. PS sees fluctuations since the week-end.</a:t>
            </a:r>
          </a:p>
        </p:txBody>
      </p:sp>
      <p:pic>
        <p:nvPicPr>
          <p:cNvPr id="2051" name="Picture 3" descr="C77A72E3-5AB6-4FA5-8864-F2FCE69F87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2650"/>
            <a:ext cx="6105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257800" y="5960400"/>
            <a:ext cx="34290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R. Steerenberg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ABE7-3084-42DE-929E-BE4A6EF0F3E9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7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at injection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4191000" cy="5257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Further deterioration during Thursday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Some improvement after SPS inj. Kicker timing adjustment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eholzer\AppData\Local\Temp\201208161544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94" y="1211580"/>
            <a:ext cx="4583906" cy="51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4614446"/>
            <a:ext cx="1512168" cy="3385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B2V Fill 2978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6341400"/>
            <a:ext cx="14478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E. Bravin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895600"/>
            <a:ext cx="1512168" cy="3385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B2V Fill 2977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956846"/>
            <a:ext cx="1512168" cy="3385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B2V Fill 2976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24F-3C55-4CC7-8BB6-90FE049B7985}" type="datetime1">
              <a:rPr lang="en-GB" smtClean="0"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Emittance</a:t>
            </a:r>
            <a:r>
              <a:rPr lang="en-US" dirty="0"/>
              <a:t> at injection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tx2"/>
                </a:solidFill>
              </a:rPr>
              <a:t>Striking improvement on Thu night:</a:t>
            </a:r>
          </a:p>
          <a:p>
            <a:pPr lvl="1"/>
            <a:r>
              <a:rPr lang="en-GB" sz="1800" dirty="0" smtClean="0"/>
              <a:t>Average </a:t>
            </a:r>
            <a:r>
              <a:rPr lang="en-GB" sz="1800" dirty="0" err="1" smtClean="0"/>
              <a:t>emittance</a:t>
            </a:r>
            <a:r>
              <a:rPr lang="en-GB" sz="1800" dirty="0" smtClean="0"/>
              <a:t> out of the PS of </a:t>
            </a:r>
            <a:r>
              <a:rPr lang="en-GB" sz="1800" dirty="0" smtClean="0">
                <a:solidFill>
                  <a:srgbClr val="FF0000"/>
                </a:solidFill>
              </a:rPr>
              <a:t>1.1 </a:t>
            </a:r>
            <a:r>
              <a:rPr lang="en-GB" sz="18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GB" sz="1800" dirty="0" smtClean="0">
                <a:solidFill>
                  <a:srgbClr val="FF0000"/>
                </a:solidFill>
              </a:rPr>
              <a:t>m </a:t>
            </a:r>
            <a:r>
              <a:rPr lang="en-GB" sz="1800" dirty="0" smtClean="0"/>
              <a:t>and an intensity per bunch of </a:t>
            </a:r>
            <a:r>
              <a:rPr lang="en-GB" sz="1800" dirty="0" smtClean="0">
                <a:solidFill>
                  <a:srgbClr val="FF0000"/>
                </a:solidFill>
              </a:rPr>
              <a:t>1.7x10</a:t>
            </a:r>
            <a:r>
              <a:rPr lang="en-GB" sz="1800" baseline="30000" dirty="0" smtClean="0">
                <a:solidFill>
                  <a:srgbClr val="FF0000"/>
                </a:solidFill>
              </a:rPr>
              <a:t>11</a:t>
            </a:r>
            <a:r>
              <a:rPr lang="en-GB" sz="1800" dirty="0" smtClean="0">
                <a:solidFill>
                  <a:srgbClr val="FF0000"/>
                </a:solidFill>
              </a:rPr>
              <a:t> p/b</a:t>
            </a:r>
            <a:r>
              <a:rPr lang="en-GB" sz="1800" dirty="0" smtClean="0"/>
              <a:t>. Mainly due to working point optimization at low energy.</a:t>
            </a:r>
          </a:p>
          <a:p>
            <a:pPr lvl="1"/>
            <a:r>
              <a:rPr lang="en-GB" sz="1800" dirty="0" smtClean="0"/>
              <a:t>SPS </a:t>
            </a:r>
            <a:r>
              <a:rPr lang="en-GB" sz="1800" dirty="0"/>
              <a:t>has confirmed the </a:t>
            </a:r>
            <a:r>
              <a:rPr lang="en-GB" sz="1800" dirty="0" err="1"/>
              <a:t>emittance</a:t>
            </a:r>
            <a:r>
              <a:rPr lang="en-GB" sz="1800" dirty="0"/>
              <a:t> </a:t>
            </a:r>
            <a:r>
              <a:rPr lang="en-GB" sz="1800" dirty="0" smtClean="0"/>
              <a:t>reduction</a:t>
            </a:r>
            <a:r>
              <a:rPr lang="en-GB" sz="1800" dirty="0"/>
              <a:t> </a:t>
            </a:r>
            <a:r>
              <a:rPr lang="en-GB" sz="1800" dirty="0" smtClean="0"/>
              <a:t>with </a:t>
            </a:r>
            <a:r>
              <a:rPr lang="en-GB" sz="1800" dirty="0" err="1" smtClean="0"/>
              <a:t>emittances</a:t>
            </a:r>
            <a:r>
              <a:rPr lang="en-GB" sz="1800" dirty="0" smtClean="0"/>
              <a:t> of 1.5 um</a:t>
            </a:r>
          </a:p>
          <a:p>
            <a:pPr lvl="1"/>
            <a:r>
              <a:rPr lang="en-US" sz="1800" dirty="0" smtClean="0"/>
              <a:t>Since then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 at injection in the LHC in the range of 1.6-1.8 um</a:t>
            </a:r>
            <a:endParaRPr lang="en-GB" sz="18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GB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https://espace.cern.ch/be-dep/OP/PS/Shared%20Documents/PS-FT_emittance_evolution_17Aug2012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48" y="2895600"/>
            <a:ext cx="5600256" cy="3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93804" y="5963740"/>
            <a:ext cx="34290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R. Steerenberg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BC3A-E4E1-4103-9FE8-57DAD46F628C}" type="datetime1">
              <a:rPr lang="en-GB" smtClean="0"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ern.ch\dfs\Users\a\arduini\Documents\week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24050"/>
            <a:ext cx="882396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33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62000" y="3513599"/>
            <a:ext cx="18288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ALICE polarity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2466978"/>
            <a:ext cx="7086600" cy="0"/>
          </a:xfrm>
          <a:prstGeom prst="line">
            <a:avLst/>
          </a:prstGeom>
          <a:ln w="3810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973B-4A33-4562-8F00-8E0E84D7DAC8}" type="datetime1">
              <a:rPr lang="en-GB" smtClean="0"/>
              <a:t>20/08/2012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 33 Summary - G. </a:t>
            </a:r>
            <a:r>
              <a:rPr lang="en-US" dirty="0" err="1" smtClean="0"/>
              <a:t>Arduini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2000" y="2590800"/>
            <a:ext cx="1828800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7x10</a:t>
            </a:r>
            <a:r>
              <a:rPr lang="en-US" sz="1600" baseline="30000" dirty="0" smtClean="0">
                <a:solidFill>
                  <a:srgbClr val="FFFF00"/>
                </a:solidFill>
              </a:rPr>
              <a:t>33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cm</a:t>
            </a:r>
            <a:r>
              <a:rPr lang="en-US" sz="1600" baseline="30000" dirty="0">
                <a:solidFill>
                  <a:srgbClr val="FFFF00"/>
                </a:solidFill>
              </a:rPr>
              <a:t>-2</a:t>
            </a:r>
            <a:r>
              <a:rPr lang="en-US" sz="1600" dirty="0">
                <a:solidFill>
                  <a:srgbClr val="FFFF00"/>
                </a:solidFill>
              </a:rPr>
              <a:t>s</a:t>
            </a:r>
            <a:r>
              <a:rPr lang="en-US" sz="1600" baseline="30000" dirty="0">
                <a:solidFill>
                  <a:srgbClr val="FFFF00"/>
                </a:solidFill>
              </a:rPr>
              <a:t>-1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5562600"/>
            <a:ext cx="3276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</a:t>
            </a:r>
            <a:r>
              <a:rPr lang="en-US" b="1" baseline="-25000" dirty="0" smtClean="0">
                <a:solidFill>
                  <a:srgbClr val="00B050"/>
                </a:solidFill>
              </a:rPr>
              <a:t>ATLAS</a:t>
            </a:r>
            <a:r>
              <a:rPr lang="en-GB" b="1" baseline="-25000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FFFF99"/>
                </a:solidFill>
              </a:rPr>
              <a:t>L</a:t>
            </a:r>
            <a:r>
              <a:rPr lang="en-US" b="1" baseline="-25000" dirty="0" smtClean="0">
                <a:solidFill>
                  <a:srgbClr val="FFFF99"/>
                </a:solidFill>
              </a:rPr>
              <a:t>CMS</a:t>
            </a:r>
            <a:r>
              <a:rPr lang="en-US" b="1" dirty="0">
                <a:solidFill>
                  <a:srgbClr val="FFFF99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I</a:t>
            </a:r>
            <a:r>
              <a:rPr lang="en-US" b="1" baseline="-25000" dirty="0" smtClean="0">
                <a:solidFill>
                  <a:srgbClr val="FFC000"/>
                </a:solidFill>
              </a:rPr>
              <a:t>B2</a:t>
            </a:r>
            <a:r>
              <a:rPr lang="en-US" b="1" baseline="-25000" dirty="0" smtClean="0">
                <a:solidFill>
                  <a:srgbClr val="FFFF99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B1</a:t>
            </a:r>
            <a:endParaRPr lang="en-US" b="1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Instabilities</a:t>
            </a:r>
            <a:endParaRPr lang="en-GB" dirty="0"/>
          </a:p>
        </p:txBody>
      </p:sp>
      <p:pic>
        <p:nvPicPr>
          <p:cNvPr id="1026" name="Picture 2" descr="\\cern.ch\dfs\Users\a\arduini\Documents\fill298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90600"/>
            <a:ext cx="86868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cern.ch\dfs\Users\a\arduini\Documents\fill29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733800"/>
            <a:ext cx="877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990600"/>
            <a:ext cx="3962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2980 - Q’</a:t>
            </a:r>
            <a:r>
              <a:rPr lang="en-US" sz="2000" b="1" baseline="-25000" dirty="0" smtClean="0">
                <a:solidFill>
                  <a:srgbClr val="FFFF00"/>
                </a:solidFill>
              </a:rPr>
              <a:t>H/V</a:t>
            </a:r>
            <a:r>
              <a:rPr lang="en-US" sz="2000" b="1" dirty="0" smtClean="0">
                <a:solidFill>
                  <a:srgbClr val="FFFF00"/>
                </a:solidFill>
              </a:rPr>
              <a:t>=11 – </a:t>
            </a:r>
            <a:r>
              <a:rPr lang="en-US" sz="2000" b="1" dirty="0" err="1" smtClean="0">
                <a:solidFill>
                  <a:srgbClr val="FFFF00"/>
                </a:solidFill>
              </a:rPr>
              <a:t>Gain</a:t>
            </a:r>
            <a:r>
              <a:rPr lang="en-US" sz="2000" b="1" baseline="-25000" dirty="0" err="1" smtClean="0">
                <a:solidFill>
                  <a:srgbClr val="FFFF00"/>
                </a:solidFill>
              </a:rPr>
              <a:t>TFB</a:t>
            </a:r>
            <a:r>
              <a:rPr lang="en-US" sz="2000" b="1" dirty="0" smtClean="0">
                <a:solidFill>
                  <a:srgbClr val="FFFF00"/>
                </a:solidFill>
              </a:rPr>
              <a:t>=0.01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657600"/>
            <a:ext cx="3962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2983 - Q’</a:t>
            </a:r>
            <a:r>
              <a:rPr lang="en-US" sz="2000" b="1" baseline="-25000" dirty="0" smtClean="0">
                <a:solidFill>
                  <a:srgbClr val="FFFF00"/>
                </a:solidFill>
              </a:rPr>
              <a:t>H/V</a:t>
            </a:r>
            <a:r>
              <a:rPr lang="en-US" sz="2000" b="1" dirty="0" smtClean="0">
                <a:solidFill>
                  <a:srgbClr val="FFFF00"/>
                </a:solidFill>
              </a:rPr>
              <a:t>=11 – </a:t>
            </a:r>
            <a:r>
              <a:rPr lang="en-US" sz="2000" b="1" dirty="0" err="1" smtClean="0">
                <a:solidFill>
                  <a:srgbClr val="FFFF00"/>
                </a:solidFill>
              </a:rPr>
              <a:t>Gain</a:t>
            </a:r>
            <a:r>
              <a:rPr lang="en-US" sz="2000" b="1" baseline="-25000" dirty="0" err="1" smtClean="0">
                <a:solidFill>
                  <a:srgbClr val="FFFF00"/>
                </a:solidFill>
              </a:rPr>
              <a:t>TFB</a:t>
            </a:r>
            <a:r>
              <a:rPr lang="en-US" sz="2000" b="1" dirty="0" smtClean="0">
                <a:solidFill>
                  <a:srgbClr val="FFFF00"/>
                </a:solidFill>
              </a:rPr>
              <a:t>=0.02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238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BBQ-B1H </a:t>
            </a:r>
            <a:r>
              <a:rPr lang="en-US" b="1" dirty="0">
                <a:solidFill>
                  <a:srgbClr val="FFC000"/>
                </a:solidFill>
              </a:rPr>
              <a:t>BBQ-B2H</a:t>
            </a:r>
            <a:endParaRPr lang="en-US" b="1" dirty="0" smtClean="0">
              <a:solidFill>
                <a:srgbClr val="FFFF99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BBQ-B1V </a:t>
            </a:r>
            <a:r>
              <a:rPr lang="en-US" b="1" dirty="0">
                <a:solidFill>
                  <a:srgbClr val="00B0F0"/>
                </a:solidFill>
              </a:rPr>
              <a:t>BBQ-B2V</a:t>
            </a:r>
            <a:endParaRPr lang="en-GB" b="1" baseline="-25000" dirty="0">
              <a:solidFill>
                <a:srgbClr val="00B0F0"/>
              </a:solidFill>
            </a:endParaRPr>
          </a:p>
          <a:p>
            <a:endParaRPr lang="en-US" b="1" dirty="0" smtClean="0">
              <a:solidFill>
                <a:srgbClr val="FFFF99"/>
              </a:solidFill>
            </a:endParaRPr>
          </a:p>
          <a:p>
            <a:endParaRPr lang="en-GB" b="1" baseline="-25000" dirty="0">
              <a:solidFill>
                <a:srgbClr val="FFFF9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2518-3229-4BF9-A8EE-4FED1A7AD76C}" type="datetime1">
              <a:rPr lang="en-GB" smtClean="0"/>
              <a:t>20/08/2012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Instabilities</a:t>
            </a:r>
            <a:endParaRPr lang="en-GB" dirty="0"/>
          </a:p>
        </p:txBody>
      </p:sp>
      <p:pic>
        <p:nvPicPr>
          <p:cNvPr id="2051" name="Picture 3" descr="\\cern.ch\dfs\Users\a\arduini\Documents\fill2984.png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14400"/>
            <a:ext cx="8823960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ern.ch\dfs\Users\a\arduini\Documents\fill2987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823960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43000" y="990600"/>
            <a:ext cx="3962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2984 - Q’</a:t>
            </a:r>
            <a:r>
              <a:rPr lang="en-US" sz="2000" b="1" baseline="-25000" dirty="0" smtClean="0">
                <a:solidFill>
                  <a:srgbClr val="FFFF00"/>
                </a:solidFill>
              </a:rPr>
              <a:t>H/V</a:t>
            </a:r>
            <a:r>
              <a:rPr lang="en-US" sz="2000" b="1" dirty="0" smtClean="0">
                <a:solidFill>
                  <a:srgbClr val="FFFF00"/>
                </a:solidFill>
              </a:rPr>
              <a:t>=13 – </a:t>
            </a:r>
            <a:r>
              <a:rPr lang="en-US" sz="2000" b="1" dirty="0" err="1" smtClean="0">
                <a:solidFill>
                  <a:srgbClr val="FFFF00"/>
                </a:solidFill>
              </a:rPr>
              <a:t>Gain</a:t>
            </a:r>
            <a:r>
              <a:rPr lang="en-US" sz="2000" b="1" baseline="-25000" dirty="0" err="1" smtClean="0">
                <a:solidFill>
                  <a:srgbClr val="FFFF00"/>
                </a:solidFill>
              </a:rPr>
              <a:t>TFB</a:t>
            </a:r>
            <a:r>
              <a:rPr lang="en-US" sz="2000" b="1" dirty="0" smtClean="0">
                <a:solidFill>
                  <a:srgbClr val="FFFF00"/>
                </a:solidFill>
              </a:rPr>
              <a:t>=0.04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657600"/>
            <a:ext cx="45720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2987 - Q’</a:t>
            </a:r>
            <a:r>
              <a:rPr lang="en-US" sz="2000" b="1" baseline="-25000" dirty="0" smtClean="0">
                <a:solidFill>
                  <a:srgbClr val="FFFF00"/>
                </a:solidFill>
              </a:rPr>
              <a:t>H</a:t>
            </a:r>
            <a:r>
              <a:rPr lang="en-US" sz="2000" b="1" dirty="0" smtClean="0">
                <a:solidFill>
                  <a:srgbClr val="FFFF00"/>
                </a:solidFill>
              </a:rPr>
              <a:t>=13 Q’</a:t>
            </a:r>
            <a:r>
              <a:rPr lang="en-US" sz="2000" b="1" baseline="-25000" dirty="0" smtClean="0">
                <a:solidFill>
                  <a:srgbClr val="FFFF00"/>
                </a:solidFill>
              </a:rPr>
              <a:t>V</a:t>
            </a:r>
            <a:r>
              <a:rPr lang="en-US" sz="2000" b="1" dirty="0" smtClean="0">
                <a:solidFill>
                  <a:srgbClr val="FFFF00"/>
                </a:solidFill>
              </a:rPr>
              <a:t>=15 – </a:t>
            </a:r>
            <a:r>
              <a:rPr lang="en-US" sz="2000" b="1" dirty="0" err="1" smtClean="0">
                <a:solidFill>
                  <a:srgbClr val="FFFF00"/>
                </a:solidFill>
              </a:rPr>
              <a:t>Gain</a:t>
            </a:r>
            <a:r>
              <a:rPr lang="en-US" sz="2000" b="1" baseline="-25000" dirty="0" err="1" smtClean="0">
                <a:solidFill>
                  <a:srgbClr val="FFFF00"/>
                </a:solidFill>
              </a:rPr>
              <a:t>TFB</a:t>
            </a:r>
            <a:r>
              <a:rPr lang="en-US" sz="2000" b="1" dirty="0" smtClean="0">
                <a:solidFill>
                  <a:srgbClr val="FFFF00"/>
                </a:solidFill>
              </a:rPr>
              <a:t>=0.04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447800"/>
            <a:ext cx="238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BBQ-B1H </a:t>
            </a:r>
            <a:r>
              <a:rPr lang="en-US" b="1" dirty="0">
                <a:solidFill>
                  <a:srgbClr val="FFC000"/>
                </a:solidFill>
              </a:rPr>
              <a:t>BBQ-B2H</a:t>
            </a:r>
            <a:endParaRPr lang="en-US" b="1" dirty="0" smtClean="0">
              <a:solidFill>
                <a:srgbClr val="FFFF99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BBQ-B1V </a:t>
            </a:r>
            <a:r>
              <a:rPr lang="en-US" b="1" dirty="0">
                <a:solidFill>
                  <a:srgbClr val="00B0F0"/>
                </a:solidFill>
              </a:rPr>
              <a:t>BBQ-B2V</a:t>
            </a:r>
            <a:endParaRPr lang="en-GB" b="1" baseline="-25000" dirty="0">
              <a:solidFill>
                <a:srgbClr val="00B0F0"/>
              </a:solidFill>
            </a:endParaRPr>
          </a:p>
          <a:p>
            <a:endParaRPr lang="en-US" b="1" dirty="0" smtClean="0">
              <a:solidFill>
                <a:srgbClr val="FFFF99"/>
              </a:solidFill>
            </a:endParaRPr>
          </a:p>
          <a:p>
            <a:endParaRPr lang="en-GB" b="1" baseline="-25000" dirty="0">
              <a:solidFill>
                <a:srgbClr val="FFFF9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70B-2BC4-471D-AC3F-C9410846DDB0}" type="datetime1">
              <a:rPr lang="en-GB" smtClean="0"/>
              <a:t>20/08/2012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D93-4850-4444-9F4A-3A312AC9D5AB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1026" name="Picture 2" descr="\\cern.ch\dfs\Users\a\arduini\Documents\fill298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8097"/>
            <a:ext cx="8686800" cy="38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4724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IP8-V-SEP</a:t>
            </a:r>
            <a:endParaRPr lang="en-GB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282" y="2286000"/>
            <a:ext cx="133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C000"/>
                </a:solidFill>
              </a:rPr>
              <a:t>Oct+</a:t>
            </a:r>
            <a:r>
              <a:rPr lang="en-US" sz="1600" b="1" dirty="0" err="1" smtClean="0">
                <a:solidFill>
                  <a:srgbClr val="00B0F0"/>
                </a:solidFill>
              </a:rPr>
              <a:t>Chrom</a:t>
            </a:r>
            <a:endParaRPr lang="en-GB" sz="1600" b="1" baseline="-25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767856">
            <a:off x="880177" y="3163662"/>
            <a:ext cx="110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IP1-H-SEP</a:t>
            </a:r>
            <a:endParaRPr lang="en-GB" sz="1400" b="1" baseline="-25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800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5F7D5"/>
                </a:solidFill>
              </a:rPr>
              <a:t>BBQ-B1V</a:t>
            </a:r>
            <a:endParaRPr lang="en-GB" sz="1400" b="1" baseline="-25000" dirty="0">
              <a:solidFill>
                <a:srgbClr val="F5F7D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7014279">
            <a:off x="1540998" y="3429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IP8-V-XING</a:t>
            </a:r>
            <a:endParaRPr lang="en-GB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3741824">
            <a:off x="2954126" y="312059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60093"/>
                </a:solidFill>
              </a:rPr>
              <a:t>IP8-H-XING</a:t>
            </a:r>
            <a:endParaRPr lang="en-GB" sz="1400" b="1" baseline="-25000" dirty="0">
              <a:solidFill>
                <a:srgbClr val="D6009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948" y="2785646"/>
            <a:ext cx="952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BCT-B1</a:t>
            </a:r>
            <a:endParaRPr lang="en-GB" sz="1400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</a:t>
            </a:r>
            <a:endParaRPr lang="en-GB" dirty="0"/>
          </a:p>
        </p:txBody>
      </p:sp>
      <p:pic>
        <p:nvPicPr>
          <p:cNvPr id="7170" name="Picture 2" descr="http://elogbook.cern.ch/eLogbook/attach_reader?attach_id=12810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990600"/>
            <a:ext cx="82788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00" y="3505200"/>
            <a:ext cx="8293100" cy="1348578"/>
          </a:xfrm>
        </p:spPr>
        <p:txBody>
          <a:bodyPr/>
          <a:lstStyle/>
          <a:p>
            <a:r>
              <a:rPr lang="en-US" sz="2000" dirty="0" smtClean="0"/>
              <a:t>Vertical blow-up </a:t>
            </a:r>
            <a:r>
              <a:rPr lang="en-US" sz="2000" dirty="0"/>
              <a:t>of the tails of 36 bunch </a:t>
            </a:r>
            <a:r>
              <a:rPr lang="en-US" sz="2000" dirty="0" smtClean="0"/>
              <a:t>trains</a:t>
            </a:r>
            <a:r>
              <a:rPr lang="en-GB" sz="2000" dirty="0" smtClean="0"/>
              <a:t> mostly on B1</a:t>
            </a:r>
            <a:endParaRPr lang="en-US" sz="2000" dirty="0" smtClean="0"/>
          </a:p>
          <a:p>
            <a:r>
              <a:rPr lang="en-US" sz="2000" dirty="0" smtClean="0"/>
              <a:t>Losses on the few percent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85AE-C374-4440-8D77-ABB2343104B3}" type="datetime1">
              <a:rPr lang="en-GB" smtClean="0"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026" name="Picture 2" descr="http://elogbook.cern.ch/eLogbook/attach_reader?attach_id=12808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2" r="20350" b="7591"/>
          <a:stretch/>
        </p:blipFill>
        <p:spPr bwMode="auto">
          <a:xfrm>
            <a:off x="1447800" y="4276494"/>
            <a:ext cx="6362175" cy="21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43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Present settings during squeeze and collision:</a:t>
            </a:r>
          </a:p>
          <a:p>
            <a:pPr lvl="1"/>
            <a:r>
              <a:rPr lang="en-US" sz="2400" dirty="0" smtClean="0"/>
              <a:t>Q’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=13 (ramping down to 11 during collision process), Q’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=15 (for next fill)</a:t>
            </a:r>
          </a:p>
          <a:p>
            <a:pPr lvl="1"/>
            <a:r>
              <a:rPr lang="en-US" sz="2400" dirty="0" err="1" smtClean="0">
                <a:solidFill>
                  <a:schemeClr val="tx2"/>
                </a:solidFill>
              </a:rPr>
              <a:t>Octupoles</a:t>
            </a:r>
            <a:r>
              <a:rPr lang="en-US" sz="2400" dirty="0" smtClean="0">
                <a:solidFill>
                  <a:schemeClr val="tx2"/>
                </a:solidFill>
              </a:rPr>
              <a:t> at 510 A during squeez</a:t>
            </a:r>
            <a:r>
              <a:rPr lang="en-US" sz="2400" dirty="0" smtClean="0"/>
              <a:t>e and ramped down to 394 A during collision process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Transverse damper at maximum normalized gain (0.04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 50 turns damping time for the low frequency coupled bunch modes)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3953-EA6F-4126-8E5A-7A00AB265675}" type="datetime1">
              <a:rPr lang="en-GB" smtClean="0"/>
              <a:t>20/08/2012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7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 temperature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F49-F64A-4D7D-AA5F-B435BF142A18}" type="datetime1">
              <a:rPr lang="en-GB" smtClean="0"/>
              <a:t>20/08/2012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276601"/>
            <a:ext cx="8686800" cy="2286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  <a:ea typeface="Times New Roman" pitchFamily="18" charset="0"/>
                <a:cs typeface="Tahoma" pitchFamily="34" charset="0"/>
              </a:rPr>
              <a:t>Data from kicker soft-start analyzed.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  <a:ea typeface="Times New Roman" pitchFamily="18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  <a:ea typeface="Times New Roman" pitchFamily="18" charset="0"/>
                <a:cs typeface="Tahoma" pitchFamily="34" charset="0"/>
              </a:rPr>
              <a:t>Slight increase in the interlock levels applied (particularly for magnet B – 2 deg.)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  <a:ea typeface="Times New Roman" pitchFamily="18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  <a:ea typeface="Times New Roman" pitchFamily="18" charset="0"/>
                <a:cs typeface="Tahoma" pitchFamily="34" charset="0"/>
              </a:rPr>
              <a:t>Magnet C: indications that we could be close to the Curie temperature, </a:t>
            </a:r>
            <a:r>
              <a:rPr lang="en-US" sz="2000" dirty="0">
                <a:latin typeface="+mj-lt"/>
                <a:ea typeface="Times New Roman" pitchFamily="18" charset="0"/>
                <a:cs typeface="Tahoma" pitchFamily="34" charset="0"/>
              </a:rPr>
              <a:t>more data </a:t>
            </a:r>
            <a:r>
              <a:rPr lang="en-US" sz="2000" dirty="0" smtClean="0">
                <a:latin typeface="+mj-lt"/>
                <a:ea typeface="Times New Roman" pitchFamily="18" charset="0"/>
                <a:cs typeface="Tahoma" pitchFamily="34" charset="0"/>
              </a:rPr>
              <a:t>needed.</a:t>
            </a:r>
            <a:endParaRPr lang="en-GB" sz="2000" dirty="0" smtClean="0">
              <a:latin typeface="+mj-lt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098" name="Picture 2" descr="http://elogbook.cern.ch/eLogbook/attach_reader?attach_id=128098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b="50000"/>
          <a:stretch/>
        </p:blipFill>
        <p:spPr bwMode="auto">
          <a:xfrm>
            <a:off x="1447800" y="1003300"/>
            <a:ext cx="6110288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53000" y="5963740"/>
            <a:ext cx="4069804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B. Goddard, V. Gomes </a:t>
            </a:r>
            <a:r>
              <a:rPr lang="en-US" sz="2000" b="1" dirty="0" err="1" smtClean="0">
                <a:solidFill>
                  <a:srgbClr val="FFFF00"/>
                </a:solidFill>
              </a:rPr>
              <a:t>Namora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Footprint Viewer</a:t>
            </a:r>
            <a:endParaRPr lang="en-GB" dirty="0"/>
          </a:p>
        </p:txBody>
      </p:sp>
      <p:pic>
        <p:nvPicPr>
          <p:cNvPr id="6148" name="Picture 4" descr="http://elogbook.cern.ch/eLogbook/attach_reader?attach_id=12805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10001" b="13333"/>
          <a:stretch/>
        </p:blipFill>
        <p:spPr bwMode="auto">
          <a:xfrm>
            <a:off x="-60941" y="990600"/>
            <a:ext cx="4099541" cy="3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logbook.cern.ch/eLogbook/attach_reader?attach_id=128059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0386" b="12802"/>
          <a:stretch/>
        </p:blipFill>
        <p:spPr bwMode="auto">
          <a:xfrm>
            <a:off x="2438400" y="2194537"/>
            <a:ext cx="4094341" cy="351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logbook.cern.ch/eLogbook/attach_reader?attach_id=12806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7" t="9202" b="12840"/>
          <a:stretch/>
        </p:blipFill>
        <p:spPr bwMode="auto">
          <a:xfrm>
            <a:off x="4945399" y="2773726"/>
            <a:ext cx="4122401" cy="35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0800" y="1219200"/>
            <a:ext cx="16002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X. Buffat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1219200"/>
            <a:ext cx="16002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Injection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366284"/>
            <a:ext cx="16002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Flat top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064800"/>
            <a:ext cx="1600200" cy="364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Collision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4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Achieved new record luminosities &gt;7x10</a:t>
            </a:r>
            <a:r>
              <a:rPr lang="en-US" sz="2400" baseline="30000" dirty="0" smtClean="0">
                <a:solidFill>
                  <a:schemeClr val="tx2"/>
                </a:solidFill>
              </a:rPr>
              <a:t>33</a:t>
            </a:r>
            <a:r>
              <a:rPr lang="en-US" sz="2400" dirty="0" smtClean="0">
                <a:solidFill>
                  <a:schemeClr val="tx2"/>
                </a:solidFill>
              </a:rPr>
              <a:t> cm</a:t>
            </a:r>
            <a:r>
              <a:rPr lang="en-US" sz="2400" baseline="30000" dirty="0" smtClean="0">
                <a:solidFill>
                  <a:schemeClr val="tx2"/>
                </a:solidFill>
              </a:rPr>
              <a:t>-2</a:t>
            </a:r>
            <a:r>
              <a:rPr lang="en-US" sz="2400" dirty="0" smtClean="0">
                <a:solidFill>
                  <a:schemeClr val="tx2"/>
                </a:solidFill>
              </a:rPr>
              <a:t>s</a:t>
            </a:r>
            <a:r>
              <a:rPr lang="en-US" sz="2400" baseline="30000" dirty="0" smtClean="0">
                <a:solidFill>
                  <a:schemeClr val="tx2"/>
                </a:solidFill>
              </a:rPr>
              <a:t>-1</a:t>
            </a:r>
            <a:r>
              <a:rPr lang="en-GB" sz="2400" dirty="0" smtClean="0">
                <a:solidFill>
                  <a:schemeClr val="tx2"/>
                </a:solidFill>
              </a:rPr>
              <a:t> with:</a:t>
            </a:r>
          </a:p>
          <a:p>
            <a:pPr lvl="1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High bunch intensity (~1.6x10</a:t>
            </a:r>
            <a:r>
              <a:rPr lang="en-US" sz="2400" baseline="30000" dirty="0" smtClean="0">
                <a:solidFill>
                  <a:srgbClr val="FF0000"/>
                </a:solidFill>
              </a:rPr>
              <a:t>11</a:t>
            </a:r>
            <a:r>
              <a:rPr lang="en-US" sz="2400" dirty="0" smtClean="0">
                <a:solidFill>
                  <a:srgbClr val="FF0000"/>
                </a:solidFill>
              </a:rPr>
              <a:t> p/bunch at injection)</a:t>
            </a:r>
          </a:p>
          <a:p>
            <a:pPr lvl="1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Small </a:t>
            </a:r>
            <a:r>
              <a:rPr lang="en-US" sz="2400" dirty="0" err="1" smtClean="0">
                <a:solidFill>
                  <a:srgbClr val="FF0000"/>
                </a:solidFill>
              </a:rPr>
              <a:t>emittance</a:t>
            </a:r>
            <a:r>
              <a:rPr lang="en-US" sz="2400" dirty="0" smtClean="0">
                <a:solidFill>
                  <a:srgbClr val="FF0000"/>
                </a:solidFill>
              </a:rPr>
              <a:t> from the injectors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No fill lost due to instability but still instabilities observed leading to blow-up of some bunches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All countermeasures for instabilities identified so far (</a:t>
            </a:r>
            <a:r>
              <a:rPr lang="en-US" sz="2400" dirty="0" err="1" smtClean="0">
                <a:solidFill>
                  <a:schemeClr val="tx2"/>
                </a:solidFill>
              </a:rPr>
              <a:t>octupoles</a:t>
            </a:r>
            <a:r>
              <a:rPr lang="en-US" sz="2400" dirty="0" smtClean="0">
                <a:solidFill>
                  <a:schemeClr val="tx2"/>
                </a:solidFill>
              </a:rPr>
              <a:t>, transverse damper, chromaticity) at or close to their maximum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Good production in spite of the setting-up time dedicated to the ALICE polarity change and yesterday….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0AEE-E918-4149-A4B6-E9DD5D95524D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0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5:14 OP dump. </a:t>
            </a:r>
            <a:r>
              <a:rPr lang="en-US" sz="2000" dirty="0"/>
              <a:t>End of fill #2984 223 pb</a:t>
            </a:r>
            <a:r>
              <a:rPr lang="en-US" sz="2000" baseline="30000" dirty="0"/>
              <a:t>-1</a:t>
            </a:r>
            <a:r>
              <a:rPr lang="en-US" sz="2000" dirty="0"/>
              <a:t> in 19 h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8:30 </a:t>
            </a:r>
            <a:r>
              <a:rPr lang="en-US" sz="2000" dirty="0" smtClean="0"/>
              <a:t>Injecting </a:t>
            </a:r>
            <a:r>
              <a:rPr lang="en-US" sz="2000" dirty="0"/>
              <a:t>physics beam fill #2985 (delayed by MKI2 </a:t>
            </a:r>
            <a:r>
              <a:rPr lang="en-US" sz="2000" dirty="0" smtClean="0"/>
              <a:t>temperature </a:t>
            </a:r>
            <a:r>
              <a:rPr lang="en-US" sz="2000" dirty="0"/>
              <a:t>interlock)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9:15 beams dumped during ramp by trip of </a:t>
            </a:r>
            <a:r>
              <a:rPr lang="en-US" sz="2000" dirty="0" err="1"/>
              <a:t>LHCb</a:t>
            </a:r>
            <a:r>
              <a:rPr lang="en-US" sz="2000" dirty="0"/>
              <a:t> dipole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11:00 </a:t>
            </a:r>
            <a:r>
              <a:rPr lang="en-US" sz="2000" dirty="0"/>
              <a:t>Intervention on </a:t>
            </a:r>
            <a:r>
              <a:rPr lang="en-US" sz="2000" dirty="0" err="1"/>
              <a:t>LHCb</a:t>
            </a:r>
            <a:r>
              <a:rPr lang="en-US" sz="2000" dirty="0"/>
              <a:t> dipole power converter completed Filling #2986 delayed by RF problem in the SPS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Dump during injection due to BLM in point 2 close to </a:t>
            </a:r>
            <a:r>
              <a:rPr lang="en-US" sz="2000" dirty="0" err="1"/>
              <a:t>inection</a:t>
            </a:r>
            <a:r>
              <a:rPr lang="en-US" sz="2000" dirty="0"/>
              <a:t> kicker (UFO?) after injection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12:00 Filling #</a:t>
            </a:r>
            <a:r>
              <a:rPr lang="en-US" sz="2000" dirty="0" smtClean="0"/>
              <a:t>2987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13:23 STABLE BEAMS #2987. Initial luminosities ~7.1x10</a:t>
            </a:r>
            <a:r>
              <a:rPr lang="en-US" sz="2000" baseline="30000" dirty="0"/>
              <a:t>33</a:t>
            </a:r>
            <a:r>
              <a:rPr lang="en-US" sz="2000" dirty="0"/>
              <a:t>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13:59 RF Module M2B2 tripped (main coupler vacuum). Beam dump. ~</a:t>
            </a:r>
            <a:r>
              <a:rPr lang="en-US" sz="2000" dirty="0" smtClean="0"/>
              <a:t>14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/>
              <a:t>in 0.6 h.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AEFD-35A5-4E12-B480-260C72D36A34}" type="datetime1">
              <a:rPr lang="en-GB" smtClean="0"/>
              <a:t>20/08/2012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Week 33 Summary - G. </a:t>
            </a:r>
            <a:r>
              <a:rPr lang="en-US" dirty="0" err="1" smtClean="0"/>
              <a:t>Arduini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8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After that all afternoon/night with problems one after the other: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Trip of Arc 45 (RQ7.R4 HTS interlock)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RF problem in the PS (20 MHz) - twice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 smtClean="0"/>
              <a:t>Cryo</a:t>
            </a:r>
            <a:r>
              <a:rPr lang="en-GB" sz="2000" dirty="0" smtClean="0"/>
              <a:t> PLC replacement in P18 </a:t>
            </a:r>
            <a:r>
              <a:rPr lang="en-GB" sz="2000" dirty="0"/>
              <a:t>(PLC) </a:t>
            </a:r>
            <a:r>
              <a:rPr lang="en-GB" sz="2000" dirty="0" smtClean="0">
                <a:sym typeface="Wingdings" pitchFamily="2" charset="2"/>
              </a:rPr>
              <a:t> </a:t>
            </a:r>
            <a:r>
              <a:rPr lang="en-GB" sz="2000" dirty="0" smtClean="0"/>
              <a:t>no </a:t>
            </a:r>
            <a:r>
              <a:rPr lang="en-GB" sz="2000" dirty="0"/>
              <a:t>injection/ramp on request of </a:t>
            </a:r>
            <a:r>
              <a:rPr lang="en-GB" sz="2000" dirty="0" err="1"/>
              <a:t>cryo</a:t>
            </a:r>
            <a:r>
              <a:rPr lang="en-GB" sz="2000" dirty="0"/>
              <a:t> </a:t>
            </a:r>
            <a:r>
              <a:rPr lang="en-GB" sz="2000" dirty="0" smtClean="0"/>
              <a:t>operator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PS Main Power Supply (POPS)</a:t>
            </a:r>
            <a:endParaRPr lang="en-GB" sz="20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38E2-9CB9-4951-8A09-D9A0D6443680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7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faults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19532"/>
              </p:ext>
            </p:extLst>
          </p:nvPr>
        </p:nvGraphicFramePr>
        <p:xfrm>
          <a:off x="304800" y="990600"/>
          <a:ext cx="8606153" cy="4203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0312"/>
                <a:gridCol w="1556688"/>
                <a:gridCol w="5939153"/>
              </a:tblGrid>
              <a:tr h="353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Duration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[h]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Mon 13/8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PSB,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QPS</a:t>
                      </a:r>
                      <a:r>
                        <a:rPr lang="en-US" sz="1600" baseline="0" dirty="0" smtClean="0"/>
                        <a:t> cont</a:t>
                      </a:r>
                      <a:r>
                        <a:rPr lang="en-US" sz="1600" dirty="0" smtClean="0"/>
                        <a:t>roller reset (main circuits in sector 45)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RF cavity in the PS,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ALICE solenoid power</a:t>
                      </a:r>
                      <a:r>
                        <a:rPr lang="en-US" sz="1600" baseline="0" dirty="0" smtClean="0"/>
                        <a:t> converter </a:t>
                      </a:r>
                      <a:r>
                        <a:rPr lang="en-US" sz="1600" dirty="0" smtClean="0"/>
                        <a:t>polarity switch</a:t>
                      </a:r>
                      <a:r>
                        <a:rPr lang="en-US" sz="1600" baseline="0" dirty="0" smtClean="0"/>
                        <a:t> </a:t>
                      </a:r>
                      <a:endParaRPr lang="en-GB" sz="1600" dirty="0" smtClean="0"/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Tue 14/8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Undulator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trip and ML4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lost,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PS (POPS)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Thu 16/8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ROF.A81.B2 replacement,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QPS reset (RB.A12.C21.R1B) requiring access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17/8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PS access (RF 40 MHz),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Sat 18/08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MKI2 temperature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Sun 19/08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MKI2 temperature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dipole power converter (spurious temp. interlock),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SPS RF,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Module M2B2 trip (main coupler vacuum),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Trip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RQ7.R4 (QPS trigger – HTS), PS RF (20 MHz)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P18 (PLC), POPS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Mon 20/8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PS RF (20 MHz), POPS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faults by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2DB6-D5F5-4167-AA71-F928B6FCCD57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837856"/>
              </p:ext>
            </p:extLst>
          </p:nvPr>
        </p:nvGraphicFramePr>
        <p:xfrm>
          <a:off x="228600" y="990600"/>
          <a:ext cx="8606153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1200"/>
                <a:gridCol w="1371600"/>
                <a:gridCol w="5253353"/>
              </a:tblGrid>
              <a:tr h="3532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Time [h]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Injectors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PSB,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PS (POPS, RF), SPS (RF)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ROF.A81, ALICE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solenoid,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dipole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QPS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QPS</a:t>
                      </a:r>
                      <a:r>
                        <a:rPr lang="en-US" sz="1600" baseline="0" dirty="0" smtClean="0"/>
                        <a:t> cont</a:t>
                      </a:r>
                      <a:r>
                        <a:rPr lang="en-US" sz="1600" dirty="0" smtClean="0"/>
                        <a:t>roller resets + HTS on RQ7.R4</a:t>
                      </a: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MKI2 temperature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M2B2 module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(power coupler vacuum)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P18 PLC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41 (24%)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1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from 13/08 – 08:00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94805"/>
              </p:ext>
            </p:extLst>
          </p:nvPr>
        </p:nvGraphicFramePr>
        <p:xfrm>
          <a:off x="152400" y="1066800"/>
          <a:ext cx="8915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05"/>
                <a:gridCol w="971487"/>
                <a:gridCol w="1730508"/>
                <a:gridCol w="1326435"/>
                <a:gridCol w="38547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</a:p>
                    <a:p>
                      <a:pPr algn="ctr"/>
                      <a:r>
                        <a:rPr lang="en-US" dirty="0" smtClean="0"/>
                        <a:t>[h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int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[pb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 reason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 (9.8)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~20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(152.1)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TCT IP1, loss of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b*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information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OP </a:t>
                      </a:r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dump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RQTL9.R7B1 QPS (SEU?)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148.4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OP </a:t>
                      </a:r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dump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Trip of ROF.A81.B2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PC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Vacuum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interlock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P7 (pressure spike)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54.9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MKB ionic pump trip. LBDS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trigger.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QPS trigger on RQT12.R1B2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194.2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OP dump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222.9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OP dump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RF module M2B2 trip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j-lt"/>
                        </a:rPr>
                        <a:t>Total</a:t>
                      </a:r>
                      <a:endParaRPr lang="en-GB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55.2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709.6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556-B694-4F71-AB02-A3387A33D98A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91200" y="5963970"/>
            <a:ext cx="3048000" cy="4287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STABLE BEAMS 55.2 h (33 %)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91062"/>
              </p:ext>
            </p:extLst>
          </p:nvPr>
        </p:nvGraphicFramePr>
        <p:xfrm>
          <a:off x="152400" y="1316355"/>
          <a:ext cx="8915400" cy="4474845"/>
        </p:xfrm>
        <a:graphic>
          <a:graphicData uri="http://schemas.openxmlformats.org/drawingml/2006/table">
            <a:tbl>
              <a:tblPr/>
              <a:tblGrid>
                <a:gridCol w="1373773"/>
                <a:gridCol w="1167707"/>
                <a:gridCol w="1167707"/>
                <a:gridCol w="755575"/>
                <a:gridCol w="445063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 Timestamp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Energy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GB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TeV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14-Aug-12 03.21.08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ADJUST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Enf of fill after setting up collimators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14-Aug-12 07.02.17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SQUEEZE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Loss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14-Aug-12 22.05.10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ADJUST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Loss map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15-Aug-12 12.44.31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ADJUST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Loss map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15-Aug-12 02.59.43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ADJUST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Loss map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16-Aug-12 20.24.38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RAMP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UFO at TDCQ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17-Aug-12 09.52.20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RAMP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 (RB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energy tracking)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19-Aug-12 09.15.42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RAMP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LHCb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dipole power converter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867400"/>
            <a:ext cx="8686800" cy="4572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No fill lost due to instabilities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Lost fills before stable beams (&gt;450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133600" cy="168275"/>
          </a:xfrm>
        </p:spPr>
        <p:txBody>
          <a:bodyPr/>
          <a:lstStyle/>
          <a:p>
            <a:pPr>
              <a:defRPr/>
            </a:pPr>
            <a:fld id="{63C028BD-BD61-4A3C-8A60-9605000A6814}" type="datetime1">
              <a:rPr lang="en-GB" smtClean="0"/>
              <a:t>20/08/2012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667000" y="6553200"/>
            <a:ext cx="6477000" cy="1524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Week 33 Summary - G. Arduini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168275"/>
          </a:xfrm>
        </p:spPr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990600"/>
            <a:ext cx="2438396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c/o Post-Mortem DB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A89C-DE80-44B6-82D7-1389625B694A}" type="datetime1">
              <a:rPr lang="en-GB" smtClean="0"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 33 Summary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5" y="990600"/>
            <a:ext cx="80447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0" y="1600200"/>
            <a:ext cx="1371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~11.5 </a:t>
            </a:r>
            <a:r>
              <a:rPr lang="en-US" sz="1600" b="1" dirty="0" smtClean="0">
                <a:solidFill>
                  <a:srgbClr val="FFFF00"/>
                </a:solidFill>
              </a:rPr>
              <a:t>fb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-1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4300" y="4800600"/>
            <a:ext cx="13716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~1.15 </a:t>
            </a:r>
            <a:r>
              <a:rPr lang="en-US" sz="1600" b="1" dirty="0" smtClean="0">
                <a:solidFill>
                  <a:srgbClr val="FFFF00"/>
                </a:solidFill>
              </a:rPr>
              <a:t>fb</a:t>
            </a:r>
            <a:r>
              <a:rPr lang="en-US" sz="1600" b="1" baseline="30000" dirty="0" smtClean="0">
                <a:solidFill>
                  <a:srgbClr val="FFFF00"/>
                </a:solidFill>
              </a:rPr>
              <a:t>-1</a:t>
            </a:r>
            <a:endParaRPr lang="en-US" sz="1600" b="1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26475</TotalTime>
  <Words>1621</Words>
  <Application>Microsoft Office PowerPoint</Application>
  <PresentationFormat>On-screen Show (4:3)</PresentationFormat>
  <Paragraphs>432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LHCpresentations</vt:lpstr>
      <vt:lpstr>Summary of week 33</vt:lpstr>
      <vt:lpstr>Week 33</vt:lpstr>
      <vt:lpstr>Last 24 hours</vt:lpstr>
      <vt:lpstr>Last 24 hours</vt:lpstr>
      <vt:lpstr>Main faults</vt:lpstr>
      <vt:lpstr>Main faults by system</vt:lpstr>
      <vt:lpstr>Fills from 13/08 – 08:00</vt:lpstr>
      <vt:lpstr>Lost fills before stable beams (&gt;450 GeV)</vt:lpstr>
      <vt:lpstr>Performance</vt:lpstr>
      <vt:lpstr>Performance</vt:lpstr>
      <vt:lpstr>Performance</vt:lpstr>
      <vt:lpstr>Performance</vt:lpstr>
      <vt:lpstr>ALICE polarity switch + X-ing angle increase</vt:lpstr>
      <vt:lpstr>Collimator set-up</vt:lpstr>
      <vt:lpstr>TDI deformation</vt:lpstr>
      <vt:lpstr>TDI8 alignment check</vt:lpstr>
      <vt:lpstr>Emittance at injection</vt:lpstr>
      <vt:lpstr>Emittance at injection</vt:lpstr>
      <vt:lpstr>Emittance at injection</vt:lpstr>
      <vt:lpstr>Instabilities</vt:lpstr>
      <vt:lpstr>Instabilities</vt:lpstr>
      <vt:lpstr>Instabilities</vt:lpstr>
      <vt:lpstr>Collision</vt:lpstr>
      <vt:lpstr>Settings</vt:lpstr>
      <vt:lpstr>Kicker temperature</vt:lpstr>
      <vt:lpstr>New Online Footprint Viewer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2350</cp:revision>
  <dcterms:created xsi:type="dcterms:W3CDTF">2010-04-25T23:23:07Z</dcterms:created>
  <dcterms:modified xsi:type="dcterms:W3CDTF">2012-08-20T07:20:41Z</dcterms:modified>
</cp:coreProperties>
</file>