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 id="2147483684" r:id="rId2"/>
  </p:sldMasterIdLst>
  <p:notesMasterIdLst>
    <p:notesMasterId r:id="rId33"/>
  </p:notesMasterIdLst>
  <p:handoutMasterIdLst>
    <p:handoutMasterId r:id="rId34"/>
  </p:handoutMasterIdLst>
  <p:sldIdLst>
    <p:sldId id="943" r:id="rId3"/>
    <p:sldId id="899" r:id="rId4"/>
    <p:sldId id="919" r:id="rId5"/>
    <p:sldId id="920" r:id="rId6"/>
    <p:sldId id="921" r:id="rId7"/>
    <p:sldId id="922" r:id="rId8"/>
    <p:sldId id="923" r:id="rId9"/>
    <p:sldId id="924" r:id="rId10"/>
    <p:sldId id="940" r:id="rId11"/>
    <p:sldId id="941" r:id="rId12"/>
    <p:sldId id="897" r:id="rId13"/>
    <p:sldId id="903" r:id="rId14"/>
    <p:sldId id="936" r:id="rId15"/>
    <p:sldId id="909" r:id="rId16"/>
    <p:sldId id="906" r:id="rId17"/>
    <p:sldId id="905" r:id="rId18"/>
    <p:sldId id="908" r:id="rId19"/>
    <p:sldId id="907" r:id="rId20"/>
    <p:sldId id="942" r:id="rId21"/>
    <p:sldId id="937" r:id="rId22"/>
    <p:sldId id="925" r:id="rId23"/>
    <p:sldId id="926" r:id="rId24"/>
    <p:sldId id="927" r:id="rId25"/>
    <p:sldId id="928" r:id="rId26"/>
    <p:sldId id="929" r:id="rId27"/>
    <p:sldId id="931" r:id="rId28"/>
    <p:sldId id="930" r:id="rId29"/>
    <p:sldId id="932" r:id="rId30"/>
    <p:sldId id="935" r:id="rId31"/>
    <p:sldId id="934" r:id="rId32"/>
  </p:sldIdLst>
  <p:sldSz cx="9144000" cy="6858000" type="screen4x3"/>
  <p:notesSz cx="7010400" cy="9296400"/>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99FF99"/>
    <a:srgbClr val="0000FF"/>
    <a:srgbClr val="FFCCCC"/>
    <a:srgbClr val="9FCAFF"/>
    <a:srgbClr val="DDDDDD"/>
    <a:srgbClr val="99FF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1" autoAdjust="0"/>
    <p:restoredTop sz="91575" autoAdjust="0"/>
  </p:normalViewPr>
  <p:slideViewPr>
    <p:cSldViewPr>
      <p:cViewPr varScale="1">
        <p:scale>
          <a:sx n="100" d="100"/>
          <a:sy n="100" d="100"/>
        </p:scale>
        <p:origin x="-198" y="-90"/>
      </p:cViewPr>
      <p:guideLst>
        <p:guide orient="horz" pos="2160"/>
        <p:guide pos="5103"/>
      </p:guideLst>
    </p:cSldViewPr>
  </p:slid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amontm:Documents:lhc:data:run_stats-2012-v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Emittance</a:t>
            </a:r>
            <a:r>
              <a:rPr lang="en-US" baseline="0"/>
              <a:t> from luminosity</a:t>
            </a:r>
            <a:endParaRPr lang="en-US"/>
          </a:p>
        </c:rich>
      </c:tx>
      <c:layout/>
      <c:overlay val="0"/>
    </c:title>
    <c:autoTitleDeleted val="0"/>
    <c:plotArea>
      <c:layout/>
      <c:scatterChart>
        <c:scatterStyle val="lineMarker"/>
        <c:varyColors val="0"/>
        <c:ser>
          <c:idx val="0"/>
          <c:order val="0"/>
          <c:spPr>
            <a:ln w="47625">
              <a:noFill/>
            </a:ln>
          </c:spPr>
          <c:marker>
            <c:spPr>
              <a:gradFill flip="none" rotWithShape="1">
                <a:gsLst>
                  <a:gs pos="0">
                    <a:srgbClr val="000000"/>
                  </a:gs>
                  <a:gs pos="20000">
                    <a:srgbClr val="000040"/>
                  </a:gs>
                  <a:gs pos="32000">
                    <a:srgbClr val="400040"/>
                  </a:gs>
                  <a:gs pos="47000">
                    <a:srgbClr val="8F0040"/>
                  </a:gs>
                  <a:gs pos="27000">
                    <a:srgbClr val="350040"/>
                  </a:gs>
                  <a:gs pos="57058">
                    <a:srgbClr val="F47F00"/>
                  </a:gs>
                  <a:gs pos="61000">
                    <a:srgbClr val="F27300"/>
                  </a:gs>
                  <a:gs pos="100000">
                    <a:srgbClr val="FFBF00"/>
                  </a:gs>
                </a:gsLst>
                <a:path path="circle">
                  <a:fillToRect l="100000" t="100000"/>
                </a:path>
                <a:tileRect r="-100000" b="-100000"/>
              </a:gradFill>
            </c:spPr>
          </c:marker>
          <c:xVal>
            <c:numRef>
              <c:f>'show_global_events-2'!$D$46:$D$153</c:f>
              <c:numCache>
                <c:formatCode>General</c:formatCode>
                <c:ptCount val="108"/>
                <c:pt idx="0">
                  <c:v>2608</c:v>
                </c:pt>
                <c:pt idx="1">
                  <c:v>2609</c:v>
                </c:pt>
                <c:pt idx="2">
                  <c:v>2616</c:v>
                </c:pt>
                <c:pt idx="3">
                  <c:v>2617</c:v>
                </c:pt>
                <c:pt idx="4">
                  <c:v>2621</c:v>
                </c:pt>
                <c:pt idx="5">
                  <c:v>2623</c:v>
                </c:pt>
                <c:pt idx="6">
                  <c:v>2624</c:v>
                </c:pt>
                <c:pt idx="7">
                  <c:v>2627</c:v>
                </c:pt>
                <c:pt idx="8">
                  <c:v>2628</c:v>
                </c:pt>
                <c:pt idx="9">
                  <c:v>2629</c:v>
                </c:pt>
                <c:pt idx="10">
                  <c:v>2630</c:v>
                </c:pt>
                <c:pt idx="11">
                  <c:v>2632</c:v>
                </c:pt>
                <c:pt idx="12">
                  <c:v>2634</c:v>
                </c:pt>
                <c:pt idx="13">
                  <c:v>2635</c:v>
                </c:pt>
                <c:pt idx="14">
                  <c:v>2644</c:v>
                </c:pt>
                <c:pt idx="15">
                  <c:v>2645</c:v>
                </c:pt>
                <c:pt idx="16">
                  <c:v>2646</c:v>
                </c:pt>
                <c:pt idx="17">
                  <c:v>2648</c:v>
                </c:pt>
                <c:pt idx="18">
                  <c:v>2649</c:v>
                </c:pt>
                <c:pt idx="19">
                  <c:v>2651</c:v>
                </c:pt>
                <c:pt idx="20">
                  <c:v>2653</c:v>
                </c:pt>
                <c:pt idx="21">
                  <c:v>2657</c:v>
                </c:pt>
                <c:pt idx="22">
                  <c:v>2658</c:v>
                </c:pt>
                <c:pt idx="23">
                  <c:v>2660</c:v>
                </c:pt>
                <c:pt idx="24">
                  <c:v>2663</c:v>
                </c:pt>
                <c:pt idx="25">
                  <c:v>2669</c:v>
                </c:pt>
                <c:pt idx="26">
                  <c:v>2670</c:v>
                </c:pt>
                <c:pt idx="27">
                  <c:v>2671</c:v>
                </c:pt>
                <c:pt idx="28">
                  <c:v>2673</c:v>
                </c:pt>
                <c:pt idx="29">
                  <c:v>2675</c:v>
                </c:pt>
                <c:pt idx="30">
                  <c:v>2683</c:v>
                </c:pt>
                <c:pt idx="31">
                  <c:v>2684</c:v>
                </c:pt>
                <c:pt idx="32">
                  <c:v>2686</c:v>
                </c:pt>
                <c:pt idx="33">
                  <c:v>2691</c:v>
                </c:pt>
                <c:pt idx="34">
                  <c:v>2692</c:v>
                </c:pt>
                <c:pt idx="35">
                  <c:v>2698</c:v>
                </c:pt>
                <c:pt idx="36">
                  <c:v>2700</c:v>
                </c:pt>
                <c:pt idx="37">
                  <c:v>2701</c:v>
                </c:pt>
                <c:pt idx="38">
                  <c:v>2710</c:v>
                </c:pt>
                <c:pt idx="39">
                  <c:v>2711</c:v>
                </c:pt>
                <c:pt idx="40">
                  <c:v>2712</c:v>
                </c:pt>
                <c:pt idx="41">
                  <c:v>2713</c:v>
                </c:pt>
                <c:pt idx="42">
                  <c:v>2714</c:v>
                </c:pt>
                <c:pt idx="43">
                  <c:v>2717</c:v>
                </c:pt>
                <c:pt idx="44">
                  <c:v>2718</c:v>
                </c:pt>
                <c:pt idx="45">
                  <c:v>2719</c:v>
                </c:pt>
                <c:pt idx="46">
                  <c:v>2720</c:v>
                </c:pt>
                <c:pt idx="47">
                  <c:v>2723</c:v>
                </c:pt>
                <c:pt idx="48">
                  <c:v>2724</c:v>
                </c:pt>
                <c:pt idx="49">
                  <c:v>2725</c:v>
                </c:pt>
                <c:pt idx="50">
                  <c:v>2726</c:v>
                </c:pt>
                <c:pt idx="51">
                  <c:v>2728</c:v>
                </c:pt>
                <c:pt idx="52">
                  <c:v>2729</c:v>
                </c:pt>
                <c:pt idx="53">
                  <c:v>2732</c:v>
                </c:pt>
                <c:pt idx="54">
                  <c:v>2733</c:v>
                </c:pt>
                <c:pt idx="55">
                  <c:v>2734</c:v>
                </c:pt>
                <c:pt idx="56">
                  <c:v>2736</c:v>
                </c:pt>
                <c:pt idx="57">
                  <c:v>2737</c:v>
                </c:pt>
                <c:pt idx="58">
                  <c:v>2739</c:v>
                </c:pt>
                <c:pt idx="59">
                  <c:v>2797</c:v>
                </c:pt>
                <c:pt idx="60">
                  <c:v>2798</c:v>
                </c:pt>
                <c:pt idx="61">
                  <c:v>2805</c:v>
                </c:pt>
                <c:pt idx="62">
                  <c:v>2806</c:v>
                </c:pt>
                <c:pt idx="63">
                  <c:v>2807</c:v>
                </c:pt>
                <c:pt idx="64">
                  <c:v>2810</c:v>
                </c:pt>
                <c:pt idx="65">
                  <c:v>2812</c:v>
                </c:pt>
                <c:pt idx="66">
                  <c:v>2816</c:v>
                </c:pt>
                <c:pt idx="67">
                  <c:v>2819</c:v>
                </c:pt>
                <c:pt idx="68">
                  <c:v>2840</c:v>
                </c:pt>
                <c:pt idx="69">
                  <c:v>2842</c:v>
                </c:pt>
                <c:pt idx="70">
                  <c:v>2843</c:v>
                </c:pt>
                <c:pt idx="71">
                  <c:v>2847</c:v>
                </c:pt>
                <c:pt idx="72">
                  <c:v>2848</c:v>
                </c:pt>
                <c:pt idx="73">
                  <c:v>2858</c:v>
                </c:pt>
                <c:pt idx="74">
                  <c:v>2861</c:v>
                </c:pt>
                <c:pt idx="75">
                  <c:v>2870</c:v>
                </c:pt>
                <c:pt idx="76">
                  <c:v>2871</c:v>
                </c:pt>
                <c:pt idx="77">
                  <c:v>2872</c:v>
                </c:pt>
                <c:pt idx="78">
                  <c:v>2873</c:v>
                </c:pt>
                <c:pt idx="79">
                  <c:v>2875</c:v>
                </c:pt>
                <c:pt idx="80">
                  <c:v>2880</c:v>
                </c:pt>
                <c:pt idx="81">
                  <c:v>2882</c:v>
                </c:pt>
                <c:pt idx="82">
                  <c:v>2883</c:v>
                </c:pt>
                <c:pt idx="83">
                  <c:v>2884</c:v>
                </c:pt>
                <c:pt idx="84">
                  <c:v>2886</c:v>
                </c:pt>
                <c:pt idx="85">
                  <c:v>2887</c:v>
                </c:pt>
                <c:pt idx="86">
                  <c:v>2888</c:v>
                </c:pt>
                <c:pt idx="87">
                  <c:v>2891</c:v>
                </c:pt>
                <c:pt idx="88">
                  <c:v>2892</c:v>
                </c:pt>
                <c:pt idx="89">
                  <c:v>2893</c:v>
                </c:pt>
                <c:pt idx="90">
                  <c:v>2894</c:v>
                </c:pt>
                <c:pt idx="91">
                  <c:v>2896</c:v>
                </c:pt>
                <c:pt idx="92">
                  <c:v>2898</c:v>
                </c:pt>
                <c:pt idx="93">
                  <c:v>2900</c:v>
                </c:pt>
                <c:pt idx="94">
                  <c:v>2902</c:v>
                </c:pt>
                <c:pt idx="95">
                  <c:v>2905</c:v>
                </c:pt>
                <c:pt idx="96">
                  <c:v>2906</c:v>
                </c:pt>
                <c:pt idx="97">
                  <c:v>2908</c:v>
                </c:pt>
                <c:pt idx="98">
                  <c:v>2911</c:v>
                </c:pt>
                <c:pt idx="99">
                  <c:v>2912</c:v>
                </c:pt>
                <c:pt idx="100">
                  <c:v>2918</c:v>
                </c:pt>
                <c:pt idx="101">
                  <c:v>2920</c:v>
                </c:pt>
                <c:pt idx="102">
                  <c:v>2926</c:v>
                </c:pt>
                <c:pt idx="103">
                  <c:v>2927</c:v>
                </c:pt>
                <c:pt idx="104">
                  <c:v>2929</c:v>
                </c:pt>
                <c:pt idx="105">
                  <c:v>2932</c:v>
                </c:pt>
                <c:pt idx="106">
                  <c:v>2934</c:v>
                </c:pt>
                <c:pt idx="107">
                  <c:v>2957</c:v>
                </c:pt>
              </c:numCache>
            </c:numRef>
          </c:xVal>
          <c:yVal>
            <c:numRef>
              <c:f>'show_global_events-2'!$O$46:$O$153</c:f>
              <c:numCache>
                <c:formatCode>0.00</c:formatCode>
                <c:ptCount val="108"/>
                <c:pt idx="0">
                  <c:v>2.2045806351698989</c:v>
                </c:pt>
                <c:pt idx="1">
                  <c:v>2.216930622917388</c:v>
                </c:pt>
                <c:pt idx="2">
                  <c:v>2.4311720654487829</c:v>
                </c:pt>
                <c:pt idx="3">
                  <c:v>2.5197460162237211</c:v>
                </c:pt>
                <c:pt idx="4">
                  <c:v>2.4482638597351039</c:v>
                </c:pt>
                <c:pt idx="5">
                  <c:v>2.5668919531463268</c:v>
                </c:pt>
                <c:pt idx="6">
                  <c:v>2.5959515054403131</c:v>
                </c:pt>
                <c:pt idx="7">
                  <c:v>2.7007492248631828</c:v>
                </c:pt>
                <c:pt idx="8">
                  <c:v>2.4121804716052049</c:v>
                </c:pt>
                <c:pt idx="9">
                  <c:v>2.7029253407209528</c:v>
                </c:pt>
                <c:pt idx="10">
                  <c:v>2.349222593063033</c:v>
                </c:pt>
                <c:pt idx="11">
                  <c:v>2.431790866617491</c:v>
                </c:pt>
                <c:pt idx="12">
                  <c:v>2.5606797941352362</c:v>
                </c:pt>
                <c:pt idx="13">
                  <c:v>2.390034874524833</c:v>
                </c:pt>
                <c:pt idx="14">
                  <c:v>2.293982378416517</c:v>
                </c:pt>
                <c:pt idx="15">
                  <c:v>2.2777593506111389</c:v>
                </c:pt>
                <c:pt idx="16">
                  <c:v>2.286146083120292</c:v>
                </c:pt>
                <c:pt idx="17">
                  <c:v>2.571871072315485</c:v>
                </c:pt>
                <c:pt idx="18">
                  <c:v>2.333730566669423</c:v>
                </c:pt>
                <c:pt idx="19">
                  <c:v>2.4073371528979122</c:v>
                </c:pt>
                <c:pt idx="20">
                  <c:v>2.28047559138462</c:v>
                </c:pt>
                <c:pt idx="21">
                  <c:v>2.514610421438698</c:v>
                </c:pt>
                <c:pt idx="22">
                  <c:v>2.4254584315763821</c:v>
                </c:pt>
                <c:pt idx="23">
                  <c:v>2.368410850352253</c:v>
                </c:pt>
                <c:pt idx="24">
                  <c:v>2.397096414458352</c:v>
                </c:pt>
                <c:pt idx="25">
                  <c:v>2.3114929160160571</c:v>
                </c:pt>
                <c:pt idx="26">
                  <c:v>2.272924738965854</c:v>
                </c:pt>
                <c:pt idx="27">
                  <c:v>2.3581024675826781</c:v>
                </c:pt>
                <c:pt idx="28">
                  <c:v>2.4692591307223668</c:v>
                </c:pt>
                <c:pt idx="29">
                  <c:v>2.289393001056852</c:v>
                </c:pt>
                <c:pt idx="30">
                  <c:v>2.392123608870103</c:v>
                </c:pt>
                <c:pt idx="31">
                  <c:v>2.4334793461473812</c:v>
                </c:pt>
                <c:pt idx="32">
                  <c:v>2.3694135049077798</c:v>
                </c:pt>
                <c:pt idx="33">
                  <c:v>2.4625369173740639</c:v>
                </c:pt>
                <c:pt idx="34">
                  <c:v>2.4218901672491291</c:v>
                </c:pt>
                <c:pt idx="35">
                  <c:v>2.3654247094079341</c:v>
                </c:pt>
                <c:pt idx="36">
                  <c:v>2.3791479273214069</c:v>
                </c:pt>
                <c:pt idx="37">
                  <c:v>2.5529946661587219</c:v>
                </c:pt>
                <c:pt idx="38">
                  <c:v>2.316311620589059</c:v>
                </c:pt>
                <c:pt idx="39">
                  <c:v>2.3747102970036709</c:v>
                </c:pt>
                <c:pt idx="40">
                  <c:v>2.2926209718501851</c:v>
                </c:pt>
                <c:pt idx="41">
                  <c:v>2.3549699072306791</c:v>
                </c:pt>
                <c:pt idx="42">
                  <c:v>2.395954975405465</c:v>
                </c:pt>
                <c:pt idx="43">
                  <c:v>2.3631751181314811</c:v>
                </c:pt>
                <c:pt idx="44">
                  <c:v>2.3834048923977109</c:v>
                </c:pt>
                <c:pt idx="45">
                  <c:v>2.330535908206512</c:v>
                </c:pt>
                <c:pt idx="46">
                  <c:v>2.3804548610213851</c:v>
                </c:pt>
                <c:pt idx="47">
                  <c:v>2.36675272945847</c:v>
                </c:pt>
                <c:pt idx="48">
                  <c:v>2.429546124896464</c:v>
                </c:pt>
                <c:pt idx="49">
                  <c:v>2.3594775392238159</c:v>
                </c:pt>
                <c:pt idx="50">
                  <c:v>2.351850555870866</c:v>
                </c:pt>
                <c:pt idx="51">
                  <c:v>2.379608302370805</c:v>
                </c:pt>
                <c:pt idx="52">
                  <c:v>2.3978446016464048</c:v>
                </c:pt>
                <c:pt idx="53">
                  <c:v>2.3366515820297371</c:v>
                </c:pt>
                <c:pt idx="54">
                  <c:v>2.331680842250575</c:v>
                </c:pt>
                <c:pt idx="55">
                  <c:v>2.3599872628430751</c:v>
                </c:pt>
                <c:pt idx="56">
                  <c:v>2.2870929079657278</c:v>
                </c:pt>
                <c:pt idx="57">
                  <c:v>2.4260839888257602</c:v>
                </c:pt>
                <c:pt idx="58">
                  <c:v>2.3454146249477321</c:v>
                </c:pt>
                <c:pt idx="59">
                  <c:v>2.1533136228065781</c:v>
                </c:pt>
                <c:pt idx="60">
                  <c:v>2.3526465596094961</c:v>
                </c:pt>
                <c:pt idx="61">
                  <c:v>2.2274487426673311</c:v>
                </c:pt>
                <c:pt idx="62">
                  <c:v>2.407281262031038</c:v>
                </c:pt>
                <c:pt idx="63">
                  <c:v>2.2315179049046159</c:v>
                </c:pt>
                <c:pt idx="64">
                  <c:v>2.2410967704835478</c:v>
                </c:pt>
                <c:pt idx="65">
                  <c:v>2.4083050552713532</c:v>
                </c:pt>
                <c:pt idx="66">
                  <c:v>2.3067771350637001</c:v>
                </c:pt>
                <c:pt idx="67">
                  <c:v>2.4409500271657052</c:v>
                </c:pt>
                <c:pt idx="68">
                  <c:v>2.417211821332252</c:v>
                </c:pt>
                <c:pt idx="69">
                  <c:v>2.333082246898416</c:v>
                </c:pt>
                <c:pt idx="70">
                  <c:v>2.2969848200409531</c:v>
                </c:pt>
                <c:pt idx="71">
                  <c:v>2.3077956102575361</c:v>
                </c:pt>
                <c:pt idx="72">
                  <c:v>2.354091304108465</c:v>
                </c:pt>
                <c:pt idx="73">
                  <c:v>2.234737849064691</c:v>
                </c:pt>
                <c:pt idx="74">
                  <c:v>2.3077850375993401</c:v>
                </c:pt>
                <c:pt idx="75">
                  <c:v>2.103581168603577</c:v>
                </c:pt>
                <c:pt idx="76">
                  <c:v>2.134934409834476</c:v>
                </c:pt>
                <c:pt idx="77">
                  <c:v>2.1627855639087419</c:v>
                </c:pt>
                <c:pt idx="78">
                  <c:v>2.1646694444866998</c:v>
                </c:pt>
                <c:pt idx="79">
                  <c:v>2.3546770716163179</c:v>
                </c:pt>
                <c:pt idx="80">
                  <c:v>2.2702944844578372</c:v>
                </c:pt>
                <c:pt idx="81">
                  <c:v>2.3331633747037559</c:v>
                </c:pt>
                <c:pt idx="82">
                  <c:v>3.4801447839421469</c:v>
                </c:pt>
                <c:pt idx="83">
                  <c:v>2.3120235044105288</c:v>
                </c:pt>
                <c:pt idx="84">
                  <c:v>2.4621998445259252</c:v>
                </c:pt>
                <c:pt idx="85">
                  <c:v>2.3303158519550649</c:v>
                </c:pt>
                <c:pt idx="86">
                  <c:v>2.373480556230581</c:v>
                </c:pt>
                <c:pt idx="87">
                  <c:v>2.4486411066495211</c:v>
                </c:pt>
                <c:pt idx="88">
                  <c:v>2.2862664365017009</c:v>
                </c:pt>
                <c:pt idx="89">
                  <c:v>2.430593828801018</c:v>
                </c:pt>
                <c:pt idx="90">
                  <c:v>2.394570705399004</c:v>
                </c:pt>
                <c:pt idx="91">
                  <c:v>2.3201872270363562</c:v>
                </c:pt>
                <c:pt idx="92">
                  <c:v>2.458947162158184</c:v>
                </c:pt>
                <c:pt idx="93">
                  <c:v>2.4539705710656738</c:v>
                </c:pt>
                <c:pt idx="94">
                  <c:v>2.4810260285967489</c:v>
                </c:pt>
                <c:pt idx="95">
                  <c:v>2.4799658592498992</c:v>
                </c:pt>
                <c:pt idx="96">
                  <c:v>2.4797705321402321</c:v>
                </c:pt>
                <c:pt idx="97">
                  <c:v>2.3933490337076129</c:v>
                </c:pt>
                <c:pt idx="98">
                  <c:v>2.7311976457603899</c:v>
                </c:pt>
                <c:pt idx="99">
                  <c:v>2.4176412061741659</c:v>
                </c:pt>
                <c:pt idx="100">
                  <c:v>3.0406986426987159</c:v>
                </c:pt>
                <c:pt idx="101">
                  <c:v>2.2732525456990049</c:v>
                </c:pt>
                <c:pt idx="102">
                  <c:v>2.2887428348377301</c:v>
                </c:pt>
                <c:pt idx="103">
                  <c:v>2.4895338960715612</c:v>
                </c:pt>
                <c:pt idx="104">
                  <c:v>2.300053766977181</c:v>
                </c:pt>
                <c:pt idx="105">
                  <c:v>2.168918466957682</c:v>
                </c:pt>
                <c:pt idx="106">
                  <c:v>2.3047538750299661</c:v>
                </c:pt>
                <c:pt idx="107">
                  <c:v>2.4094791490451071</c:v>
                </c:pt>
              </c:numCache>
            </c:numRef>
          </c:yVal>
          <c:smooth val="0"/>
        </c:ser>
        <c:dLbls>
          <c:showLegendKey val="0"/>
          <c:showVal val="0"/>
          <c:showCatName val="0"/>
          <c:showSerName val="0"/>
          <c:showPercent val="0"/>
          <c:showBubbleSize val="0"/>
        </c:dLbls>
        <c:axId val="86007168"/>
        <c:axId val="87802624"/>
      </c:scatterChart>
      <c:valAx>
        <c:axId val="86007168"/>
        <c:scaling>
          <c:orientation val="minMax"/>
          <c:max val="2960"/>
          <c:min val="2600"/>
        </c:scaling>
        <c:delete val="0"/>
        <c:axPos val="b"/>
        <c:title>
          <c:tx>
            <c:rich>
              <a:bodyPr/>
              <a:lstStyle/>
              <a:p>
                <a:pPr>
                  <a:defRPr sz="1200"/>
                </a:pPr>
                <a:r>
                  <a:rPr lang="en-US" sz="1200"/>
                  <a:t>Fill</a:t>
                </a:r>
                <a:r>
                  <a:rPr lang="en-US" sz="1200" baseline="0"/>
                  <a:t> number</a:t>
                </a:r>
                <a:endParaRPr lang="en-US" sz="1200"/>
              </a:p>
            </c:rich>
          </c:tx>
          <c:layout/>
          <c:overlay val="0"/>
        </c:title>
        <c:numFmt formatCode="General" sourceLinked="1"/>
        <c:majorTickMark val="out"/>
        <c:minorTickMark val="none"/>
        <c:tickLblPos val="nextTo"/>
        <c:crossAx val="87802624"/>
        <c:crosses val="autoZero"/>
        <c:crossBetween val="midCat"/>
      </c:valAx>
      <c:valAx>
        <c:axId val="87802624"/>
        <c:scaling>
          <c:orientation val="minMax"/>
          <c:max val="2.8"/>
          <c:min val="2"/>
        </c:scaling>
        <c:delete val="0"/>
        <c:axPos val="l"/>
        <c:majorGridlines/>
        <c:title>
          <c:tx>
            <c:rich>
              <a:bodyPr rot="-5400000" vert="horz"/>
              <a:lstStyle/>
              <a:p>
                <a:pPr>
                  <a:defRPr sz="1200"/>
                </a:pPr>
                <a:r>
                  <a:rPr lang="en-US" sz="1200"/>
                  <a:t>Emittance</a:t>
                </a:r>
                <a:r>
                  <a:rPr lang="en-US" sz="1200" baseline="0"/>
                  <a:t> [micron]</a:t>
                </a:r>
                <a:endParaRPr lang="en-US" sz="1200"/>
              </a:p>
            </c:rich>
          </c:tx>
          <c:layout/>
          <c:overlay val="0"/>
        </c:title>
        <c:numFmt formatCode="0.00" sourceLinked="1"/>
        <c:majorTickMark val="out"/>
        <c:minorTickMark val="none"/>
        <c:tickLblPos val="nextTo"/>
        <c:crossAx val="86007168"/>
        <c:crosses val="autoZero"/>
        <c:crossBetween val="midCat"/>
      </c:valAx>
      <c:spPr>
        <a:solidFill>
          <a:schemeClr val="bg2"/>
        </a:solidFill>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271544C-6647-7A44-A30B-40518DF4CE46}" type="datetimeFigureOut">
              <a:rPr lang="en-US" smtClean="0"/>
              <a:pPr/>
              <a:t>8/13/2012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11DEE20-7222-3F4B-902C-214D1A5332D5}" type="slidenum">
              <a:rPr lang="en-US" smtClean="0"/>
              <a:pPr/>
              <a:t>‹#›</a:t>
            </a:fld>
            <a:endParaRPr lang="en-US"/>
          </a:p>
        </p:txBody>
      </p:sp>
    </p:spTree>
    <p:extLst>
      <p:ext uri="{BB962C8B-B14F-4D97-AF65-F5344CB8AC3E}">
        <p14:creationId xmlns:p14="http://schemas.microsoft.com/office/powerpoint/2010/main" val="23917150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fld id="{1EE94C69-A77A-4829-890D-081FF2A6740B}" type="slidenum">
              <a:rPr lang="en-US"/>
              <a:pPr/>
              <a:t>‹#›</a:t>
            </a:fld>
            <a:endParaRPr lang="en-US"/>
          </a:p>
        </p:txBody>
      </p:sp>
    </p:spTree>
    <p:extLst>
      <p:ext uri="{BB962C8B-B14F-4D97-AF65-F5344CB8AC3E}">
        <p14:creationId xmlns:p14="http://schemas.microsoft.com/office/powerpoint/2010/main" val="393561455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pPr>
              <a:endParaRPr lang="en-US" sz="2400">
                <a:solidFill>
                  <a:schemeClr val="tx1"/>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r>
              <a:rPr lang="en-US" smtClean="0"/>
              <a:t>13-08-12</a:t>
            </a:r>
            <a:endParaRPr lang="en-US"/>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t>LHC summary</a:t>
            </a:r>
            <a:endParaRPr lang="en-US"/>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pPr/>
              <a:t>‹#›</a:t>
            </a:fld>
            <a:endParaRPr lang="en-US"/>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summary</a:t>
            </a:r>
            <a:endParaRPr lang="en-US"/>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13-08-12</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summary</a:t>
            </a:r>
            <a:endParaRPr lang="en-US"/>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13-08-12</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t>LHC summary</a:t>
            </a:r>
            <a:endParaRPr lang="en-US"/>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pPr/>
              <a:t>‹#›</a:t>
            </a:fld>
            <a:endParaRPr lang="en-US"/>
          </a:p>
        </p:txBody>
      </p:sp>
      <p:sp>
        <p:nvSpPr>
          <p:cNvPr id="7" name="Date Placeholder 6"/>
          <p:cNvSpPr>
            <a:spLocks noGrp="1"/>
          </p:cNvSpPr>
          <p:nvPr>
            <p:ph type="dt" sz="half" idx="12"/>
          </p:nvPr>
        </p:nvSpPr>
        <p:spPr>
          <a:xfrm>
            <a:off x="34925" y="6616700"/>
            <a:ext cx="2133600" cy="268288"/>
          </a:xfrm>
        </p:spPr>
        <p:txBody>
          <a:bodyPr/>
          <a:lstStyle>
            <a:lvl1pPr>
              <a:defRPr/>
            </a:lvl1pPr>
          </a:lstStyle>
          <a:p>
            <a:r>
              <a:rPr lang="en-US" smtClean="0"/>
              <a:t>13-08-12</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t>LHC summary</a:t>
            </a:r>
            <a:endParaRPr lang="en-US"/>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pPr/>
              <a:t>‹#›</a:t>
            </a:fld>
            <a:endParaRPr lang="en-US"/>
          </a:p>
        </p:txBody>
      </p:sp>
      <p:sp>
        <p:nvSpPr>
          <p:cNvPr id="6" name="Date Placeholder 5"/>
          <p:cNvSpPr>
            <a:spLocks noGrp="1"/>
          </p:cNvSpPr>
          <p:nvPr>
            <p:ph type="dt" sz="half" idx="12"/>
          </p:nvPr>
        </p:nvSpPr>
        <p:spPr>
          <a:xfrm>
            <a:off x="34925" y="6616700"/>
            <a:ext cx="2133600" cy="268288"/>
          </a:xfrm>
        </p:spPr>
        <p:txBody>
          <a:bodyPr/>
          <a:lstStyle>
            <a:lvl1pPr>
              <a:defRPr/>
            </a:lvl1pPr>
          </a:lstStyle>
          <a:p>
            <a:r>
              <a:rPr lang="en-US" smtClean="0"/>
              <a:t>13-08-12</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r>
              <a:rPr lang="en-US" smtClean="0"/>
              <a:t>13-08-12</a:t>
            </a:r>
            <a:endParaRPr lang="en-US" dirty="0"/>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US" smtClean="0"/>
              <a:t>LHC summary</a:t>
            </a:r>
            <a:endParaRPr lang="en-US"/>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solidFill>
                  <a:prstClr val="black">
                    <a:tint val="75000"/>
                  </a:prstClr>
                </a:solidFill>
              </a:rPr>
              <a:t>13-08-12</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LHC summary</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0F0DF25-ACF2-43DE-B780-A9AE09B4CA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4768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solidFill>
                  <a:prstClr val="black">
                    <a:tint val="75000"/>
                  </a:prstClr>
                </a:solidFill>
              </a:rPr>
              <a:t>13-08-12</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LHC summary</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0F0DF25-ACF2-43DE-B780-A9AE09B4CA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9406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13-08-12</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LHC summary</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0F0DF25-ACF2-43DE-B780-A9AE09B4CA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6743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solidFill>
                  <a:prstClr val="black">
                    <a:tint val="75000"/>
                  </a:prstClr>
                </a:solidFill>
              </a:rPr>
              <a:t>13-08-12</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LHC summary</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0F0DF25-ACF2-43DE-B780-A9AE09B4CA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9694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solidFill>
                  <a:prstClr val="black">
                    <a:tint val="75000"/>
                  </a:prstClr>
                </a:solidFill>
              </a:rPr>
              <a:t>13-08-12</a:t>
            </a:r>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LHC summary</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0F0DF25-ACF2-43DE-B780-A9AE09B4CA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014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summary</a:t>
            </a:r>
            <a:endParaRPr lang="en-US" dirty="0"/>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13-08-12</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solidFill>
                  <a:prstClr val="black">
                    <a:tint val="75000"/>
                  </a:prstClr>
                </a:solidFill>
              </a:rPr>
              <a:t>13-08-12</a:t>
            </a: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LHC summary</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0F0DF25-ACF2-43DE-B780-A9AE09B4CA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1052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13-08-12</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LHC summary</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0F0DF25-ACF2-43DE-B780-A9AE09B4CA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6928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13-08-12</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LHC summary</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0F0DF25-ACF2-43DE-B780-A9AE09B4CA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9839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13-08-12</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LHC summary</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0F0DF25-ACF2-43DE-B780-A9AE09B4CA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1774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solidFill>
                  <a:prstClr val="black">
                    <a:tint val="75000"/>
                  </a:prstClr>
                </a:solidFill>
              </a:rPr>
              <a:t>13-08-12</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LHC summary</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0F0DF25-ACF2-43DE-B780-A9AE09B4CA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0822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solidFill>
                  <a:prstClr val="black">
                    <a:tint val="75000"/>
                  </a:prstClr>
                </a:solidFill>
              </a:rPr>
              <a:t>13-08-12</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LHC summary</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0F0DF25-ACF2-43DE-B780-A9AE09B4CA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432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LHC summary</a:t>
            </a:r>
            <a:endParaRPr lang="en-US"/>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13-08-12</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LHC summary</a:t>
            </a:r>
            <a:endParaRPr lang="en-US"/>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13-08-12</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LHC summary</a:t>
            </a:r>
            <a:endParaRPr lang="en-US"/>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smtClean="0"/>
              <a:t>13-08-12</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LHC summary</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smtClean="0"/>
              <a:t>13-08-12</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LHC summary</a:t>
            </a:r>
            <a:endParaRPr lang="en-US"/>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smtClean="0"/>
              <a:t>13-08-12</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summary</a:t>
            </a:r>
            <a:endParaRPr lang="en-US"/>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13-08-12</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summary</a:t>
            </a:r>
            <a:endParaRPr lang="en-US"/>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13-08-12</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r>
              <a:rPr lang="en-US" smtClean="0"/>
              <a:t>LHC summary</a:t>
            </a:r>
            <a:endParaRPr lang="en-US" dirty="0"/>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pPr/>
              <a:t>‹#›</a:t>
            </a:fld>
            <a:endParaRPr lang="en-US"/>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t>13-08-12</a:t>
            </a:r>
            <a:endParaRPr lang="en-US" dirty="0"/>
          </a:p>
        </p:txBody>
      </p:sp>
      <p:sp>
        <p:nvSpPr>
          <p:cNvPr id="24593" name="Line 17"/>
          <p:cNvSpPr>
            <a:spLocks noChangeShapeType="1"/>
          </p:cNvSpPr>
          <p:nvPr userDrawn="1"/>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endParaRPr lang="en-US"/>
          </a:p>
        </p:txBody>
      </p:sp>
      <p:pic>
        <p:nvPicPr>
          <p:cNvPr id="24594" name="Picture 18"/>
          <p:cNvPicPr>
            <a:picLocks noChangeAspect="1" noChangeArrowheads="1"/>
          </p:cNvPicPr>
          <p:nvPr userDrawn="1"/>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r>
              <a:rPr lang="en-US" smtClean="0">
                <a:solidFill>
                  <a:prstClr val="black">
                    <a:tint val="75000"/>
                  </a:prstClr>
                </a:solidFill>
                <a:latin typeface="Calibri"/>
              </a:rPr>
              <a:t>13-08-12</a:t>
            </a:r>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GB" smtClean="0">
                <a:solidFill>
                  <a:prstClr val="black">
                    <a:tint val="75000"/>
                  </a:prstClr>
                </a:solidFill>
                <a:latin typeface="Calibri"/>
              </a:rPr>
              <a:t>LHC summary</a:t>
            </a: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0F0DF25-ACF2-43DE-B780-A9AE09B4CA27}" type="slidenum">
              <a:rPr lang="en-GB" smtClean="0">
                <a:solidFill>
                  <a:prstClr val="black">
                    <a:tint val="75000"/>
                  </a:prstClr>
                </a:solidFill>
                <a:latin typeface="Calibri"/>
              </a:rPr>
              <a:pPr eaLnBrk="1" fontAlgn="auto" hangingPunct="1">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8049590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LHC summary week 32</a:t>
            </a:r>
            <a:endParaRPr lang="en-GB" dirty="0"/>
          </a:p>
        </p:txBody>
      </p:sp>
      <p:sp>
        <p:nvSpPr>
          <p:cNvPr id="3" name="Subtitle 2"/>
          <p:cNvSpPr>
            <a:spLocks noGrp="1"/>
          </p:cNvSpPr>
          <p:nvPr>
            <p:ph type="subTitle" idx="1"/>
          </p:nvPr>
        </p:nvSpPr>
        <p:spPr>
          <a:xfrm>
            <a:off x="611450" y="4267200"/>
            <a:ext cx="8380150" cy="1752600"/>
          </a:xfrm>
        </p:spPr>
        <p:txBody>
          <a:bodyPr/>
          <a:lstStyle/>
          <a:p>
            <a:r>
              <a:rPr lang="en-GB" dirty="0" smtClean="0"/>
              <a:t>Coordination: Mike Lamont &amp; Jan </a:t>
            </a:r>
            <a:r>
              <a:rPr lang="en-GB" dirty="0" err="1" smtClean="0"/>
              <a:t>Uythoven</a:t>
            </a:r>
            <a:endParaRPr lang="en-GB" dirty="0" smtClean="0"/>
          </a:p>
          <a:p>
            <a:endParaRPr lang="en-GB" dirty="0"/>
          </a:p>
          <a:p>
            <a:r>
              <a:rPr lang="en-GB" dirty="0" err="1" smtClean="0"/>
              <a:t>Gianluigi</a:t>
            </a:r>
            <a:r>
              <a:rPr lang="en-GB" dirty="0" smtClean="0"/>
              <a:t> </a:t>
            </a:r>
            <a:r>
              <a:rPr lang="en-GB" dirty="0" err="1" smtClean="0"/>
              <a:t>Arduini</a:t>
            </a:r>
            <a:r>
              <a:rPr lang="en-GB" dirty="0" smtClean="0"/>
              <a:t> and Elias </a:t>
            </a:r>
            <a:r>
              <a:rPr lang="en-GB" dirty="0" err="1" smtClean="0"/>
              <a:t>Metral</a:t>
            </a:r>
            <a:r>
              <a:rPr lang="en-GB" dirty="0" smtClean="0"/>
              <a:t> in close attendance</a:t>
            </a:r>
            <a:endParaRPr lang="en-GB" dirty="0"/>
          </a:p>
        </p:txBody>
      </p:sp>
    </p:spTree>
    <p:extLst>
      <p:ext uri="{BB962C8B-B14F-4D97-AF65-F5344CB8AC3E}">
        <p14:creationId xmlns:p14="http://schemas.microsoft.com/office/powerpoint/2010/main" val="3352721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BPMS</a:t>
            </a:r>
            <a:endParaRPr lang="en-GB" dirty="0"/>
          </a:p>
        </p:txBody>
      </p:sp>
      <p:sp>
        <p:nvSpPr>
          <p:cNvPr id="4" name="Footer Placeholder 3"/>
          <p:cNvSpPr>
            <a:spLocks noGrp="1"/>
          </p:cNvSpPr>
          <p:nvPr>
            <p:ph type="ftr" sz="quarter" idx="10"/>
          </p:nvPr>
        </p:nvSpPr>
        <p:spPr/>
        <p:txBody>
          <a:bodyPr/>
          <a:lstStyle/>
          <a:p>
            <a:r>
              <a:rPr lang="en-US" smtClean="0"/>
              <a:t>LHC summary</a:t>
            </a:r>
            <a:endParaRPr lang="en-US" dirty="0"/>
          </a:p>
        </p:txBody>
      </p:sp>
      <p:sp>
        <p:nvSpPr>
          <p:cNvPr id="5" name="Slide Number Placeholder 4"/>
          <p:cNvSpPr>
            <a:spLocks noGrp="1"/>
          </p:cNvSpPr>
          <p:nvPr>
            <p:ph type="sldNum" sz="quarter" idx="11"/>
          </p:nvPr>
        </p:nvSpPr>
        <p:spPr/>
        <p:txBody>
          <a:bodyPr/>
          <a:lstStyle/>
          <a:p>
            <a:fld id="{57C3E7D3-E8A8-4E1B-881E-DBC7929F1526}" type="slidenum">
              <a:rPr lang="en-US" smtClean="0"/>
              <a:pPr/>
              <a:t>10</a:t>
            </a:fld>
            <a:endParaRPr lang="en-US"/>
          </a:p>
        </p:txBody>
      </p:sp>
      <p:sp>
        <p:nvSpPr>
          <p:cNvPr id="6" name="Date Placeholder 5"/>
          <p:cNvSpPr>
            <a:spLocks noGrp="1"/>
          </p:cNvSpPr>
          <p:nvPr>
            <p:ph type="dt" sz="half" idx="12"/>
          </p:nvPr>
        </p:nvSpPr>
        <p:spPr/>
        <p:txBody>
          <a:bodyPr/>
          <a:lstStyle/>
          <a:p>
            <a:r>
              <a:rPr lang="en-US" smtClean="0"/>
              <a:t>13-08-12</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430" y="908650"/>
            <a:ext cx="7897464" cy="493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868180" y="6309400"/>
            <a:ext cx="1440200" cy="400110"/>
          </a:xfrm>
          <a:prstGeom prst="rect">
            <a:avLst/>
          </a:prstGeom>
          <a:noFill/>
        </p:spPr>
        <p:txBody>
          <a:bodyPr wrap="square" rtlCol="0">
            <a:spAutoFit/>
          </a:bodyPr>
          <a:lstStyle/>
          <a:p>
            <a:r>
              <a:rPr lang="en-GB" dirty="0" smtClean="0"/>
              <a:t>Eva </a:t>
            </a:r>
            <a:r>
              <a:rPr lang="en-GB" dirty="0" err="1" smtClean="0"/>
              <a:t>Calvo</a:t>
            </a:r>
            <a:endParaRPr lang="en-GB" dirty="0"/>
          </a:p>
        </p:txBody>
      </p:sp>
    </p:spTree>
    <p:extLst>
      <p:ext uri="{BB962C8B-B14F-4D97-AF65-F5344CB8AC3E}">
        <p14:creationId xmlns:p14="http://schemas.microsoft.com/office/powerpoint/2010/main" val="3603171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Stability level investigations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60953326"/>
              </p:ext>
            </p:extLst>
          </p:nvPr>
        </p:nvGraphicFramePr>
        <p:xfrm>
          <a:off x="107379" y="908650"/>
          <a:ext cx="8929240" cy="3815080"/>
        </p:xfrm>
        <a:graphic>
          <a:graphicData uri="http://schemas.openxmlformats.org/drawingml/2006/table">
            <a:tbl>
              <a:tblPr firstRow="1" bandRow="1">
                <a:tableStyleId>{5C22544A-7EE6-4342-B048-85BDC9FD1C3A}</a:tableStyleId>
              </a:tblPr>
              <a:tblGrid>
                <a:gridCol w="782574"/>
                <a:gridCol w="801647"/>
                <a:gridCol w="720100"/>
                <a:gridCol w="672093"/>
                <a:gridCol w="1344187"/>
                <a:gridCol w="1296180"/>
                <a:gridCol w="3312459"/>
              </a:tblGrid>
              <a:tr h="370840">
                <a:tc>
                  <a:txBody>
                    <a:bodyPr/>
                    <a:lstStyle/>
                    <a:p>
                      <a:r>
                        <a:rPr lang="en-GB" dirty="0" smtClean="0"/>
                        <a:t>Fill</a:t>
                      </a:r>
                      <a:endParaRPr lang="en-GB" dirty="0"/>
                    </a:p>
                  </a:txBody>
                  <a:tcPr/>
                </a:tc>
                <a:tc>
                  <a:txBody>
                    <a:bodyPr/>
                    <a:lstStyle/>
                    <a:p>
                      <a:r>
                        <a:rPr lang="en-GB" dirty="0" smtClean="0"/>
                        <a:t>Date</a:t>
                      </a:r>
                      <a:endParaRPr lang="en-GB" dirty="0"/>
                    </a:p>
                  </a:txBody>
                  <a:tcPr/>
                </a:tc>
                <a:tc>
                  <a:txBody>
                    <a:bodyPr/>
                    <a:lstStyle/>
                    <a:p>
                      <a:r>
                        <a:rPr lang="en-GB" dirty="0" smtClean="0"/>
                        <a:t>&lt;</a:t>
                      </a:r>
                      <a:r>
                        <a:rPr lang="en-GB" dirty="0" err="1" smtClean="0"/>
                        <a:t>Ib</a:t>
                      </a:r>
                      <a:r>
                        <a:rPr lang="en-GB" dirty="0" smtClean="0"/>
                        <a:t>&gt;</a:t>
                      </a:r>
                      <a:endParaRPr lang="en-GB" dirty="0"/>
                    </a:p>
                  </a:txBody>
                  <a:tcPr/>
                </a:tc>
                <a:tc>
                  <a:txBody>
                    <a:bodyPr/>
                    <a:lstStyle/>
                    <a:p>
                      <a:r>
                        <a:rPr lang="en-GB" dirty="0" smtClean="0"/>
                        <a:t>Q’</a:t>
                      </a:r>
                      <a:endParaRPr lang="en-GB" dirty="0"/>
                    </a:p>
                  </a:txBody>
                  <a:tcPr/>
                </a:tc>
                <a:tc>
                  <a:txBody>
                    <a:bodyPr/>
                    <a:lstStyle/>
                    <a:p>
                      <a:r>
                        <a:rPr lang="en-GB" dirty="0" smtClean="0"/>
                        <a:t>Oct</a:t>
                      </a:r>
                      <a:endParaRPr lang="en-GB" dirty="0"/>
                    </a:p>
                  </a:txBody>
                  <a:tcPr/>
                </a:tc>
                <a:tc>
                  <a:txBody>
                    <a:bodyPr/>
                    <a:lstStyle/>
                    <a:p>
                      <a:r>
                        <a:rPr lang="en-GB" dirty="0" smtClean="0"/>
                        <a:t>TFB</a:t>
                      </a:r>
                      <a:endParaRPr lang="en-GB" dirty="0"/>
                    </a:p>
                  </a:txBody>
                  <a:tcPr/>
                </a:tc>
                <a:tc>
                  <a:txBody>
                    <a:bodyPr/>
                    <a:lstStyle/>
                    <a:p>
                      <a:r>
                        <a:rPr lang="en-GB" dirty="0" smtClean="0"/>
                        <a:t>Comment</a:t>
                      </a:r>
                      <a:endParaRPr lang="en-GB" dirty="0"/>
                    </a:p>
                  </a:txBody>
                  <a:tcPr/>
                </a:tc>
              </a:tr>
              <a:tr h="370840">
                <a:tc>
                  <a:txBody>
                    <a:bodyPr/>
                    <a:lstStyle/>
                    <a:p>
                      <a:r>
                        <a:rPr lang="en-GB" dirty="0" smtClean="0"/>
                        <a:t>2911</a:t>
                      </a:r>
                      <a:endParaRPr lang="en-GB" dirty="0"/>
                    </a:p>
                  </a:txBody>
                  <a:tcPr/>
                </a:tc>
                <a:tc>
                  <a:txBody>
                    <a:bodyPr/>
                    <a:lstStyle/>
                    <a:p>
                      <a:r>
                        <a:rPr lang="en-GB" dirty="0" smtClean="0"/>
                        <a:t>Sat </a:t>
                      </a:r>
                      <a:endParaRPr lang="en-GB" dirty="0"/>
                    </a:p>
                  </a:txBody>
                  <a:tcPr/>
                </a:tc>
                <a:tc>
                  <a:txBody>
                    <a:bodyPr/>
                    <a:lstStyle/>
                    <a:p>
                      <a:r>
                        <a:rPr lang="en-GB" dirty="0" smtClean="0"/>
                        <a:t>1.51</a:t>
                      </a:r>
                      <a:endParaRPr lang="en-GB" dirty="0"/>
                    </a:p>
                  </a:txBody>
                  <a:tcPr/>
                </a:tc>
                <a:tc>
                  <a:txBody>
                    <a:bodyPr/>
                    <a:lstStyle/>
                    <a:p>
                      <a:endParaRPr lang="en-GB"/>
                    </a:p>
                  </a:txBody>
                  <a:tcPr/>
                </a:tc>
                <a:tc>
                  <a:txBody>
                    <a:bodyPr/>
                    <a:lstStyle/>
                    <a:p>
                      <a:r>
                        <a:rPr lang="en-GB" dirty="0" smtClean="0"/>
                        <a:t>417, 475</a:t>
                      </a:r>
                      <a:endParaRPr lang="en-GB" dirty="0"/>
                    </a:p>
                  </a:txBody>
                  <a:tcPr/>
                </a:tc>
                <a:tc>
                  <a:txBody>
                    <a:bodyPr/>
                    <a:lstStyle/>
                    <a:p>
                      <a:r>
                        <a:rPr lang="en-GB" dirty="0" smtClean="0"/>
                        <a:t>reduced in</a:t>
                      </a:r>
                      <a:r>
                        <a:rPr lang="en-GB" baseline="0" dirty="0" smtClean="0"/>
                        <a:t> collision</a:t>
                      </a:r>
                      <a:endParaRPr lang="en-GB" dirty="0"/>
                    </a:p>
                  </a:txBody>
                  <a:tcPr/>
                </a:tc>
                <a:tc>
                  <a:txBody>
                    <a:bodyPr/>
                    <a:lstStyle/>
                    <a:p>
                      <a:r>
                        <a:rPr lang="en-GB" sz="1600" dirty="0" smtClean="0"/>
                        <a:t>Heavy losses in squeeze</a:t>
                      </a:r>
                    </a:p>
                    <a:p>
                      <a:r>
                        <a:rPr lang="en-GB" sz="1600" dirty="0" smtClean="0">
                          <a:solidFill>
                            <a:srgbClr val="FF0000"/>
                          </a:solidFill>
                        </a:rPr>
                        <a:t>Saved</a:t>
                      </a:r>
                      <a:r>
                        <a:rPr lang="en-GB" sz="1600" baseline="0" dirty="0" smtClean="0">
                          <a:solidFill>
                            <a:srgbClr val="FF0000"/>
                          </a:solidFill>
                        </a:rPr>
                        <a:t> by raising Q’</a:t>
                      </a:r>
                      <a:endParaRPr lang="en-GB" sz="1600" dirty="0">
                        <a:solidFill>
                          <a:srgbClr val="FF0000"/>
                        </a:solidFill>
                      </a:endParaRPr>
                    </a:p>
                  </a:txBody>
                  <a:tcPr/>
                </a:tc>
              </a:tr>
              <a:tr h="370840">
                <a:tc>
                  <a:txBody>
                    <a:bodyPr/>
                    <a:lstStyle/>
                    <a:p>
                      <a:r>
                        <a:rPr lang="en-GB" dirty="0" smtClean="0"/>
                        <a:t>2912</a:t>
                      </a:r>
                      <a:endParaRPr lang="en-GB" dirty="0"/>
                    </a:p>
                  </a:txBody>
                  <a:tcPr/>
                </a:tc>
                <a:tc>
                  <a:txBody>
                    <a:bodyPr/>
                    <a:lstStyle/>
                    <a:p>
                      <a:endParaRPr lang="en-GB" dirty="0"/>
                    </a:p>
                  </a:txBody>
                  <a:tcPr/>
                </a:tc>
                <a:tc>
                  <a:txBody>
                    <a:bodyPr/>
                    <a:lstStyle/>
                    <a:p>
                      <a:r>
                        <a:rPr lang="en-GB" dirty="0" smtClean="0"/>
                        <a:t>1.52</a:t>
                      </a:r>
                      <a:endParaRPr lang="en-GB" dirty="0"/>
                    </a:p>
                  </a:txBody>
                  <a:tcPr/>
                </a:tc>
                <a:tc>
                  <a:txBody>
                    <a:bodyPr/>
                    <a:lstStyle/>
                    <a:p>
                      <a:r>
                        <a:rPr lang="en-GB" dirty="0" smtClean="0">
                          <a:solidFill>
                            <a:srgbClr val="FF0000"/>
                          </a:solidFill>
                        </a:rPr>
                        <a:t>+5</a:t>
                      </a:r>
                      <a:endParaRPr lang="en-GB"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417, 475</a:t>
                      </a:r>
                    </a:p>
                  </a:txBody>
                  <a:tcPr/>
                </a:tc>
                <a:tc>
                  <a:txBody>
                    <a:bodyPr/>
                    <a:lstStyle/>
                    <a:p>
                      <a:endParaRPr lang="en-GB" dirty="0"/>
                    </a:p>
                  </a:txBody>
                  <a:tcPr/>
                </a:tc>
                <a:tc>
                  <a:txBody>
                    <a:bodyPr/>
                    <a:lstStyle/>
                    <a:p>
                      <a:r>
                        <a:rPr lang="en-GB" sz="1600" dirty="0" smtClean="0"/>
                        <a:t>Looking good</a:t>
                      </a:r>
                      <a:endParaRPr lang="en-GB" sz="1600" dirty="0"/>
                    </a:p>
                  </a:txBody>
                  <a:tcPr/>
                </a:tc>
              </a:tr>
              <a:tr h="370840">
                <a:tc>
                  <a:txBody>
                    <a:bodyPr/>
                    <a:lstStyle/>
                    <a:p>
                      <a:r>
                        <a:rPr lang="en-GB" dirty="0" smtClean="0"/>
                        <a:t>2913</a:t>
                      </a:r>
                      <a:endParaRPr lang="en-GB" dirty="0"/>
                    </a:p>
                  </a:txBody>
                  <a:tcPr/>
                </a:tc>
                <a:tc>
                  <a:txBody>
                    <a:bodyPr/>
                    <a:lstStyle/>
                    <a:p>
                      <a:endParaRPr lang="en-GB"/>
                    </a:p>
                  </a:txBody>
                  <a:tcPr/>
                </a:tc>
                <a:tc>
                  <a:txBody>
                    <a:bodyPr/>
                    <a:lstStyle/>
                    <a:p>
                      <a:r>
                        <a:rPr lang="en-GB" dirty="0" smtClean="0"/>
                        <a:t>1.56</a:t>
                      </a:r>
                      <a:endParaRPr lang="en-GB" dirty="0"/>
                    </a:p>
                  </a:txBody>
                  <a:tcPr/>
                </a:tc>
                <a:tc>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417, 475</a:t>
                      </a:r>
                    </a:p>
                  </a:txBody>
                  <a:tcPr/>
                </a:tc>
                <a:tc>
                  <a:txBody>
                    <a:bodyPr/>
                    <a:lstStyle/>
                    <a:p>
                      <a:endParaRPr lang="en-GB" dirty="0"/>
                    </a:p>
                  </a:txBody>
                  <a:tcPr/>
                </a:tc>
                <a:tc>
                  <a:txBody>
                    <a:bodyPr/>
                    <a:lstStyle/>
                    <a:p>
                      <a:r>
                        <a:rPr lang="en-GB" sz="1600" dirty="0" smtClean="0"/>
                        <a:t>Losses</a:t>
                      </a:r>
                      <a:r>
                        <a:rPr lang="en-GB" sz="1600" baseline="0" dirty="0" smtClean="0"/>
                        <a:t> in collision BP</a:t>
                      </a:r>
                      <a:endParaRPr lang="en-GB" sz="1600" dirty="0"/>
                    </a:p>
                  </a:txBody>
                  <a:tcPr/>
                </a:tc>
              </a:tr>
              <a:tr h="370840">
                <a:tc>
                  <a:txBody>
                    <a:bodyPr/>
                    <a:lstStyle/>
                    <a:p>
                      <a:r>
                        <a:rPr lang="en-GB" dirty="0" smtClean="0"/>
                        <a:t>2915</a:t>
                      </a:r>
                      <a:endParaRPr lang="en-GB" dirty="0"/>
                    </a:p>
                  </a:txBody>
                  <a:tcPr/>
                </a:tc>
                <a:tc>
                  <a:txBody>
                    <a:bodyPr/>
                    <a:lstStyle/>
                    <a:p>
                      <a:endParaRPr lang="en-GB"/>
                    </a:p>
                  </a:txBody>
                  <a:tcPr/>
                </a:tc>
                <a:tc>
                  <a:txBody>
                    <a:bodyPr/>
                    <a:lstStyle/>
                    <a:p>
                      <a:r>
                        <a:rPr lang="en-GB" dirty="0" smtClean="0"/>
                        <a:t>1.52</a:t>
                      </a:r>
                      <a:endParaRPr lang="en-GB" dirty="0"/>
                    </a:p>
                  </a:txBody>
                  <a:tcPr/>
                </a:tc>
                <a:tc>
                  <a:txBody>
                    <a:bodyPr/>
                    <a:lstStyle/>
                    <a:p>
                      <a:endParaRPr lang="en-GB" dirty="0"/>
                    </a:p>
                  </a:txBody>
                  <a:tcPr/>
                </a:tc>
                <a:tc>
                  <a:txBody>
                    <a:bodyPr/>
                    <a:lstStyle/>
                    <a:p>
                      <a:r>
                        <a:rPr lang="en-GB" dirty="0" smtClean="0"/>
                        <a:t>330, 417</a:t>
                      </a:r>
                      <a:endParaRPr lang="en-GB"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Losses</a:t>
                      </a:r>
                      <a:r>
                        <a:rPr lang="en-GB" sz="1600" baseline="0" dirty="0" smtClean="0"/>
                        <a:t> in collision BP</a:t>
                      </a:r>
                      <a:endParaRPr lang="en-GB" sz="1600" dirty="0" smtClean="0"/>
                    </a:p>
                  </a:txBody>
                  <a:tcPr/>
                </a:tc>
              </a:tr>
              <a:tr h="370840">
                <a:tc>
                  <a:txBody>
                    <a:bodyPr/>
                    <a:lstStyle/>
                    <a:p>
                      <a:r>
                        <a:rPr lang="en-GB" dirty="0" smtClean="0"/>
                        <a:t>2917</a:t>
                      </a:r>
                      <a:endParaRPr lang="en-GB" dirty="0"/>
                    </a:p>
                  </a:txBody>
                  <a:tcPr/>
                </a:tc>
                <a:tc>
                  <a:txBody>
                    <a:bodyPr/>
                    <a:lstStyle/>
                    <a:p>
                      <a:r>
                        <a:rPr lang="en-GB" dirty="0" smtClean="0"/>
                        <a:t>Mon </a:t>
                      </a:r>
                      <a:endParaRPr lang="en-GB" dirty="0"/>
                    </a:p>
                  </a:txBody>
                  <a:tcPr/>
                </a:tc>
                <a:tc>
                  <a:txBody>
                    <a:bodyPr/>
                    <a:lstStyle/>
                    <a:p>
                      <a:r>
                        <a:rPr lang="en-GB" dirty="0" smtClean="0"/>
                        <a:t>1.48</a:t>
                      </a:r>
                      <a:endParaRPr lang="en-GB" dirty="0"/>
                    </a:p>
                  </a:txBody>
                  <a:tcPr/>
                </a:tc>
                <a:tc>
                  <a:txBody>
                    <a:bodyPr/>
                    <a:lstStyle/>
                    <a:p>
                      <a:r>
                        <a:rPr lang="en-GB" dirty="0" smtClean="0">
                          <a:solidFill>
                            <a:srgbClr val="FF0000"/>
                          </a:solidFill>
                        </a:rPr>
                        <a:t>+2</a:t>
                      </a:r>
                      <a:endParaRPr lang="en-GB" dirty="0">
                        <a:solidFill>
                          <a:srgbClr val="FF0000"/>
                        </a:solidFill>
                      </a:endParaRPr>
                    </a:p>
                  </a:txBody>
                  <a:tcPr/>
                </a:tc>
                <a:tc>
                  <a:txBody>
                    <a:bodyPr/>
                    <a:lstStyle/>
                    <a:p>
                      <a:r>
                        <a:rPr lang="en-GB" dirty="0" smtClean="0"/>
                        <a:t>150, 417</a:t>
                      </a:r>
                      <a:endParaRPr lang="en-GB" dirty="0"/>
                    </a:p>
                  </a:txBody>
                  <a:tcPr/>
                </a:tc>
                <a:tc>
                  <a:txBody>
                    <a:bodyPr/>
                    <a:lstStyle/>
                    <a:p>
                      <a:r>
                        <a:rPr lang="en-GB" dirty="0" smtClean="0"/>
                        <a:t>reversed</a:t>
                      </a:r>
                      <a:endParaRPr lang="en-GB" dirty="0"/>
                    </a:p>
                  </a:txBody>
                  <a:tcPr/>
                </a:tc>
                <a:tc>
                  <a:txBody>
                    <a:bodyPr/>
                    <a:lstStyle/>
                    <a:p>
                      <a:r>
                        <a:rPr lang="en-GB" sz="1600" dirty="0" smtClean="0"/>
                        <a:t>Losses end</a:t>
                      </a:r>
                      <a:r>
                        <a:rPr lang="en-GB" sz="1600" baseline="0" dirty="0" smtClean="0"/>
                        <a:t> squeeze</a:t>
                      </a:r>
                      <a:endParaRPr lang="en-GB" sz="1600" dirty="0"/>
                    </a:p>
                  </a:txBody>
                  <a:tcPr/>
                </a:tc>
              </a:tr>
              <a:tr h="370840">
                <a:tc>
                  <a:txBody>
                    <a:bodyPr/>
                    <a:lstStyle/>
                    <a:p>
                      <a:r>
                        <a:rPr lang="en-GB" dirty="0" smtClean="0"/>
                        <a:t>2918</a:t>
                      </a:r>
                      <a:endParaRPr lang="en-GB" dirty="0"/>
                    </a:p>
                  </a:txBody>
                  <a:tcPr/>
                </a:tc>
                <a:tc>
                  <a:txBody>
                    <a:bodyPr/>
                    <a:lstStyle/>
                    <a:p>
                      <a:endParaRPr lang="en-GB" dirty="0"/>
                    </a:p>
                  </a:txBody>
                  <a:tcPr/>
                </a:tc>
                <a:tc>
                  <a:txBody>
                    <a:bodyPr/>
                    <a:lstStyle/>
                    <a:p>
                      <a:r>
                        <a:rPr lang="en-GB" dirty="0" smtClean="0"/>
                        <a:t>1.48</a:t>
                      </a:r>
                      <a:endParaRPr lang="en-GB" dirty="0"/>
                    </a:p>
                  </a:txBody>
                  <a:tcPr/>
                </a:tc>
                <a:tc>
                  <a:txBody>
                    <a:bodyPr/>
                    <a:lstStyle/>
                    <a:p>
                      <a:endParaRPr lang="en-GB"/>
                    </a:p>
                  </a:txBody>
                  <a:tcPr/>
                </a:tc>
                <a:tc>
                  <a:txBody>
                    <a:bodyPr/>
                    <a:lstStyle/>
                    <a:p>
                      <a:r>
                        <a:rPr lang="en-GB" dirty="0" smtClean="0"/>
                        <a:t>150, 417</a:t>
                      </a:r>
                      <a:endParaRPr lang="en-GB" dirty="0"/>
                    </a:p>
                  </a:txBody>
                  <a:tcPr/>
                </a:tc>
                <a:tc>
                  <a:txBody>
                    <a:bodyPr/>
                    <a:lstStyle/>
                    <a:p>
                      <a:endParaRPr lang="en-GB" dirty="0"/>
                    </a:p>
                  </a:txBody>
                  <a:tcPr/>
                </a:tc>
                <a:tc>
                  <a:txBody>
                    <a:bodyPr/>
                    <a:lstStyle/>
                    <a:p>
                      <a:r>
                        <a:rPr lang="en-GB" sz="1600" dirty="0" smtClean="0"/>
                        <a:t>Losses end ramp (after Q’ trim)</a:t>
                      </a:r>
                      <a:endParaRPr lang="en-GB" sz="1600" dirty="0"/>
                    </a:p>
                  </a:txBody>
                  <a:tcPr/>
                </a:tc>
              </a:tr>
              <a:tr h="370840">
                <a:tc>
                  <a:txBody>
                    <a:bodyPr/>
                    <a:lstStyle/>
                    <a:p>
                      <a:r>
                        <a:rPr lang="en-GB" dirty="0" smtClean="0"/>
                        <a:t>2919</a:t>
                      </a:r>
                      <a:endParaRPr lang="en-GB" dirty="0"/>
                    </a:p>
                  </a:txBody>
                  <a:tcPr/>
                </a:tc>
                <a:tc>
                  <a:txBody>
                    <a:bodyPr/>
                    <a:lstStyle/>
                    <a:p>
                      <a:r>
                        <a:rPr lang="en-GB" dirty="0" smtClean="0"/>
                        <a:t>Tues </a:t>
                      </a:r>
                      <a:endParaRPr lang="en-GB" dirty="0"/>
                    </a:p>
                  </a:txBody>
                  <a:tcPr/>
                </a:tc>
                <a:tc>
                  <a:txBody>
                    <a:bodyPr/>
                    <a:lstStyle/>
                    <a:p>
                      <a:r>
                        <a:rPr lang="en-GB" dirty="0" smtClean="0"/>
                        <a:t>1.47</a:t>
                      </a:r>
                      <a:endParaRPr lang="en-GB" dirty="0"/>
                    </a:p>
                  </a:txBody>
                  <a:tcPr/>
                </a:tc>
                <a:tc>
                  <a:txBody>
                    <a:bodyPr/>
                    <a:lstStyle/>
                    <a:p>
                      <a:endParaRPr lang="en-GB"/>
                    </a:p>
                  </a:txBody>
                  <a:tcPr/>
                </a:tc>
                <a:tc>
                  <a:txBody>
                    <a:bodyPr/>
                    <a:lstStyle/>
                    <a:p>
                      <a:r>
                        <a:rPr lang="en-GB" dirty="0" smtClean="0"/>
                        <a:t>200,</a:t>
                      </a:r>
                      <a:r>
                        <a:rPr lang="en-GB" baseline="0" dirty="0" smtClean="0"/>
                        <a:t> </a:t>
                      </a:r>
                      <a:r>
                        <a:rPr lang="en-GB" dirty="0" smtClean="0"/>
                        <a:t>417</a:t>
                      </a:r>
                      <a:endParaRPr lang="en-GB" dirty="0"/>
                    </a:p>
                  </a:txBody>
                  <a:tcPr/>
                </a:tc>
                <a:tc>
                  <a:txBody>
                    <a:bodyPr/>
                    <a:lstStyle/>
                    <a:p>
                      <a:endParaRPr lang="en-GB" dirty="0"/>
                    </a:p>
                  </a:txBody>
                  <a:tcPr/>
                </a:tc>
                <a:tc>
                  <a:txBody>
                    <a:bodyPr/>
                    <a:lstStyle/>
                    <a:p>
                      <a:r>
                        <a:rPr lang="en-GB" sz="1600" dirty="0" smtClean="0"/>
                        <a:t>Heavy</a:t>
                      </a:r>
                      <a:r>
                        <a:rPr lang="en-GB" sz="1600" baseline="0" dirty="0" smtClean="0"/>
                        <a:t> losses end squeeze</a:t>
                      </a:r>
                      <a:endParaRPr lang="en-GB" sz="1600" dirty="0"/>
                    </a:p>
                  </a:txBody>
                  <a:tcPr/>
                </a:tc>
              </a:tr>
              <a:tr h="370840">
                <a:tc>
                  <a:txBody>
                    <a:bodyPr/>
                    <a:lstStyle/>
                    <a:p>
                      <a:r>
                        <a:rPr lang="en-GB" dirty="0" smtClean="0"/>
                        <a:t>2920</a:t>
                      </a:r>
                      <a:endParaRPr lang="en-GB" dirty="0"/>
                    </a:p>
                  </a:txBody>
                  <a:tcPr/>
                </a:tc>
                <a:tc>
                  <a:txBody>
                    <a:bodyPr/>
                    <a:lstStyle/>
                    <a:p>
                      <a:r>
                        <a:rPr lang="en-GB" dirty="0" smtClean="0"/>
                        <a:t>Tues</a:t>
                      </a:r>
                      <a:endParaRPr lang="en-GB" dirty="0"/>
                    </a:p>
                  </a:txBody>
                  <a:tcPr/>
                </a:tc>
                <a:tc>
                  <a:txBody>
                    <a:bodyPr/>
                    <a:lstStyle/>
                    <a:p>
                      <a:r>
                        <a:rPr lang="en-GB" dirty="0" smtClean="0"/>
                        <a:t>1.46</a:t>
                      </a:r>
                      <a:endParaRPr lang="en-GB" dirty="0"/>
                    </a:p>
                  </a:txBody>
                  <a:tcPr/>
                </a:tc>
                <a:tc>
                  <a:txBody>
                    <a:bodyPr/>
                    <a:lstStyle/>
                    <a:p>
                      <a:endParaRPr lang="en-GB" dirty="0"/>
                    </a:p>
                  </a:txBody>
                  <a:tcPr/>
                </a:tc>
                <a:tc>
                  <a:txBody>
                    <a:bodyPr/>
                    <a:lstStyle/>
                    <a:p>
                      <a:r>
                        <a:rPr lang="en-GB" dirty="0" smtClean="0"/>
                        <a:t>200 to 475</a:t>
                      </a:r>
                      <a:endParaRPr lang="en-GB" dirty="0"/>
                    </a:p>
                  </a:txBody>
                  <a:tcPr/>
                </a:tc>
                <a:tc>
                  <a:txBody>
                    <a:bodyPr/>
                    <a:lstStyle/>
                    <a:p>
                      <a:endParaRPr lang="en-GB" dirty="0"/>
                    </a:p>
                  </a:txBody>
                  <a:tcPr/>
                </a:tc>
                <a:tc>
                  <a:txBody>
                    <a:bodyPr/>
                    <a:lstStyle/>
                    <a:p>
                      <a:r>
                        <a:rPr lang="en-GB" sz="1600" dirty="0" smtClean="0"/>
                        <a:t>Sudden</a:t>
                      </a:r>
                      <a:r>
                        <a:rPr lang="en-GB" sz="1600" baseline="0" dirty="0" smtClean="0"/>
                        <a:t> losses flat-top</a:t>
                      </a:r>
                    </a:p>
                    <a:p>
                      <a:r>
                        <a:rPr lang="en-GB" sz="1600" baseline="0" dirty="0" smtClean="0"/>
                        <a:t>Sudden losses end squeeze</a:t>
                      </a:r>
                      <a:endParaRPr lang="en-GB" sz="1600" dirty="0"/>
                    </a:p>
                  </a:txBody>
                  <a:tcPr/>
                </a:tc>
              </a:tr>
            </a:tbl>
          </a:graphicData>
        </a:graphic>
      </p:graphicFrame>
      <p:sp>
        <p:nvSpPr>
          <p:cNvPr id="2" name="TextBox 1"/>
          <p:cNvSpPr txBox="1"/>
          <p:nvPr/>
        </p:nvSpPr>
        <p:spPr>
          <a:xfrm>
            <a:off x="899490" y="5157240"/>
            <a:ext cx="6408890" cy="861774"/>
          </a:xfrm>
          <a:prstGeom prst="rect">
            <a:avLst/>
          </a:prstGeom>
          <a:noFill/>
        </p:spPr>
        <p:txBody>
          <a:bodyPr wrap="square" rtlCol="0">
            <a:spAutoFit/>
          </a:bodyPr>
          <a:lstStyle/>
          <a:p>
            <a:r>
              <a:rPr lang="en-GB" dirty="0" smtClean="0"/>
              <a:t>Exploration of </a:t>
            </a:r>
            <a:r>
              <a:rPr lang="en-GB" dirty="0" err="1" smtClean="0"/>
              <a:t>octupole</a:t>
            </a:r>
            <a:r>
              <a:rPr lang="en-GB" dirty="0"/>
              <a:t> </a:t>
            </a:r>
            <a:r>
              <a:rPr lang="en-GB" dirty="0" smtClean="0"/>
              <a:t>-</a:t>
            </a:r>
            <a:r>
              <a:rPr lang="en-GB" dirty="0" err="1" smtClean="0"/>
              <a:t>chromaticty</a:t>
            </a:r>
            <a:r>
              <a:rPr lang="en-GB" dirty="0" smtClean="0"/>
              <a:t> space</a:t>
            </a:r>
          </a:p>
          <a:p>
            <a:r>
              <a:rPr lang="en-GB" dirty="0" err="1" smtClean="0"/>
              <a:t>Octupoles</a:t>
            </a:r>
            <a:r>
              <a:rPr lang="en-GB" dirty="0" smtClean="0"/>
              <a:t> not reversed. </a:t>
            </a:r>
            <a:endParaRPr lang="en-GB" dirty="0"/>
          </a:p>
        </p:txBody>
      </p:sp>
      <p:sp>
        <p:nvSpPr>
          <p:cNvPr id="3" name="Date Placeholder 2"/>
          <p:cNvSpPr>
            <a:spLocks noGrp="1"/>
          </p:cNvSpPr>
          <p:nvPr>
            <p:ph type="dt" sz="half" idx="12"/>
          </p:nvPr>
        </p:nvSpPr>
        <p:spPr/>
        <p:txBody>
          <a:bodyPr/>
          <a:lstStyle/>
          <a:p>
            <a:r>
              <a:rPr lang="en-US" smtClean="0"/>
              <a:t>13-08-12</a:t>
            </a:r>
            <a:endParaRPr lang="en-US" dirty="0"/>
          </a:p>
        </p:txBody>
      </p:sp>
      <p:sp>
        <p:nvSpPr>
          <p:cNvPr id="6" name="Footer Placeholder 5"/>
          <p:cNvSpPr>
            <a:spLocks noGrp="1"/>
          </p:cNvSpPr>
          <p:nvPr>
            <p:ph type="ftr" sz="quarter" idx="10"/>
          </p:nvPr>
        </p:nvSpPr>
        <p:spPr/>
        <p:txBody>
          <a:bodyPr/>
          <a:lstStyle/>
          <a:p>
            <a:r>
              <a:rPr lang="en-US" smtClean="0"/>
              <a:t>LHC summary</a:t>
            </a:r>
            <a:endParaRPr lang="en-US" dirty="0"/>
          </a:p>
        </p:txBody>
      </p:sp>
      <p:sp>
        <p:nvSpPr>
          <p:cNvPr id="7" name="Slide Number Placeholder 6"/>
          <p:cNvSpPr>
            <a:spLocks noGrp="1"/>
          </p:cNvSpPr>
          <p:nvPr>
            <p:ph type="sldNum" sz="quarter" idx="11"/>
          </p:nvPr>
        </p:nvSpPr>
        <p:spPr/>
        <p:txBody>
          <a:bodyPr/>
          <a:lstStyle/>
          <a:p>
            <a:fld id="{20D66058-8582-419F-AA3B-A79C8D77E78A}" type="slidenum">
              <a:rPr lang="en-US" smtClean="0"/>
              <a:pPr/>
              <a:t>11</a:t>
            </a:fld>
            <a:endParaRPr lang="en-US"/>
          </a:p>
        </p:txBody>
      </p:sp>
    </p:spTree>
    <p:extLst>
      <p:ext uri="{BB962C8B-B14F-4D97-AF65-F5344CB8AC3E}">
        <p14:creationId xmlns:p14="http://schemas.microsoft.com/office/powerpoint/2010/main" val="1807811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err="1" smtClean="0"/>
              <a:t>Octupole</a:t>
            </a:r>
            <a:r>
              <a:rPr lang="en-GB" dirty="0" smtClean="0"/>
              <a:t> polarity switch - Tuesday</a:t>
            </a:r>
            <a:endParaRPr lang="en-GB" dirty="0"/>
          </a:p>
        </p:txBody>
      </p:sp>
      <p:sp>
        <p:nvSpPr>
          <p:cNvPr id="7" name="Content Placeholder 6"/>
          <p:cNvSpPr>
            <a:spLocks noGrp="1"/>
          </p:cNvSpPr>
          <p:nvPr>
            <p:ph idx="1"/>
          </p:nvPr>
        </p:nvSpPr>
        <p:spPr>
          <a:xfrm>
            <a:off x="467430" y="836640"/>
            <a:ext cx="8229600" cy="5544770"/>
          </a:xfrm>
        </p:spPr>
        <p:txBody>
          <a:bodyPr/>
          <a:lstStyle/>
          <a:p>
            <a:r>
              <a:rPr lang="en-GB" dirty="0"/>
              <a:t>F</a:t>
            </a:r>
            <a:r>
              <a:rPr lang="en-GB" dirty="0" smtClean="0"/>
              <a:t>lip </a:t>
            </a:r>
            <a:r>
              <a:rPr lang="en-GB" dirty="0"/>
              <a:t>polarity at injection: 6.5 </a:t>
            </a:r>
            <a:r>
              <a:rPr lang="en-GB" dirty="0" smtClean="0"/>
              <a:t>A</a:t>
            </a:r>
            <a:endParaRPr lang="en-GB" dirty="0"/>
          </a:p>
          <a:p>
            <a:pPr lvl="1"/>
            <a:r>
              <a:rPr lang="en-GB" dirty="0" smtClean="0"/>
              <a:t>Injected </a:t>
            </a:r>
            <a:r>
              <a:rPr lang="en-GB" dirty="0"/>
              <a:t>1374 bunches successfully: </a:t>
            </a:r>
            <a:r>
              <a:rPr lang="en-GB" dirty="0" smtClean="0"/>
              <a:t>stable</a:t>
            </a:r>
            <a:endParaRPr lang="en-GB" dirty="0"/>
          </a:p>
          <a:p>
            <a:pPr lvl="1"/>
            <a:r>
              <a:rPr lang="en-GB" dirty="0"/>
              <a:t>Also stable with reduced damper </a:t>
            </a:r>
            <a:r>
              <a:rPr lang="en-GB" dirty="0" smtClean="0"/>
              <a:t>gain</a:t>
            </a:r>
            <a:endParaRPr lang="en-GB" dirty="0"/>
          </a:p>
          <a:p>
            <a:r>
              <a:rPr lang="en-GB" dirty="0" err="1"/>
              <a:t>Octupoles</a:t>
            </a:r>
            <a:r>
              <a:rPr lang="en-GB" dirty="0"/>
              <a:t> at 417 A at flat-top &amp; </a:t>
            </a:r>
            <a:r>
              <a:rPr lang="en-GB" dirty="0" smtClean="0"/>
              <a:t>squeeze</a:t>
            </a:r>
            <a:endParaRPr lang="en-GB" dirty="0"/>
          </a:p>
          <a:p>
            <a:r>
              <a:rPr lang="en-GB" dirty="0"/>
              <a:t>Test ramp with pilot bunches – reasonable measurement of chromaticity through ramp, squeeze and </a:t>
            </a:r>
            <a:r>
              <a:rPr lang="en-GB" dirty="0" smtClean="0"/>
              <a:t>collide</a:t>
            </a:r>
            <a:endParaRPr lang="en-GB" dirty="0"/>
          </a:p>
          <a:p>
            <a:pPr lvl="1"/>
            <a:r>
              <a:rPr lang="en-GB" dirty="0"/>
              <a:t>Measurements fed-forward into settings for next ramp. Aim for </a:t>
            </a:r>
            <a:r>
              <a:rPr lang="en-GB" dirty="0" err="1"/>
              <a:t>chroma</a:t>
            </a:r>
            <a:r>
              <a:rPr lang="en-GB" dirty="0"/>
              <a:t> +5 at end of ramp all the way into </a:t>
            </a:r>
            <a:r>
              <a:rPr lang="en-GB" dirty="0" smtClean="0"/>
              <a:t>collision</a:t>
            </a:r>
            <a:endParaRPr lang="en-GB" dirty="0"/>
          </a:p>
          <a:p>
            <a:r>
              <a:rPr lang="en-GB" dirty="0"/>
              <a:t>Fill with 12 nominal bunches: </a:t>
            </a:r>
            <a:r>
              <a:rPr lang="en-GB" dirty="0" smtClean="0"/>
              <a:t>no problem</a:t>
            </a:r>
            <a:endParaRPr lang="en-GB" dirty="0"/>
          </a:p>
          <a:p>
            <a:r>
              <a:rPr lang="en-GB" dirty="0"/>
              <a:t>Fill with 480 bunches: </a:t>
            </a:r>
            <a:endParaRPr lang="en-GB" dirty="0" smtClean="0"/>
          </a:p>
          <a:p>
            <a:pPr lvl="1"/>
            <a:r>
              <a:rPr lang="en-GB" dirty="0" smtClean="0"/>
              <a:t>Stable </a:t>
            </a:r>
            <a:r>
              <a:rPr lang="en-GB" dirty="0"/>
              <a:t>Beams for 1 hour: </a:t>
            </a:r>
            <a:r>
              <a:rPr lang="en-GB" dirty="0" smtClean="0"/>
              <a:t>no problem</a:t>
            </a:r>
            <a:endParaRPr lang="en-GB" dirty="0"/>
          </a:p>
          <a:p>
            <a:r>
              <a:rPr lang="en-GB" dirty="0"/>
              <a:t>Tune scan at collision shows enough </a:t>
            </a:r>
            <a:r>
              <a:rPr lang="en-GB" dirty="0" smtClean="0"/>
              <a:t>space</a:t>
            </a:r>
            <a:endParaRPr lang="en-GB" dirty="0"/>
          </a:p>
          <a:p>
            <a:pPr lvl="1"/>
            <a:r>
              <a:rPr lang="en-GB" dirty="0"/>
              <a:t>Reduce </a:t>
            </a:r>
            <a:r>
              <a:rPr lang="en-GB" dirty="0" err="1"/>
              <a:t>octupole</a:t>
            </a:r>
            <a:r>
              <a:rPr lang="en-GB" dirty="0"/>
              <a:t> current after one hour</a:t>
            </a:r>
            <a:r>
              <a:rPr lang="en-GB" dirty="0" smtClean="0"/>
              <a:t>:</a:t>
            </a:r>
            <a:endParaRPr lang="en-GB" dirty="0"/>
          </a:p>
          <a:p>
            <a:pPr lvl="1"/>
            <a:r>
              <a:rPr lang="en-GB" dirty="0"/>
              <a:t>Loose 3 non-colliding bunches at 23 A (from 250 A): OK</a:t>
            </a:r>
          </a:p>
        </p:txBody>
      </p:sp>
      <p:sp>
        <p:nvSpPr>
          <p:cNvPr id="3" name="Footer Placeholder 2"/>
          <p:cNvSpPr>
            <a:spLocks noGrp="1"/>
          </p:cNvSpPr>
          <p:nvPr>
            <p:ph type="ftr" sz="quarter" idx="10"/>
          </p:nvPr>
        </p:nvSpPr>
        <p:spPr/>
        <p:txBody>
          <a:bodyPr/>
          <a:lstStyle/>
          <a:p>
            <a:r>
              <a:rPr lang="en-US" smtClean="0"/>
              <a:t>LHC summary</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12</a:t>
            </a:fld>
            <a:endParaRPr lang="en-US"/>
          </a:p>
        </p:txBody>
      </p:sp>
      <p:sp>
        <p:nvSpPr>
          <p:cNvPr id="5" name="Date Placeholder 4"/>
          <p:cNvSpPr>
            <a:spLocks noGrp="1"/>
          </p:cNvSpPr>
          <p:nvPr>
            <p:ph type="dt" sz="half" idx="12"/>
          </p:nvPr>
        </p:nvSpPr>
        <p:spPr/>
        <p:txBody>
          <a:bodyPr/>
          <a:lstStyle/>
          <a:p>
            <a:r>
              <a:rPr lang="en-US" smtClean="0"/>
              <a:t>13-08-12</a:t>
            </a:r>
            <a:endParaRPr lang="en-US" dirty="0"/>
          </a:p>
        </p:txBody>
      </p:sp>
    </p:spTree>
    <p:extLst>
      <p:ext uri="{BB962C8B-B14F-4D97-AF65-F5344CB8AC3E}">
        <p14:creationId xmlns:p14="http://schemas.microsoft.com/office/powerpoint/2010/main" val="2110551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Tune scan at start of collisions</a:t>
            </a:r>
            <a:endParaRPr lang="en-GB" dirty="0"/>
          </a:p>
        </p:txBody>
      </p:sp>
      <p:sp>
        <p:nvSpPr>
          <p:cNvPr id="3" name="Footer Placeholder 2"/>
          <p:cNvSpPr>
            <a:spLocks noGrp="1"/>
          </p:cNvSpPr>
          <p:nvPr>
            <p:ph type="ftr" sz="quarter" idx="10"/>
          </p:nvPr>
        </p:nvSpPr>
        <p:spPr/>
        <p:txBody>
          <a:bodyPr/>
          <a:lstStyle/>
          <a:p>
            <a:r>
              <a:rPr lang="en-US" smtClean="0">
                <a:solidFill>
                  <a:srgbClr val="00007D"/>
                </a:solidFill>
              </a:rPr>
              <a:t>LHC summary</a:t>
            </a:r>
            <a:endParaRPr lang="en-US" dirty="0">
              <a:solidFill>
                <a:srgbClr val="00007D"/>
              </a:solidFill>
            </a:endParaRPr>
          </a:p>
        </p:txBody>
      </p:sp>
      <p:sp>
        <p:nvSpPr>
          <p:cNvPr id="4" name="Slide Number Placeholder 3"/>
          <p:cNvSpPr>
            <a:spLocks noGrp="1"/>
          </p:cNvSpPr>
          <p:nvPr>
            <p:ph type="sldNum" sz="quarter" idx="11"/>
          </p:nvPr>
        </p:nvSpPr>
        <p:spPr/>
        <p:txBody>
          <a:bodyPr/>
          <a:lstStyle/>
          <a:p>
            <a:fld id="{20D66058-8582-419F-AA3B-A79C8D77E78A}" type="slidenum">
              <a:rPr lang="en-US" smtClean="0">
                <a:solidFill>
                  <a:srgbClr val="00007D"/>
                </a:solidFill>
              </a:rPr>
              <a:pPr/>
              <a:t>13</a:t>
            </a:fld>
            <a:endParaRPr lang="en-US" dirty="0">
              <a:solidFill>
                <a:srgbClr val="00007D"/>
              </a:solidFill>
            </a:endParaRPr>
          </a:p>
        </p:txBody>
      </p:sp>
      <p:sp>
        <p:nvSpPr>
          <p:cNvPr id="5" name="Date Placeholder 4"/>
          <p:cNvSpPr>
            <a:spLocks noGrp="1"/>
          </p:cNvSpPr>
          <p:nvPr>
            <p:ph type="dt" sz="half" idx="12"/>
          </p:nvPr>
        </p:nvSpPr>
        <p:spPr/>
        <p:txBody>
          <a:bodyPr/>
          <a:lstStyle/>
          <a:p>
            <a:r>
              <a:rPr lang="en-US" smtClean="0">
                <a:solidFill>
                  <a:srgbClr val="00007D"/>
                </a:solidFill>
              </a:rPr>
              <a:t>13-08-12</a:t>
            </a:r>
            <a:endParaRPr lang="en-US" dirty="0">
              <a:solidFill>
                <a:srgbClr val="00007D"/>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0" y="2204830"/>
            <a:ext cx="8988071" cy="435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9390" y="764630"/>
            <a:ext cx="8569190" cy="1323439"/>
          </a:xfrm>
          <a:prstGeom prst="rect">
            <a:avLst/>
          </a:prstGeom>
          <a:noFill/>
        </p:spPr>
        <p:txBody>
          <a:bodyPr wrap="square" rtlCol="0">
            <a:spAutoFit/>
          </a:bodyPr>
          <a:lstStyle/>
          <a:p>
            <a:pPr marL="342900" indent="-342900" algn="l">
              <a:buFont typeface="Arial" pitchFamily="34" charset="0"/>
              <a:buChar char="•"/>
            </a:pPr>
            <a:r>
              <a:rPr lang="en-GB" dirty="0" smtClean="0">
                <a:solidFill>
                  <a:srgbClr val="00007D"/>
                </a:solidFill>
              </a:rPr>
              <a:t>Steps of 1e-3 both planes, both beams</a:t>
            </a:r>
          </a:p>
          <a:p>
            <a:pPr marL="342900" indent="-342900" algn="l">
              <a:buFont typeface="Arial" pitchFamily="34" charset="0"/>
              <a:buChar char="•"/>
            </a:pPr>
            <a:r>
              <a:rPr lang="en-GB" dirty="0" smtClean="0">
                <a:solidFill>
                  <a:srgbClr val="00007D"/>
                </a:solidFill>
              </a:rPr>
              <a:t>Initial tune +3e-3 with respect to end squeeze (~nominal settings)</a:t>
            </a:r>
          </a:p>
          <a:p>
            <a:pPr marL="342900" indent="-342900" algn="l">
              <a:buFont typeface="Arial" pitchFamily="34" charset="0"/>
              <a:buChar char="•"/>
            </a:pPr>
            <a:r>
              <a:rPr lang="en-GB" dirty="0" smtClean="0">
                <a:solidFill>
                  <a:srgbClr val="00007D"/>
                </a:solidFill>
              </a:rPr>
              <a:t>Given below – this tune increase in collision beam process removed</a:t>
            </a:r>
            <a:endParaRPr lang="en-GB" dirty="0">
              <a:solidFill>
                <a:srgbClr val="00007D"/>
              </a:solidFill>
            </a:endParaRPr>
          </a:p>
        </p:txBody>
      </p:sp>
      <p:sp>
        <p:nvSpPr>
          <p:cNvPr id="8" name="Right Arrow 7"/>
          <p:cNvSpPr/>
          <p:nvPr/>
        </p:nvSpPr>
        <p:spPr bwMode="auto">
          <a:xfrm rot="16200000">
            <a:off x="1368851" y="5146564"/>
            <a:ext cx="642346" cy="519678"/>
          </a:xfrm>
          <a:prstGeom prst="rightArrow">
            <a:avLst/>
          </a:prstGeom>
          <a:solidFill>
            <a:schemeClr val="accent1"/>
          </a:solidFill>
          <a:ln w="12700" cap="sq"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r>
              <a:rPr lang="en-GB" sz="1100" b="1" dirty="0" smtClean="0">
                <a:solidFill>
                  <a:srgbClr val="00007D"/>
                </a:solidFill>
              </a:rPr>
              <a:t>-1e-3</a:t>
            </a:r>
          </a:p>
        </p:txBody>
      </p:sp>
      <p:sp>
        <p:nvSpPr>
          <p:cNvPr id="10" name="Right Arrow 9"/>
          <p:cNvSpPr/>
          <p:nvPr/>
        </p:nvSpPr>
        <p:spPr bwMode="auto">
          <a:xfrm rot="16200000">
            <a:off x="3330588" y="5130190"/>
            <a:ext cx="642346" cy="519678"/>
          </a:xfrm>
          <a:prstGeom prst="rightArrow">
            <a:avLst/>
          </a:prstGeom>
          <a:solidFill>
            <a:schemeClr val="accent1"/>
          </a:solidFill>
          <a:ln w="12700" cap="sq"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r>
              <a:rPr lang="en-GB" sz="1100" b="1" dirty="0" smtClean="0">
                <a:solidFill>
                  <a:srgbClr val="00007D"/>
                </a:solidFill>
              </a:rPr>
              <a:t>-1e-3</a:t>
            </a:r>
          </a:p>
        </p:txBody>
      </p:sp>
      <p:sp>
        <p:nvSpPr>
          <p:cNvPr id="11" name="Right Arrow 10"/>
          <p:cNvSpPr/>
          <p:nvPr/>
        </p:nvSpPr>
        <p:spPr bwMode="auto">
          <a:xfrm rot="16200000">
            <a:off x="2810910" y="5130191"/>
            <a:ext cx="642346" cy="519678"/>
          </a:xfrm>
          <a:prstGeom prst="rightArrow">
            <a:avLst/>
          </a:prstGeom>
          <a:solidFill>
            <a:schemeClr val="accent1"/>
          </a:solidFill>
          <a:ln w="12700" cap="sq"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r>
              <a:rPr lang="en-GB" sz="1100" b="1" dirty="0" smtClean="0">
                <a:solidFill>
                  <a:srgbClr val="00007D"/>
                </a:solidFill>
              </a:rPr>
              <a:t>-1e-3</a:t>
            </a:r>
          </a:p>
        </p:txBody>
      </p:sp>
      <p:sp>
        <p:nvSpPr>
          <p:cNvPr id="12" name="Right Arrow 11"/>
          <p:cNvSpPr/>
          <p:nvPr/>
        </p:nvSpPr>
        <p:spPr bwMode="auto">
          <a:xfrm rot="16200000">
            <a:off x="2047692" y="5178599"/>
            <a:ext cx="642346" cy="519678"/>
          </a:xfrm>
          <a:prstGeom prst="rightArrow">
            <a:avLst/>
          </a:prstGeom>
          <a:solidFill>
            <a:schemeClr val="accent1"/>
          </a:solidFill>
          <a:ln w="12700" cap="sq"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r>
              <a:rPr lang="en-GB" sz="1100" b="1" dirty="0" smtClean="0">
                <a:solidFill>
                  <a:srgbClr val="00007D"/>
                </a:solidFill>
              </a:rPr>
              <a:t>-1e-3</a:t>
            </a:r>
          </a:p>
        </p:txBody>
      </p:sp>
      <p:sp>
        <p:nvSpPr>
          <p:cNvPr id="9" name="TextBox 8"/>
          <p:cNvSpPr txBox="1"/>
          <p:nvPr/>
        </p:nvSpPr>
        <p:spPr>
          <a:xfrm>
            <a:off x="3887905" y="5390029"/>
            <a:ext cx="792110" cy="400110"/>
          </a:xfrm>
          <a:prstGeom prst="rect">
            <a:avLst/>
          </a:prstGeom>
          <a:noFill/>
        </p:spPr>
        <p:txBody>
          <a:bodyPr wrap="square" rtlCol="0">
            <a:spAutoFit/>
          </a:bodyPr>
          <a:lstStyle/>
          <a:p>
            <a:r>
              <a:rPr lang="en-GB" dirty="0">
                <a:solidFill>
                  <a:srgbClr val="00007D"/>
                </a:solidFill>
              </a:rPr>
              <a:t>e</a:t>
            </a:r>
            <a:r>
              <a:rPr lang="en-GB" dirty="0" smtClean="0">
                <a:solidFill>
                  <a:srgbClr val="00007D"/>
                </a:solidFill>
              </a:rPr>
              <a:t>tc..</a:t>
            </a:r>
            <a:endParaRPr lang="en-GB" dirty="0">
              <a:solidFill>
                <a:srgbClr val="00007D"/>
              </a:solidFill>
            </a:endParaRPr>
          </a:p>
        </p:txBody>
      </p:sp>
    </p:spTree>
    <p:extLst>
      <p:ext uri="{BB962C8B-B14F-4D97-AF65-F5344CB8AC3E}">
        <p14:creationId xmlns:p14="http://schemas.microsoft.com/office/powerpoint/2010/main" val="1408851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Reverse polarity operations</a:t>
            </a:r>
            <a:endParaRPr lang="en-GB" dirty="0"/>
          </a:p>
        </p:txBody>
      </p:sp>
      <p:sp>
        <p:nvSpPr>
          <p:cNvPr id="4" name="Footer Placeholder 3"/>
          <p:cNvSpPr>
            <a:spLocks noGrp="1"/>
          </p:cNvSpPr>
          <p:nvPr>
            <p:ph type="ftr" sz="quarter" idx="10"/>
          </p:nvPr>
        </p:nvSpPr>
        <p:spPr/>
        <p:txBody>
          <a:bodyPr/>
          <a:lstStyle/>
          <a:p>
            <a:r>
              <a:rPr lang="en-US" smtClean="0"/>
              <a:t>LHC summary</a:t>
            </a:r>
            <a:endParaRPr lang="en-US" dirty="0"/>
          </a:p>
        </p:txBody>
      </p:sp>
      <p:sp>
        <p:nvSpPr>
          <p:cNvPr id="5" name="Slide Number Placeholder 4"/>
          <p:cNvSpPr>
            <a:spLocks noGrp="1"/>
          </p:cNvSpPr>
          <p:nvPr>
            <p:ph type="sldNum" sz="quarter" idx="11"/>
          </p:nvPr>
        </p:nvSpPr>
        <p:spPr/>
        <p:txBody>
          <a:bodyPr/>
          <a:lstStyle/>
          <a:p>
            <a:fld id="{57C3E7D3-E8A8-4E1B-881E-DBC7929F1526}" type="slidenum">
              <a:rPr lang="en-US" smtClean="0"/>
              <a:pPr/>
              <a:t>14</a:t>
            </a:fld>
            <a:endParaRPr lang="en-US"/>
          </a:p>
        </p:txBody>
      </p:sp>
      <p:sp>
        <p:nvSpPr>
          <p:cNvPr id="6" name="Date Placeholder 5"/>
          <p:cNvSpPr>
            <a:spLocks noGrp="1"/>
          </p:cNvSpPr>
          <p:nvPr>
            <p:ph type="dt" sz="half" idx="12"/>
          </p:nvPr>
        </p:nvSpPr>
        <p:spPr/>
        <p:txBody>
          <a:bodyPr/>
          <a:lstStyle/>
          <a:p>
            <a:r>
              <a:rPr lang="en-US" smtClean="0"/>
              <a:t>13-08-12</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662655276"/>
              </p:ext>
            </p:extLst>
          </p:nvPr>
        </p:nvGraphicFramePr>
        <p:xfrm>
          <a:off x="107379" y="908650"/>
          <a:ext cx="8929240" cy="3774440"/>
        </p:xfrm>
        <a:graphic>
          <a:graphicData uri="http://schemas.openxmlformats.org/drawingml/2006/table">
            <a:tbl>
              <a:tblPr firstRow="1" bandRow="1">
                <a:tableStyleId>{5C22544A-7EE6-4342-B048-85BDC9FD1C3A}</a:tableStyleId>
              </a:tblPr>
              <a:tblGrid>
                <a:gridCol w="782574"/>
                <a:gridCol w="1233707"/>
                <a:gridCol w="648090"/>
                <a:gridCol w="720100"/>
                <a:gridCol w="1512210"/>
                <a:gridCol w="648090"/>
                <a:gridCol w="3384469"/>
              </a:tblGrid>
              <a:tr h="370840">
                <a:tc>
                  <a:txBody>
                    <a:bodyPr/>
                    <a:lstStyle/>
                    <a:p>
                      <a:r>
                        <a:rPr lang="en-GB" dirty="0" smtClean="0"/>
                        <a:t>Fill</a:t>
                      </a:r>
                      <a:endParaRPr lang="en-GB" dirty="0"/>
                    </a:p>
                  </a:txBody>
                  <a:tcPr/>
                </a:tc>
                <a:tc>
                  <a:txBody>
                    <a:bodyPr/>
                    <a:lstStyle/>
                    <a:p>
                      <a:r>
                        <a:rPr lang="en-GB" dirty="0" smtClean="0"/>
                        <a:t>Date</a:t>
                      </a:r>
                      <a:endParaRPr lang="en-GB" dirty="0"/>
                    </a:p>
                  </a:txBody>
                  <a:tcPr/>
                </a:tc>
                <a:tc>
                  <a:txBody>
                    <a:bodyPr/>
                    <a:lstStyle/>
                    <a:p>
                      <a:r>
                        <a:rPr lang="en-GB" dirty="0" smtClean="0"/>
                        <a:t>&lt;</a:t>
                      </a:r>
                      <a:r>
                        <a:rPr lang="en-GB" dirty="0" err="1" smtClean="0"/>
                        <a:t>Ib</a:t>
                      </a:r>
                      <a:r>
                        <a:rPr lang="en-GB" dirty="0" smtClean="0"/>
                        <a:t>&gt;</a:t>
                      </a:r>
                      <a:endParaRPr lang="en-GB" dirty="0"/>
                    </a:p>
                  </a:txBody>
                  <a:tcPr/>
                </a:tc>
                <a:tc>
                  <a:txBody>
                    <a:bodyPr/>
                    <a:lstStyle/>
                    <a:p>
                      <a:r>
                        <a:rPr lang="en-GB" dirty="0" smtClean="0"/>
                        <a:t>Q’</a:t>
                      </a:r>
                      <a:endParaRPr lang="en-GB" dirty="0"/>
                    </a:p>
                  </a:txBody>
                  <a:tcPr/>
                </a:tc>
                <a:tc>
                  <a:txBody>
                    <a:bodyPr/>
                    <a:lstStyle/>
                    <a:p>
                      <a:r>
                        <a:rPr lang="en-GB" dirty="0" smtClean="0"/>
                        <a:t>Oct</a:t>
                      </a:r>
                      <a:endParaRPr lang="en-GB" dirty="0"/>
                    </a:p>
                  </a:txBody>
                  <a:tcPr/>
                </a:tc>
                <a:tc>
                  <a:txBody>
                    <a:bodyPr/>
                    <a:lstStyle/>
                    <a:p>
                      <a:r>
                        <a:rPr lang="en-GB" dirty="0" smtClean="0"/>
                        <a:t>TFB</a:t>
                      </a:r>
                      <a:endParaRPr lang="en-GB" dirty="0"/>
                    </a:p>
                  </a:txBody>
                  <a:tcPr/>
                </a:tc>
                <a:tc>
                  <a:txBody>
                    <a:bodyPr/>
                    <a:lstStyle/>
                    <a:p>
                      <a:r>
                        <a:rPr lang="en-GB" dirty="0" smtClean="0"/>
                        <a:t>Comment</a:t>
                      </a:r>
                      <a:endParaRPr lang="en-GB" dirty="0"/>
                    </a:p>
                  </a:txBody>
                  <a:tcPr/>
                </a:tc>
              </a:tr>
              <a:tr h="370840">
                <a:tc>
                  <a:txBody>
                    <a:bodyPr/>
                    <a:lstStyle/>
                    <a:p>
                      <a:r>
                        <a:rPr lang="en-GB" dirty="0" smtClean="0"/>
                        <a:t>2926</a:t>
                      </a:r>
                      <a:endParaRPr lang="en-GB" dirty="0"/>
                    </a:p>
                  </a:txBody>
                  <a:tcPr/>
                </a:tc>
                <a:tc>
                  <a:txBody>
                    <a:bodyPr/>
                    <a:lstStyle/>
                    <a:p>
                      <a:r>
                        <a:rPr lang="en-GB" dirty="0" smtClean="0"/>
                        <a:t>Tues</a:t>
                      </a:r>
                      <a:endParaRPr lang="en-GB" dirty="0"/>
                    </a:p>
                  </a:txBody>
                  <a:tcPr/>
                </a:tc>
                <a:tc>
                  <a:txBody>
                    <a:bodyPr/>
                    <a:lstStyle/>
                    <a:p>
                      <a:r>
                        <a:rPr lang="en-GB" dirty="0" smtClean="0"/>
                        <a:t>1.39</a:t>
                      </a:r>
                      <a:endParaRPr lang="en-GB" dirty="0"/>
                    </a:p>
                  </a:txBody>
                  <a:tcPr/>
                </a:tc>
                <a:tc>
                  <a:txBody>
                    <a:bodyPr/>
                    <a:lstStyle/>
                    <a:p>
                      <a:endParaRPr lang="en-GB" dirty="0"/>
                    </a:p>
                  </a:txBody>
                  <a:tcPr/>
                </a:tc>
                <a:tc>
                  <a:txBody>
                    <a:bodyPr/>
                    <a:lstStyle/>
                    <a:p>
                      <a:r>
                        <a:rPr lang="en-GB" dirty="0" smtClean="0"/>
                        <a:t>417,300</a:t>
                      </a:r>
                      <a:endParaRPr lang="en-GB" dirty="0"/>
                    </a:p>
                  </a:txBody>
                  <a:tcPr/>
                </a:tc>
                <a:tc>
                  <a:txBody>
                    <a:bodyPr/>
                    <a:lstStyle/>
                    <a:p>
                      <a:r>
                        <a:rPr lang="en-GB" dirty="0" smtClean="0"/>
                        <a:t>N/C</a:t>
                      </a:r>
                      <a:endParaRPr lang="en-GB" dirty="0"/>
                    </a:p>
                  </a:txBody>
                  <a:tcPr/>
                </a:tc>
                <a:tc>
                  <a:txBody>
                    <a:bodyPr/>
                    <a:lstStyle/>
                    <a:p>
                      <a:r>
                        <a:rPr lang="en-GB" dirty="0" smtClean="0"/>
                        <a:t>480b – no problem</a:t>
                      </a:r>
                      <a:endParaRPr lang="en-GB" dirty="0"/>
                    </a:p>
                  </a:txBody>
                  <a:tcPr/>
                </a:tc>
              </a:tr>
              <a:tr h="370840">
                <a:tc>
                  <a:txBody>
                    <a:bodyPr/>
                    <a:lstStyle/>
                    <a:p>
                      <a:r>
                        <a:rPr lang="en-GB" dirty="0" smtClean="0"/>
                        <a:t>2927</a:t>
                      </a:r>
                      <a:endParaRPr lang="en-GB" dirty="0"/>
                    </a:p>
                  </a:txBody>
                  <a:tcPr/>
                </a:tc>
                <a:tc>
                  <a:txBody>
                    <a:bodyPr/>
                    <a:lstStyle/>
                    <a:p>
                      <a:r>
                        <a:rPr lang="en-GB" dirty="0" smtClean="0"/>
                        <a:t>Wed</a:t>
                      </a:r>
                      <a:r>
                        <a:rPr lang="en-GB" baseline="0" dirty="0" smtClean="0"/>
                        <a:t> AM</a:t>
                      </a:r>
                      <a:endParaRPr lang="en-GB" dirty="0"/>
                    </a:p>
                  </a:txBody>
                  <a:tcPr/>
                </a:tc>
                <a:tc>
                  <a:txBody>
                    <a:bodyPr/>
                    <a:lstStyle/>
                    <a:p>
                      <a:r>
                        <a:rPr lang="en-GB" dirty="0" smtClean="0"/>
                        <a:t>1.43</a:t>
                      </a:r>
                      <a:endParaRPr lang="en-GB" dirty="0"/>
                    </a:p>
                  </a:txBody>
                  <a:tcPr/>
                </a:tc>
                <a:tc>
                  <a:txBody>
                    <a:bodyPr/>
                    <a:lstStyle/>
                    <a:p>
                      <a:endParaRPr lang="en-GB" dirty="0"/>
                    </a:p>
                  </a:txBody>
                  <a:tcPr/>
                </a:tc>
                <a:tc>
                  <a:txBody>
                    <a:bodyPr/>
                    <a:lstStyle/>
                    <a:p>
                      <a:r>
                        <a:rPr lang="en-GB" dirty="0" smtClean="0"/>
                        <a:t>417,300</a:t>
                      </a:r>
                      <a:endParaRPr lang="en-GB" dirty="0"/>
                    </a:p>
                  </a:txBody>
                  <a:tcPr/>
                </a:tc>
                <a:tc>
                  <a:txBody>
                    <a:bodyPr/>
                    <a:lstStyle/>
                    <a:p>
                      <a:endParaRPr lang="en-GB" dirty="0"/>
                    </a:p>
                  </a:txBody>
                  <a:tcPr/>
                </a:tc>
                <a:tc>
                  <a:txBody>
                    <a:bodyPr/>
                    <a:lstStyle/>
                    <a:p>
                      <a:r>
                        <a:rPr lang="en-GB" dirty="0" smtClean="0"/>
                        <a:t>Vertical instability squeeze</a:t>
                      </a:r>
                      <a:endParaRPr lang="en-GB" dirty="0"/>
                    </a:p>
                  </a:txBody>
                  <a:tcPr/>
                </a:tc>
              </a:tr>
              <a:tr h="370840">
                <a:tc>
                  <a:txBody>
                    <a:bodyPr/>
                    <a:lstStyle/>
                    <a:p>
                      <a:r>
                        <a:rPr lang="en-GB" dirty="0" smtClean="0"/>
                        <a:t>2928</a:t>
                      </a:r>
                      <a:endParaRPr lang="en-GB" dirty="0"/>
                    </a:p>
                  </a:txBody>
                  <a:tcPr/>
                </a:tc>
                <a:tc>
                  <a:txBody>
                    <a:bodyPr/>
                    <a:lstStyle/>
                    <a:p>
                      <a:r>
                        <a:rPr lang="en-GB" dirty="0" smtClean="0"/>
                        <a:t>Wed PM</a:t>
                      </a:r>
                      <a:endParaRPr lang="en-GB" dirty="0"/>
                    </a:p>
                  </a:txBody>
                  <a:tcPr/>
                </a:tc>
                <a:tc>
                  <a:txBody>
                    <a:bodyPr/>
                    <a:lstStyle/>
                    <a:p>
                      <a:r>
                        <a:rPr lang="en-GB" dirty="0" smtClean="0"/>
                        <a:t>1.48</a:t>
                      </a:r>
                      <a:endParaRPr lang="en-GB" dirty="0"/>
                    </a:p>
                  </a:txBody>
                  <a:tcPr/>
                </a:tc>
                <a:tc>
                  <a:txBody>
                    <a:bodyPr/>
                    <a:lstStyle/>
                    <a:p>
                      <a:endParaRPr lang="en-GB" dirty="0"/>
                    </a:p>
                  </a:txBody>
                  <a:tcPr/>
                </a:tc>
                <a:tc>
                  <a:txBody>
                    <a:bodyPr/>
                    <a:lstStyle/>
                    <a:p>
                      <a:r>
                        <a:rPr lang="en-GB" dirty="0" smtClean="0"/>
                        <a:t>475,360</a:t>
                      </a:r>
                      <a:endParaRPr lang="en-GB" dirty="0"/>
                    </a:p>
                  </a:txBody>
                  <a:tcPr/>
                </a:tc>
                <a:tc>
                  <a:txBody>
                    <a:bodyPr/>
                    <a:lstStyle/>
                    <a:p>
                      <a:endParaRPr lang="en-GB" dirty="0"/>
                    </a:p>
                  </a:txBody>
                  <a:tcPr/>
                </a:tc>
                <a:tc>
                  <a:txBody>
                    <a:bodyPr/>
                    <a:lstStyle/>
                    <a:p>
                      <a:r>
                        <a:rPr lang="en-GB" dirty="0" smtClean="0"/>
                        <a:t>Vertical instability</a:t>
                      </a:r>
                      <a:r>
                        <a:rPr lang="en-GB" baseline="0" dirty="0" smtClean="0"/>
                        <a:t> end squeeze</a:t>
                      </a:r>
                      <a:endParaRPr lang="en-GB" dirty="0"/>
                    </a:p>
                  </a:txBody>
                  <a:tcPr/>
                </a:tc>
              </a:tr>
              <a:tr h="370840">
                <a:tc>
                  <a:txBody>
                    <a:bodyPr/>
                    <a:lstStyle/>
                    <a:p>
                      <a:r>
                        <a:rPr lang="en-GB" dirty="0" smtClean="0"/>
                        <a:t>2929</a:t>
                      </a:r>
                      <a:endParaRPr lang="en-GB" dirty="0"/>
                    </a:p>
                  </a:txBody>
                  <a:tcPr/>
                </a:tc>
                <a:tc>
                  <a:txBody>
                    <a:bodyPr/>
                    <a:lstStyle/>
                    <a:p>
                      <a:r>
                        <a:rPr lang="en-GB" dirty="0" smtClean="0"/>
                        <a:t>Wed PM</a:t>
                      </a:r>
                      <a:endParaRPr lang="en-GB" dirty="0"/>
                    </a:p>
                  </a:txBody>
                  <a:tcPr/>
                </a:tc>
                <a:tc>
                  <a:txBody>
                    <a:bodyPr/>
                    <a:lstStyle/>
                    <a:p>
                      <a:r>
                        <a:rPr lang="en-GB" dirty="0" smtClean="0"/>
                        <a:t>1.45</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H+4</a:t>
                      </a:r>
                      <a:br>
                        <a:rPr lang="en-GB" dirty="0" smtClean="0"/>
                      </a:br>
                      <a:r>
                        <a:rPr lang="en-GB" dirty="0" smtClean="0"/>
                        <a:t>V+5</a:t>
                      </a:r>
                    </a:p>
                  </a:txBody>
                  <a:tcPr/>
                </a:tc>
                <a:tc>
                  <a:txBody>
                    <a:bodyPr/>
                    <a:lstStyle/>
                    <a:p>
                      <a:r>
                        <a:rPr lang="en-GB" dirty="0" smtClean="0"/>
                        <a:t>510,395</a:t>
                      </a:r>
                      <a:endParaRPr lang="en-GB" dirty="0"/>
                    </a:p>
                  </a:txBody>
                  <a:tcPr/>
                </a:tc>
                <a:tc>
                  <a:txBody>
                    <a:bodyPr/>
                    <a:lstStyle/>
                    <a:p>
                      <a:endParaRPr lang="en-GB" dirty="0"/>
                    </a:p>
                  </a:txBody>
                  <a:tcPr/>
                </a:tc>
                <a:tc>
                  <a:txBody>
                    <a:bodyPr/>
                    <a:lstStyle/>
                    <a:p>
                      <a:r>
                        <a:rPr lang="en-GB" dirty="0" smtClean="0"/>
                        <a:t>B2V unstable at 1.5 m</a:t>
                      </a:r>
                      <a:endParaRPr lang="en-GB" dirty="0"/>
                    </a:p>
                  </a:txBody>
                  <a:tcPr/>
                </a:tc>
              </a:tr>
              <a:tr h="370840">
                <a:tc>
                  <a:txBody>
                    <a:bodyPr/>
                    <a:lstStyle/>
                    <a:p>
                      <a:r>
                        <a:rPr lang="en-GB" dirty="0" smtClean="0"/>
                        <a:t>2932</a:t>
                      </a:r>
                      <a:endParaRPr lang="en-GB" dirty="0"/>
                    </a:p>
                  </a:txBody>
                  <a:tcPr/>
                </a:tc>
                <a:tc>
                  <a:txBody>
                    <a:bodyPr/>
                    <a:lstStyle/>
                    <a:p>
                      <a:r>
                        <a:rPr lang="en-GB" dirty="0" smtClean="0"/>
                        <a:t>Thu AM</a:t>
                      </a:r>
                      <a:endParaRPr lang="en-GB" dirty="0"/>
                    </a:p>
                  </a:txBody>
                  <a:tcPr/>
                </a:tc>
                <a:tc>
                  <a:txBody>
                    <a:bodyPr/>
                    <a:lstStyle/>
                    <a:p>
                      <a:r>
                        <a:rPr lang="en-GB" dirty="0" smtClean="0"/>
                        <a:t>1.44</a:t>
                      </a:r>
                      <a:endParaRPr lang="en-GB" dirty="0"/>
                    </a:p>
                  </a:txBody>
                  <a:tcPr/>
                </a:tc>
                <a:tc>
                  <a:txBody>
                    <a:bodyPr/>
                    <a:lstStyle/>
                    <a:p>
                      <a:r>
                        <a:rPr lang="en-GB" dirty="0" smtClean="0"/>
                        <a:t>V+2</a:t>
                      </a:r>
                      <a:endParaRPr lang="en-GB" dirty="0"/>
                    </a:p>
                  </a:txBody>
                  <a:tcPr/>
                </a:tc>
                <a:tc>
                  <a:txBody>
                    <a:bodyPr/>
                    <a:lstStyle/>
                    <a:p>
                      <a:r>
                        <a:rPr lang="en-GB" dirty="0" smtClean="0"/>
                        <a:t>510,395,250</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2933</a:t>
                      </a:r>
                      <a:endParaRPr lang="en-GB" dirty="0"/>
                    </a:p>
                  </a:txBody>
                  <a:tcPr/>
                </a:tc>
                <a:tc>
                  <a:txBody>
                    <a:bodyPr/>
                    <a:lstStyle/>
                    <a:p>
                      <a:r>
                        <a:rPr lang="en-GB" dirty="0" smtClean="0"/>
                        <a:t>Thu PM</a:t>
                      </a:r>
                      <a:endParaRPr lang="en-GB" dirty="0"/>
                    </a:p>
                  </a:txBody>
                  <a:tcPr/>
                </a:tc>
                <a:tc>
                  <a:txBody>
                    <a:bodyPr/>
                    <a:lstStyle/>
                    <a:p>
                      <a:r>
                        <a:rPr lang="en-GB" dirty="0" smtClean="0"/>
                        <a:t>1.46</a:t>
                      </a:r>
                      <a:endParaRPr lang="en-GB" dirty="0"/>
                    </a:p>
                  </a:txBody>
                  <a:tcPr/>
                </a:tc>
                <a:tc>
                  <a:txBody>
                    <a:bodyPr/>
                    <a:lstStyle/>
                    <a:p>
                      <a:r>
                        <a:rPr lang="en-GB" dirty="0" smtClean="0"/>
                        <a:t>H+2</a:t>
                      </a:r>
                      <a:endParaRPr lang="en-GB" dirty="0"/>
                    </a:p>
                  </a:txBody>
                  <a:tcPr/>
                </a:tc>
                <a:tc>
                  <a:txBody>
                    <a:bodyPr/>
                    <a:lstStyle/>
                    <a:p>
                      <a:r>
                        <a:rPr lang="en-GB" dirty="0" smtClean="0"/>
                        <a:t>510,395</a:t>
                      </a:r>
                      <a:endParaRPr lang="en-GB" dirty="0"/>
                    </a:p>
                  </a:txBody>
                  <a:tcPr/>
                </a:tc>
                <a:tc>
                  <a:txBody>
                    <a:bodyPr/>
                    <a:lstStyle/>
                    <a:p>
                      <a:endParaRPr lang="en-GB" dirty="0"/>
                    </a:p>
                  </a:txBody>
                  <a:tcPr/>
                </a:tc>
                <a:tc>
                  <a:txBody>
                    <a:bodyPr/>
                    <a:lstStyle/>
                    <a:p>
                      <a:r>
                        <a:rPr lang="en-GB" dirty="0" smtClean="0"/>
                        <a:t>Heavy losses B2</a:t>
                      </a:r>
                      <a:r>
                        <a:rPr lang="en-GB" baseline="0" dirty="0" smtClean="0"/>
                        <a:t> end squeeze- vertical tune</a:t>
                      </a:r>
                      <a:endParaRPr lang="en-GB" dirty="0"/>
                    </a:p>
                  </a:txBody>
                  <a:tcPr/>
                </a:tc>
              </a:tr>
              <a:tr h="370840">
                <a:tc>
                  <a:txBody>
                    <a:bodyPr/>
                    <a:lstStyle/>
                    <a:p>
                      <a:r>
                        <a:rPr lang="en-GB" dirty="0" smtClean="0"/>
                        <a:t>2934</a:t>
                      </a:r>
                      <a:endParaRPr lang="en-GB" dirty="0"/>
                    </a:p>
                  </a:txBody>
                  <a:tcPr/>
                </a:tc>
                <a:tc>
                  <a:txBody>
                    <a:bodyPr/>
                    <a:lstStyle/>
                    <a:p>
                      <a:r>
                        <a:rPr lang="en-GB" dirty="0" smtClean="0"/>
                        <a:t>Thu PM</a:t>
                      </a:r>
                      <a:endParaRPr lang="en-GB" dirty="0"/>
                    </a:p>
                  </a:txBody>
                  <a:tcPr/>
                </a:tc>
                <a:tc>
                  <a:txBody>
                    <a:bodyPr/>
                    <a:lstStyle/>
                    <a:p>
                      <a:r>
                        <a:rPr lang="en-GB" dirty="0" smtClean="0"/>
                        <a:t>1.46</a:t>
                      </a:r>
                      <a:endParaRPr lang="en-GB"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510,395,250</a:t>
                      </a:r>
                    </a:p>
                  </a:txBody>
                  <a:tcPr/>
                </a:tc>
                <a:tc>
                  <a:txBody>
                    <a:bodyPr/>
                    <a:lstStyle/>
                    <a:p>
                      <a:endParaRPr lang="en-GB" dirty="0"/>
                    </a:p>
                  </a:txBody>
                  <a:tcPr/>
                </a:tc>
                <a:tc>
                  <a:txBody>
                    <a:bodyPr/>
                    <a:lstStyle/>
                    <a:p>
                      <a:r>
                        <a:rPr lang="en-GB" dirty="0" smtClean="0"/>
                        <a:t>Lovely</a:t>
                      </a:r>
                      <a:r>
                        <a:rPr lang="en-GB" baseline="0" dirty="0" smtClean="0"/>
                        <a:t> physics fill</a:t>
                      </a:r>
                      <a:endParaRPr lang="en-GB" dirty="0"/>
                    </a:p>
                  </a:txBody>
                  <a:tcPr/>
                </a:tc>
              </a:tr>
            </a:tbl>
          </a:graphicData>
        </a:graphic>
      </p:graphicFrame>
      <p:sp>
        <p:nvSpPr>
          <p:cNvPr id="2" name="TextBox 1"/>
          <p:cNvSpPr txBox="1"/>
          <p:nvPr/>
        </p:nvSpPr>
        <p:spPr>
          <a:xfrm>
            <a:off x="683460" y="5445280"/>
            <a:ext cx="7128990" cy="861774"/>
          </a:xfrm>
          <a:prstGeom prst="rect">
            <a:avLst/>
          </a:prstGeom>
          <a:noFill/>
        </p:spPr>
        <p:txBody>
          <a:bodyPr wrap="square" rtlCol="0">
            <a:spAutoFit/>
          </a:bodyPr>
          <a:lstStyle/>
          <a:p>
            <a:r>
              <a:rPr lang="en-GB" dirty="0" smtClean="0"/>
              <a:t>Wound up </a:t>
            </a:r>
            <a:r>
              <a:rPr lang="en-GB" dirty="0" err="1" smtClean="0"/>
              <a:t>octupoles</a:t>
            </a:r>
            <a:r>
              <a:rPr lang="en-GB" dirty="0" smtClean="0"/>
              <a:t> and then chromaticity until stable</a:t>
            </a:r>
          </a:p>
          <a:p>
            <a:r>
              <a:rPr lang="en-GB" dirty="0" smtClean="0"/>
              <a:t>Looking good up to 1.55e11 ppb</a:t>
            </a:r>
            <a:endParaRPr lang="en-GB" dirty="0"/>
          </a:p>
        </p:txBody>
      </p:sp>
    </p:spTree>
    <p:extLst>
      <p:ext uri="{BB962C8B-B14F-4D97-AF65-F5344CB8AC3E}">
        <p14:creationId xmlns:p14="http://schemas.microsoft.com/office/powerpoint/2010/main" val="3345722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2927 Tune – B1V</a:t>
            </a:r>
            <a:endParaRPr lang="en-GB" dirty="0"/>
          </a:p>
        </p:txBody>
      </p:sp>
      <p:sp>
        <p:nvSpPr>
          <p:cNvPr id="3" name="Footer Placeholder 2"/>
          <p:cNvSpPr>
            <a:spLocks noGrp="1"/>
          </p:cNvSpPr>
          <p:nvPr>
            <p:ph type="ftr" sz="quarter" idx="10"/>
          </p:nvPr>
        </p:nvSpPr>
        <p:spPr/>
        <p:txBody>
          <a:bodyPr/>
          <a:lstStyle/>
          <a:p>
            <a:r>
              <a:rPr lang="en-US" smtClean="0"/>
              <a:t>LHC summary</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15</a:t>
            </a:fld>
            <a:endParaRPr lang="en-US"/>
          </a:p>
        </p:txBody>
      </p:sp>
      <p:sp>
        <p:nvSpPr>
          <p:cNvPr id="5" name="Date Placeholder 4"/>
          <p:cNvSpPr>
            <a:spLocks noGrp="1"/>
          </p:cNvSpPr>
          <p:nvPr>
            <p:ph type="dt" sz="half" idx="12"/>
          </p:nvPr>
        </p:nvSpPr>
        <p:spPr/>
        <p:txBody>
          <a:bodyPr/>
          <a:lstStyle/>
          <a:p>
            <a:r>
              <a:rPr lang="en-US" smtClean="0"/>
              <a:t>13-08-12</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510" y="787437"/>
            <a:ext cx="7223791" cy="586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150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2927 Beam sizes</a:t>
            </a:r>
            <a:endParaRPr lang="en-GB" dirty="0"/>
          </a:p>
        </p:txBody>
      </p:sp>
      <p:sp>
        <p:nvSpPr>
          <p:cNvPr id="3" name="Footer Placeholder 2"/>
          <p:cNvSpPr>
            <a:spLocks noGrp="1"/>
          </p:cNvSpPr>
          <p:nvPr>
            <p:ph type="ftr" sz="quarter" idx="10"/>
          </p:nvPr>
        </p:nvSpPr>
        <p:spPr/>
        <p:txBody>
          <a:bodyPr/>
          <a:lstStyle/>
          <a:p>
            <a:r>
              <a:rPr lang="en-US" smtClean="0"/>
              <a:t>LHC summary</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16</a:t>
            </a:fld>
            <a:endParaRPr lang="en-US"/>
          </a:p>
        </p:txBody>
      </p:sp>
      <p:sp>
        <p:nvSpPr>
          <p:cNvPr id="5" name="Date Placeholder 4"/>
          <p:cNvSpPr>
            <a:spLocks noGrp="1"/>
          </p:cNvSpPr>
          <p:nvPr>
            <p:ph type="dt" sz="half" idx="12"/>
          </p:nvPr>
        </p:nvSpPr>
        <p:spPr/>
        <p:txBody>
          <a:bodyPr/>
          <a:lstStyle/>
          <a:p>
            <a:r>
              <a:rPr lang="en-US" smtClean="0"/>
              <a:t>13-08-12</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20" y="747870"/>
            <a:ext cx="6778887" cy="573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328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2933 Beam 2 vertical tune </a:t>
            </a:r>
            <a:endParaRPr lang="en-GB" dirty="0"/>
          </a:p>
        </p:txBody>
      </p:sp>
      <p:sp>
        <p:nvSpPr>
          <p:cNvPr id="3" name="Footer Placeholder 2"/>
          <p:cNvSpPr>
            <a:spLocks noGrp="1"/>
          </p:cNvSpPr>
          <p:nvPr>
            <p:ph type="ftr" sz="quarter" idx="10"/>
          </p:nvPr>
        </p:nvSpPr>
        <p:spPr/>
        <p:txBody>
          <a:bodyPr/>
          <a:lstStyle/>
          <a:p>
            <a:r>
              <a:rPr lang="en-US" smtClean="0"/>
              <a:t>LHC summary</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17</a:t>
            </a:fld>
            <a:endParaRPr lang="en-US"/>
          </a:p>
        </p:txBody>
      </p:sp>
      <p:sp>
        <p:nvSpPr>
          <p:cNvPr id="5" name="Date Placeholder 4"/>
          <p:cNvSpPr>
            <a:spLocks noGrp="1"/>
          </p:cNvSpPr>
          <p:nvPr>
            <p:ph type="dt" sz="half" idx="12"/>
          </p:nvPr>
        </p:nvSpPr>
        <p:spPr/>
        <p:txBody>
          <a:bodyPr/>
          <a:lstStyle/>
          <a:p>
            <a:r>
              <a:rPr lang="en-US" smtClean="0"/>
              <a:t>13-08-12</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690" y="609036"/>
            <a:ext cx="3401129" cy="6248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358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2933 QTD squeeze functions</a:t>
            </a:r>
            <a:endParaRPr lang="en-GB" dirty="0"/>
          </a:p>
        </p:txBody>
      </p:sp>
      <p:sp>
        <p:nvSpPr>
          <p:cNvPr id="4" name="Footer Placeholder 3"/>
          <p:cNvSpPr>
            <a:spLocks noGrp="1"/>
          </p:cNvSpPr>
          <p:nvPr>
            <p:ph type="ftr" sz="quarter" idx="10"/>
          </p:nvPr>
        </p:nvSpPr>
        <p:spPr/>
        <p:txBody>
          <a:bodyPr/>
          <a:lstStyle/>
          <a:p>
            <a:r>
              <a:rPr lang="en-US" smtClean="0"/>
              <a:t>LHC summary</a:t>
            </a:r>
            <a:endParaRPr lang="en-US" dirty="0"/>
          </a:p>
        </p:txBody>
      </p:sp>
      <p:sp>
        <p:nvSpPr>
          <p:cNvPr id="5" name="Slide Number Placeholder 4"/>
          <p:cNvSpPr>
            <a:spLocks noGrp="1"/>
          </p:cNvSpPr>
          <p:nvPr>
            <p:ph type="sldNum" sz="quarter" idx="11"/>
          </p:nvPr>
        </p:nvSpPr>
        <p:spPr/>
        <p:txBody>
          <a:bodyPr/>
          <a:lstStyle/>
          <a:p>
            <a:fld id="{57C3E7D3-E8A8-4E1B-881E-DBC7929F1526}" type="slidenum">
              <a:rPr lang="en-US" smtClean="0"/>
              <a:pPr/>
              <a:t>18</a:t>
            </a:fld>
            <a:endParaRPr lang="en-US"/>
          </a:p>
        </p:txBody>
      </p:sp>
      <p:sp>
        <p:nvSpPr>
          <p:cNvPr id="6" name="Date Placeholder 5"/>
          <p:cNvSpPr>
            <a:spLocks noGrp="1"/>
          </p:cNvSpPr>
          <p:nvPr>
            <p:ph type="dt" sz="half" idx="12"/>
          </p:nvPr>
        </p:nvSpPr>
        <p:spPr/>
        <p:txBody>
          <a:bodyPr/>
          <a:lstStyle/>
          <a:p>
            <a:r>
              <a:rPr lang="en-US" smtClean="0"/>
              <a:t>13-08-12</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80" y="764630"/>
            <a:ext cx="5897145" cy="3843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815" y="2833904"/>
            <a:ext cx="6185185" cy="40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bwMode="auto">
          <a:xfrm flipH="1">
            <a:off x="7092350" y="1988800"/>
            <a:ext cx="864120" cy="1440200"/>
          </a:xfrm>
          <a:prstGeom prst="straightConnector1">
            <a:avLst/>
          </a:prstGeom>
          <a:solidFill>
            <a:schemeClr val="accent1"/>
          </a:solidFill>
          <a:ln w="12700" cap="sq" cmpd="sng" algn="ctr">
            <a:solidFill>
              <a:schemeClr val="bg2"/>
            </a:solidFill>
            <a:prstDash val="solid"/>
            <a:round/>
            <a:headEnd type="none" w="med" len="med"/>
            <a:tailEnd type="arrow"/>
          </a:ln>
          <a:effectLst/>
        </p:spPr>
      </p:cxnSp>
      <p:sp>
        <p:nvSpPr>
          <p:cNvPr id="12" name="TextBox 11"/>
          <p:cNvSpPr txBox="1"/>
          <p:nvPr/>
        </p:nvSpPr>
        <p:spPr>
          <a:xfrm>
            <a:off x="7308380" y="1556740"/>
            <a:ext cx="1224170" cy="400110"/>
          </a:xfrm>
          <a:prstGeom prst="rect">
            <a:avLst/>
          </a:prstGeom>
          <a:noFill/>
        </p:spPr>
        <p:txBody>
          <a:bodyPr wrap="square" rtlCol="0">
            <a:spAutoFit/>
          </a:bodyPr>
          <a:lstStyle/>
          <a:p>
            <a:r>
              <a:rPr lang="en-GB" dirty="0" smtClean="0"/>
              <a:t>2933</a:t>
            </a:r>
            <a:endParaRPr lang="en-GB" dirty="0"/>
          </a:p>
        </p:txBody>
      </p:sp>
      <p:sp>
        <p:nvSpPr>
          <p:cNvPr id="13" name="TextBox 12"/>
          <p:cNvSpPr txBox="1"/>
          <p:nvPr/>
        </p:nvSpPr>
        <p:spPr>
          <a:xfrm>
            <a:off x="0" y="4845952"/>
            <a:ext cx="2958815" cy="923330"/>
          </a:xfrm>
          <a:prstGeom prst="rect">
            <a:avLst/>
          </a:prstGeom>
          <a:noFill/>
        </p:spPr>
        <p:txBody>
          <a:bodyPr wrap="square" rtlCol="0">
            <a:spAutoFit/>
          </a:bodyPr>
          <a:lstStyle/>
          <a:p>
            <a:r>
              <a:rPr lang="en-GB" sz="1800" dirty="0" smtClean="0"/>
              <a:t>Now manually checking these as well… </a:t>
            </a:r>
            <a:br>
              <a:rPr lang="en-GB" sz="1800" dirty="0" smtClean="0"/>
            </a:br>
            <a:r>
              <a:rPr lang="en-GB" sz="1800" dirty="0" smtClean="0"/>
              <a:t>(QFB in ramp issues)</a:t>
            </a:r>
            <a:endParaRPr lang="en-GB" sz="1800" dirty="0"/>
          </a:p>
        </p:txBody>
      </p:sp>
    </p:spTree>
    <p:extLst>
      <p:ext uri="{BB962C8B-B14F-4D97-AF65-F5344CB8AC3E}">
        <p14:creationId xmlns:p14="http://schemas.microsoft.com/office/powerpoint/2010/main" val="3280084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Luminosity lifetime – fill 2932</a:t>
            </a:r>
            <a:endParaRPr lang="en-GB" dirty="0"/>
          </a:p>
        </p:txBody>
      </p:sp>
      <p:sp>
        <p:nvSpPr>
          <p:cNvPr id="3" name="Footer Placeholder 2"/>
          <p:cNvSpPr>
            <a:spLocks noGrp="1"/>
          </p:cNvSpPr>
          <p:nvPr>
            <p:ph type="ftr" sz="quarter" idx="10"/>
          </p:nvPr>
        </p:nvSpPr>
        <p:spPr/>
        <p:txBody>
          <a:bodyPr/>
          <a:lstStyle/>
          <a:p>
            <a:r>
              <a:rPr lang="en-US" smtClean="0"/>
              <a:t>LHC summary</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19</a:t>
            </a:fld>
            <a:endParaRPr lang="en-US"/>
          </a:p>
        </p:txBody>
      </p:sp>
      <p:sp>
        <p:nvSpPr>
          <p:cNvPr id="5" name="Date Placeholder 4"/>
          <p:cNvSpPr>
            <a:spLocks noGrp="1"/>
          </p:cNvSpPr>
          <p:nvPr>
            <p:ph type="dt" sz="half" idx="12"/>
          </p:nvPr>
        </p:nvSpPr>
        <p:spPr/>
        <p:txBody>
          <a:bodyPr/>
          <a:lstStyle/>
          <a:p>
            <a:r>
              <a:rPr lang="en-US" smtClean="0"/>
              <a:t>13-08-12</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440" y="980660"/>
            <a:ext cx="6778456" cy="4308386"/>
          </a:xfrm>
          <a:prstGeom prst="rect">
            <a:avLst/>
          </a:prstGeom>
        </p:spPr>
      </p:pic>
      <p:cxnSp>
        <p:nvCxnSpPr>
          <p:cNvPr id="9" name="Straight Connector 8"/>
          <p:cNvCxnSpPr/>
          <p:nvPr/>
        </p:nvCxnSpPr>
        <p:spPr bwMode="auto">
          <a:xfrm flipV="1">
            <a:off x="1691600" y="2708900"/>
            <a:ext cx="3240450" cy="216030"/>
          </a:xfrm>
          <a:prstGeom prst="line">
            <a:avLst/>
          </a:prstGeom>
          <a:solidFill>
            <a:schemeClr val="accent1"/>
          </a:solidFill>
          <a:ln w="12700" cap="sq" cmpd="sng" algn="ctr">
            <a:solidFill>
              <a:schemeClr val="bg2"/>
            </a:solidFill>
            <a:prstDash val="solid"/>
            <a:round/>
            <a:headEnd type="none" w="med" len="med"/>
            <a:tailEnd type="none" w="med" len="med"/>
          </a:ln>
          <a:effectLst/>
        </p:spPr>
      </p:cxnSp>
      <p:cxnSp>
        <p:nvCxnSpPr>
          <p:cNvPr id="13" name="Straight Connector 12"/>
          <p:cNvCxnSpPr/>
          <p:nvPr/>
        </p:nvCxnSpPr>
        <p:spPr bwMode="auto">
          <a:xfrm flipH="1">
            <a:off x="2699740" y="1268700"/>
            <a:ext cx="3960550" cy="1866153"/>
          </a:xfrm>
          <a:prstGeom prst="line">
            <a:avLst/>
          </a:prstGeom>
          <a:solidFill>
            <a:schemeClr val="accent1"/>
          </a:solidFill>
          <a:ln w="12700" cap="sq" cmpd="sng" algn="ctr">
            <a:solidFill>
              <a:schemeClr val="bg2"/>
            </a:solidFill>
            <a:prstDash val="solid"/>
            <a:round/>
            <a:headEnd type="none" w="med" len="med"/>
            <a:tailEnd type="none" w="med" len="med"/>
          </a:ln>
          <a:effectLst/>
        </p:spPr>
      </p:cxnSp>
      <p:sp>
        <p:nvSpPr>
          <p:cNvPr id="14" name="TextBox 13"/>
          <p:cNvSpPr txBox="1"/>
          <p:nvPr/>
        </p:nvSpPr>
        <p:spPr>
          <a:xfrm>
            <a:off x="2339690" y="3573020"/>
            <a:ext cx="2232310" cy="707886"/>
          </a:xfrm>
          <a:prstGeom prst="rect">
            <a:avLst/>
          </a:prstGeom>
          <a:noFill/>
        </p:spPr>
        <p:txBody>
          <a:bodyPr wrap="square" rtlCol="0">
            <a:spAutoFit/>
          </a:bodyPr>
          <a:lstStyle/>
          <a:p>
            <a:r>
              <a:rPr lang="en-GB" dirty="0" err="1" smtClean="0"/>
              <a:t>Octupoles</a:t>
            </a:r>
            <a:r>
              <a:rPr lang="en-GB" dirty="0" smtClean="0"/>
              <a:t>, Q’ reduced</a:t>
            </a:r>
            <a:endParaRPr lang="en-GB" dirty="0"/>
          </a:p>
        </p:txBody>
      </p:sp>
      <p:sp>
        <p:nvSpPr>
          <p:cNvPr id="15" name="Right Arrow 14"/>
          <p:cNvSpPr/>
          <p:nvPr/>
        </p:nvSpPr>
        <p:spPr bwMode="auto">
          <a:xfrm rot="16200000">
            <a:off x="3131800" y="3284980"/>
            <a:ext cx="324045" cy="144020"/>
          </a:xfrm>
          <a:prstGeom prst="rightArrow">
            <a:avLst/>
          </a:prstGeom>
          <a:solidFill>
            <a:schemeClr val="accent1"/>
          </a:solidFill>
          <a:ln w="12700" cap="sq"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bg2"/>
              </a:solidFill>
              <a:effectLst/>
              <a:latin typeface="Arial" charset="0"/>
            </a:endParaRPr>
          </a:p>
        </p:txBody>
      </p:sp>
      <p:sp>
        <p:nvSpPr>
          <p:cNvPr id="6" name="TextBox 5"/>
          <p:cNvSpPr txBox="1"/>
          <p:nvPr/>
        </p:nvSpPr>
        <p:spPr>
          <a:xfrm>
            <a:off x="755470" y="5733320"/>
            <a:ext cx="7633060" cy="400110"/>
          </a:xfrm>
          <a:prstGeom prst="rect">
            <a:avLst/>
          </a:prstGeom>
          <a:noFill/>
        </p:spPr>
        <p:txBody>
          <a:bodyPr wrap="square" rtlCol="0">
            <a:spAutoFit/>
          </a:bodyPr>
          <a:lstStyle/>
          <a:p>
            <a:r>
              <a:rPr lang="en-GB" dirty="0" smtClean="0"/>
              <a:t>Systematic reduction of </a:t>
            </a:r>
            <a:r>
              <a:rPr lang="en-GB" dirty="0" err="1" smtClean="0"/>
              <a:t>octupoles</a:t>
            </a:r>
            <a:r>
              <a:rPr lang="en-GB" dirty="0" smtClean="0"/>
              <a:t>/chromaticity once in collisions</a:t>
            </a:r>
            <a:endParaRPr lang="en-GB" dirty="0"/>
          </a:p>
        </p:txBody>
      </p:sp>
    </p:spTree>
    <p:extLst>
      <p:ext uri="{BB962C8B-B14F-4D97-AF65-F5344CB8AC3E}">
        <p14:creationId xmlns:p14="http://schemas.microsoft.com/office/powerpoint/2010/main" val="3406013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Week 32</a:t>
            </a:r>
            <a:endParaRPr lang="en-GB" dirty="0"/>
          </a:p>
        </p:txBody>
      </p:sp>
      <p:sp>
        <p:nvSpPr>
          <p:cNvPr id="3" name="Footer Placeholder 2"/>
          <p:cNvSpPr>
            <a:spLocks noGrp="1"/>
          </p:cNvSpPr>
          <p:nvPr>
            <p:ph type="ftr" sz="quarter" idx="10"/>
          </p:nvPr>
        </p:nvSpPr>
        <p:spPr/>
        <p:txBody>
          <a:bodyPr/>
          <a:lstStyle/>
          <a:p>
            <a:r>
              <a:rPr lang="en-US" smtClean="0"/>
              <a:t>LHC summary</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2</a:t>
            </a:fld>
            <a:endParaRPr lang="en-US"/>
          </a:p>
        </p:txBody>
      </p:sp>
      <p:sp>
        <p:nvSpPr>
          <p:cNvPr id="5" name="Date Placeholder 4"/>
          <p:cNvSpPr>
            <a:spLocks noGrp="1"/>
          </p:cNvSpPr>
          <p:nvPr>
            <p:ph type="dt" sz="half" idx="12"/>
          </p:nvPr>
        </p:nvSpPr>
        <p:spPr/>
        <p:txBody>
          <a:bodyPr/>
          <a:lstStyle/>
          <a:p>
            <a:r>
              <a:rPr lang="en-US" smtClean="0"/>
              <a:t>13-08-12</a:t>
            </a:r>
            <a:endParaRPr lang="en-US" dirty="0"/>
          </a:p>
        </p:txBody>
      </p:sp>
      <p:pic>
        <p:nvPicPr>
          <p:cNvPr id="6" name="Picture 5" descr="week3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750" y="836640"/>
            <a:ext cx="3466800" cy="5421600"/>
          </a:xfrm>
          <a:prstGeom prst="rect">
            <a:avLst/>
          </a:prstGeom>
        </p:spPr>
      </p:pic>
    </p:spTree>
    <p:extLst>
      <p:ext uri="{BB962C8B-B14F-4D97-AF65-F5344CB8AC3E}">
        <p14:creationId xmlns:p14="http://schemas.microsoft.com/office/powerpoint/2010/main" val="1733445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dirty="0" smtClean="0"/>
              <a:t>CMS magnet status</a:t>
            </a:r>
            <a:endParaRPr lang="en-GB" dirty="0"/>
          </a:p>
        </p:txBody>
      </p:sp>
      <p:grpSp>
        <p:nvGrpSpPr>
          <p:cNvPr id="5" name="Group 4"/>
          <p:cNvGrpSpPr/>
          <p:nvPr/>
        </p:nvGrpSpPr>
        <p:grpSpPr>
          <a:xfrm>
            <a:off x="1178510" y="1268760"/>
            <a:ext cx="6417826" cy="3840163"/>
            <a:chOff x="-36512" y="1677069"/>
            <a:chExt cx="6417826" cy="384016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677069"/>
              <a:ext cx="5985778" cy="3840163"/>
            </a:xfrm>
            <a:prstGeom prst="rect">
              <a:avLst/>
            </a:prstGeom>
          </p:spPr>
        </p:pic>
        <p:sp>
          <p:nvSpPr>
            <p:cNvPr id="4" name="TextBox 3"/>
            <p:cNvSpPr txBox="1"/>
            <p:nvPr/>
          </p:nvSpPr>
          <p:spPr>
            <a:xfrm rot="16200000">
              <a:off x="-787950" y="3068960"/>
              <a:ext cx="1872208" cy="369332"/>
            </a:xfrm>
            <a:prstGeom prst="rect">
              <a:avLst/>
            </a:prstGeom>
            <a:noFill/>
          </p:spPr>
          <p:txBody>
            <a:bodyPr wrap="square" rtlCol="0">
              <a:spAutoFit/>
            </a:bodyPr>
            <a:lstStyle/>
            <a:p>
              <a:pPr eaLnBrk="1" fontAlgn="auto" hangingPunct="1">
                <a:spcBef>
                  <a:spcPts val="0"/>
                </a:spcBef>
                <a:spcAft>
                  <a:spcPts val="0"/>
                </a:spcAft>
              </a:pPr>
              <a:r>
                <a:rPr lang="en-US" sz="1800" dirty="0" smtClean="0">
                  <a:solidFill>
                    <a:prstClr val="black"/>
                  </a:solidFill>
                  <a:latin typeface="Calibri"/>
                </a:rPr>
                <a:t>Temperature (K)</a:t>
              </a:r>
              <a:endParaRPr lang="en-GB" sz="1800" dirty="0">
                <a:solidFill>
                  <a:prstClr val="black"/>
                </a:solidFill>
                <a:latin typeface="Calibri"/>
              </a:endParaRPr>
            </a:p>
          </p:txBody>
        </p:sp>
      </p:grpSp>
      <p:cxnSp>
        <p:nvCxnSpPr>
          <p:cNvPr id="9" name="Straight Arrow Connector 8"/>
          <p:cNvCxnSpPr/>
          <p:nvPr/>
        </p:nvCxnSpPr>
        <p:spPr>
          <a:xfrm flipH="1" flipV="1">
            <a:off x="3203848" y="2917324"/>
            <a:ext cx="504056" cy="223644"/>
          </a:xfrm>
          <a:prstGeom prst="straightConnector1">
            <a:avLst/>
          </a:prstGeom>
          <a:ln w="22225">
            <a:tailEnd type="arrow" w="lg"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07904" y="2987660"/>
            <a:ext cx="1368152" cy="369332"/>
          </a:xfrm>
          <a:prstGeom prst="rect">
            <a:avLst/>
          </a:prstGeom>
          <a:noFill/>
        </p:spPr>
        <p:txBody>
          <a:bodyPr wrap="square" rtlCol="0">
            <a:spAutoFit/>
          </a:bodyPr>
          <a:lstStyle/>
          <a:p>
            <a:pPr algn="l" eaLnBrk="1" fontAlgn="auto" hangingPunct="1">
              <a:spcBef>
                <a:spcPts val="0"/>
              </a:spcBef>
              <a:spcAft>
                <a:spcPts val="0"/>
              </a:spcAft>
            </a:pPr>
            <a:r>
              <a:rPr lang="en-US" sz="1800" dirty="0" smtClean="0">
                <a:solidFill>
                  <a:srgbClr val="0070C0"/>
                </a:solidFill>
                <a:latin typeface="Calibri"/>
              </a:rPr>
              <a:t>Fast dump</a:t>
            </a:r>
            <a:endParaRPr lang="en-GB" sz="1800" dirty="0">
              <a:solidFill>
                <a:srgbClr val="0070C0"/>
              </a:solidFill>
              <a:latin typeface="Calibri"/>
            </a:endParaRPr>
          </a:p>
        </p:txBody>
      </p:sp>
      <p:sp>
        <p:nvSpPr>
          <p:cNvPr id="11" name="TextBox 10"/>
          <p:cNvSpPr txBox="1"/>
          <p:nvPr/>
        </p:nvSpPr>
        <p:spPr>
          <a:xfrm>
            <a:off x="611560" y="5157192"/>
            <a:ext cx="8280920" cy="1323439"/>
          </a:xfrm>
          <a:prstGeom prst="rect">
            <a:avLst/>
          </a:prstGeom>
          <a:noFill/>
        </p:spPr>
        <p:txBody>
          <a:bodyPr wrap="square" rtlCol="0">
            <a:spAutoFit/>
          </a:bodyPr>
          <a:lstStyle/>
          <a:p>
            <a:pPr marL="342900" indent="-342900" algn="l" eaLnBrk="1" fontAlgn="auto" hangingPunct="1">
              <a:spcBef>
                <a:spcPts val="0"/>
              </a:spcBef>
              <a:spcAft>
                <a:spcPts val="0"/>
              </a:spcAft>
              <a:buFont typeface="Arial" pitchFamily="34" charset="0"/>
              <a:buChar char="•"/>
            </a:pPr>
            <a:r>
              <a:rPr lang="en-US" dirty="0">
                <a:solidFill>
                  <a:srgbClr val="0070C0"/>
                </a:solidFill>
                <a:latin typeface="Calibri"/>
              </a:rPr>
              <a:t>C</a:t>
            </a:r>
            <a:r>
              <a:rPr lang="en-US" dirty="0" smtClean="0">
                <a:solidFill>
                  <a:srgbClr val="0070C0"/>
                </a:solidFill>
                <a:latin typeface="Calibri"/>
              </a:rPr>
              <a:t>ause of magnet fast dump is under review.  Details will be communicated as they are understood.</a:t>
            </a:r>
            <a:endParaRPr lang="en-US" dirty="0">
              <a:solidFill>
                <a:srgbClr val="0070C0"/>
              </a:solidFill>
              <a:latin typeface="Calibri"/>
            </a:endParaRPr>
          </a:p>
          <a:p>
            <a:pPr marL="342900" indent="-342900" algn="l" eaLnBrk="1" fontAlgn="auto" hangingPunct="1">
              <a:spcBef>
                <a:spcPts val="0"/>
              </a:spcBef>
              <a:spcAft>
                <a:spcPts val="0"/>
              </a:spcAft>
              <a:buFont typeface="Arial" pitchFamily="34" charset="0"/>
              <a:buChar char="•"/>
            </a:pPr>
            <a:r>
              <a:rPr lang="en-US" dirty="0" smtClean="0">
                <a:solidFill>
                  <a:srgbClr val="FF0000"/>
                </a:solidFill>
                <a:latin typeface="Calibri"/>
              </a:rPr>
              <a:t>Estimated time of CMS “Ready for physics”:  sometime Tuesday night (including time for He refill) </a:t>
            </a:r>
            <a:r>
              <a:rPr lang="en-US" dirty="0" smtClean="0">
                <a:solidFill>
                  <a:srgbClr val="FF0000"/>
                </a:solidFill>
                <a:latin typeface="Calibri"/>
                <a:sym typeface="Wingdings" pitchFamily="2" charset="2"/>
              </a:rPr>
              <a:t></a:t>
            </a:r>
            <a:r>
              <a:rPr lang="en-US" dirty="0" smtClean="0">
                <a:solidFill>
                  <a:srgbClr val="FF0000"/>
                </a:solidFill>
                <a:latin typeface="Calibri"/>
              </a:rPr>
              <a:t> to be confirmed Monday</a:t>
            </a:r>
            <a:endParaRPr lang="en-GB" dirty="0">
              <a:solidFill>
                <a:srgbClr val="FF0000"/>
              </a:solidFill>
              <a:latin typeface="Calibri"/>
            </a:endParaRPr>
          </a:p>
        </p:txBody>
      </p:sp>
      <p:sp>
        <p:nvSpPr>
          <p:cNvPr id="6" name="TextBox 5"/>
          <p:cNvSpPr txBox="1"/>
          <p:nvPr/>
        </p:nvSpPr>
        <p:spPr>
          <a:xfrm>
            <a:off x="6638415" y="0"/>
            <a:ext cx="2520350" cy="400110"/>
          </a:xfrm>
          <a:prstGeom prst="rect">
            <a:avLst/>
          </a:prstGeom>
          <a:noFill/>
        </p:spPr>
        <p:txBody>
          <a:bodyPr wrap="square" rtlCol="0">
            <a:spAutoFit/>
          </a:bodyPr>
          <a:lstStyle/>
          <a:p>
            <a:r>
              <a:rPr lang="en-GB" dirty="0" smtClean="0">
                <a:solidFill>
                  <a:schemeClr val="tx1"/>
                </a:solidFill>
              </a:rPr>
              <a:t>c/o Greg </a:t>
            </a:r>
            <a:r>
              <a:rPr lang="en-GB" dirty="0" err="1" smtClean="0">
                <a:solidFill>
                  <a:schemeClr val="tx1"/>
                </a:solidFill>
              </a:rPr>
              <a:t>Rakness</a:t>
            </a:r>
            <a:endParaRPr lang="en-GB" dirty="0">
              <a:solidFill>
                <a:schemeClr val="tx1"/>
              </a:solidFill>
            </a:endParaRPr>
          </a:p>
        </p:txBody>
      </p:sp>
      <p:sp>
        <p:nvSpPr>
          <p:cNvPr id="7" name="Date Placeholder 6"/>
          <p:cNvSpPr>
            <a:spLocks noGrp="1"/>
          </p:cNvSpPr>
          <p:nvPr>
            <p:ph type="dt" sz="half" idx="10"/>
          </p:nvPr>
        </p:nvSpPr>
        <p:spPr/>
        <p:txBody>
          <a:bodyPr/>
          <a:lstStyle/>
          <a:p>
            <a:r>
              <a:rPr lang="en-US" smtClean="0">
                <a:solidFill>
                  <a:prstClr val="black">
                    <a:tint val="75000"/>
                  </a:prstClr>
                </a:solidFill>
              </a:rPr>
              <a:t>13-08-12</a:t>
            </a:r>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LHC summary</a:t>
            </a:r>
            <a:endParaRPr lang="en-GB">
              <a:solidFill>
                <a:prstClr val="black">
                  <a:tint val="75000"/>
                </a:prstClr>
              </a:solidFill>
            </a:endParaRPr>
          </a:p>
        </p:txBody>
      </p:sp>
      <p:sp>
        <p:nvSpPr>
          <p:cNvPr id="12" name="Slide Number Placeholder 11"/>
          <p:cNvSpPr>
            <a:spLocks noGrp="1"/>
          </p:cNvSpPr>
          <p:nvPr>
            <p:ph type="sldNum" sz="quarter" idx="12"/>
          </p:nvPr>
        </p:nvSpPr>
        <p:spPr/>
        <p:txBody>
          <a:bodyPr/>
          <a:lstStyle/>
          <a:p>
            <a:fld id="{B0F0DF25-ACF2-43DE-B780-A9AE09B4CA27}" type="slidenum">
              <a:rPr lang="en-GB" smtClean="0">
                <a:solidFill>
                  <a:prstClr val="black">
                    <a:tint val="75000"/>
                  </a:prstClr>
                </a:solidFill>
              </a:rPr>
              <a:pPr/>
              <a:t>20</a:t>
            </a:fld>
            <a:endParaRPr lang="en-GB">
              <a:solidFill>
                <a:prstClr val="black">
                  <a:tint val="75000"/>
                </a:prstClr>
              </a:solidFill>
            </a:endParaRPr>
          </a:p>
        </p:txBody>
      </p:sp>
    </p:spTree>
    <p:extLst>
      <p:ext uri="{BB962C8B-B14F-4D97-AF65-F5344CB8AC3E}">
        <p14:creationId xmlns:p14="http://schemas.microsoft.com/office/powerpoint/2010/main" val="721990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Machine development POST CMS SOLENOID ABORT</a:t>
            </a:r>
            <a:endParaRPr lang="en-GB" dirty="0"/>
          </a:p>
        </p:txBody>
      </p:sp>
      <p:sp>
        <p:nvSpPr>
          <p:cNvPr id="3" name="Text Placeholder 2"/>
          <p:cNvSpPr>
            <a:spLocks noGrp="1"/>
          </p:cNvSpPr>
          <p:nvPr>
            <p:ph type="body" idx="1"/>
          </p:nvPr>
        </p:nvSpPr>
        <p:spPr/>
        <p:txBody>
          <a:bodyPr/>
          <a:lstStyle/>
          <a:p>
            <a:r>
              <a:rPr lang="en-GB" dirty="0" smtClean="0"/>
              <a:t>Friday morning++</a:t>
            </a:r>
            <a:endParaRPr lang="en-GB" dirty="0"/>
          </a:p>
        </p:txBody>
      </p:sp>
      <p:sp>
        <p:nvSpPr>
          <p:cNvPr id="4" name="Footer Placeholder 3"/>
          <p:cNvSpPr>
            <a:spLocks noGrp="1"/>
          </p:cNvSpPr>
          <p:nvPr>
            <p:ph type="ftr" sz="quarter" idx="10"/>
          </p:nvPr>
        </p:nvSpPr>
        <p:spPr/>
        <p:txBody>
          <a:bodyPr/>
          <a:lstStyle/>
          <a:p>
            <a:r>
              <a:rPr lang="en-US" smtClean="0"/>
              <a:t>LHC summary</a:t>
            </a:r>
            <a:endParaRPr lang="en-US"/>
          </a:p>
        </p:txBody>
      </p:sp>
      <p:sp>
        <p:nvSpPr>
          <p:cNvPr id="5" name="Slide Number Placeholder 4"/>
          <p:cNvSpPr>
            <a:spLocks noGrp="1"/>
          </p:cNvSpPr>
          <p:nvPr>
            <p:ph type="sldNum" sz="quarter" idx="11"/>
          </p:nvPr>
        </p:nvSpPr>
        <p:spPr/>
        <p:txBody>
          <a:bodyPr/>
          <a:lstStyle/>
          <a:p>
            <a:fld id="{16E0ED20-7A76-4972-AE92-35B37E632041}" type="slidenum">
              <a:rPr lang="en-US" smtClean="0"/>
              <a:pPr/>
              <a:t>21</a:t>
            </a:fld>
            <a:endParaRPr lang="en-US"/>
          </a:p>
        </p:txBody>
      </p:sp>
      <p:sp>
        <p:nvSpPr>
          <p:cNvPr id="6" name="Date Placeholder 5"/>
          <p:cNvSpPr>
            <a:spLocks noGrp="1"/>
          </p:cNvSpPr>
          <p:nvPr>
            <p:ph type="dt" sz="half" idx="12"/>
          </p:nvPr>
        </p:nvSpPr>
        <p:spPr/>
        <p:txBody>
          <a:bodyPr/>
          <a:lstStyle/>
          <a:p>
            <a:r>
              <a:rPr lang="en-US" smtClean="0"/>
              <a:t>13-08-12</a:t>
            </a:r>
            <a:endParaRPr lang="en-US"/>
          </a:p>
        </p:txBody>
      </p:sp>
    </p:spTree>
    <p:extLst>
      <p:ext uri="{BB962C8B-B14F-4D97-AF65-F5344CB8AC3E}">
        <p14:creationId xmlns:p14="http://schemas.microsoft.com/office/powerpoint/2010/main" val="3305139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Machine development program</a:t>
            </a:r>
            <a:endParaRPr lang="en-GB" dirty="0"/>
          </a:p>
        </p:txBody>
      </p:sp>
      <p:sp>
        <p:nvSpPr>
          <p:cNvPr id="3" name="Content Placeholder 2"/>
          <p:cNvSpPr>
            <a:spLocks noGrp="1"/>
          </p:cNvSpPr>
          <p:nvPr>
            <p:ph idx="1"/>
          </p:nvPr>
        </p:nvSpPr>
        <p:spPr>
          <a:xfrm>
            <a:off x="395420" y="908650"/>
            <a:ext cx="8229600" cy="5111750"/>
          </a:xfrm>
        </p:spPr>
        <p:txBody>
          <a:bodyPr/>
          <a:lstStyle/>
          <a:p>
            <a:r>
              <a:rPr lang="en-GB" dirty="0" smtClean="0">
                <a:solidFill>
                  <a:srgbClr val="008000"/>
                </a:solidFill>
              </a:rPr>
              <a:t>Friday take beam for polarity checks – intervention in SPS for wire scanner repair (back around midnight)</a:t>
            </a:r>
          </a:p>
          <a:p>
            <a:r>
              <a:rPr lang="en-GB" dirty="0" smtClean="0">
                <a:solidFill>
                  <a:srgbClr val="008000"/>
                </a:solidFill>
              </a:rPr>
              <a:t>Sat AM: test ramp for chromaticity measurements through the cycle</a:t>
            </a:r>
          </a:p>
          <a:p>
            <a:r>
              <a:rPr lang="en-GB" dirty="0" smtClean="0">
                <a:solidFill>
                  <a:srgbClr val="008000"/>
                </a:solidFill>
              </a:rPr>
              <a:t>Sat 12:00 New SPS optics Q20 in SPS</a:t>
            </a:r>
          </a:p>
          <a:p>
            <a:pPr lvl="1"/>
            <a:r>
              <a:rPr lang="en-GB" dirty="0" smtClean="0">
                <a:solidFill>
                  <a:srgbClr val="008000"/>
                </a:solidFill>
              </a:rPr>
              <a:t>Transfer and injection checks into the LHC</a:t>
            </a:r>
          </a:p>
          <a:p>
            <a:pPr lvl="1"/>
            <a:r>
              <a:rPr lang="en-GB" dirty="0" smtClean="0">
                <a:solidFill>
                  <a:srgbClr val="008000"/>
                </a:solidFill>
              </a:rPr>
              <a:t>Take beams through the cycle</a:t>
            </a:r>
          </a:p>
          <a:p>
            <a:r>
              <a:rPr lang="en-US" dirty="0" smtClean="0"/>
              <a:t>Sun AM: High intensity tests with normal setup </a:t>
            </a:r>
          </a:p>
          <a:p>
            <a:r>
              <a:rPr lang="en-US" dirty="0" smtClean="0"/>
              <a:t>Sun PM: Transverse damper tune measurement tests</a:t>
            </a:r>
          </a:p>
          <a:p>
            <a:r>
              <a:rPr lang="en-US" dirty="0" smtClean="0"/>
              <a:t>Sun night: Physics </a:t>
            </a:r>
          </a:p>
          <a:p>
            <a:r>
              <a:rPr lang="en-US" dirty="0"/>
              <a:t>Mon &amp; Tue: Switch ALICE polarity &amp; increase ALICE crossing angle</a:t>
            </a:r>
          </a:p>
          <a:p>
            <a:pPr lvl="1"/>
            <a:r>
              <a:rPr lang="en-US" dirty="0"/>
              <a:t>24 hour program (injection, tertiary collimators through the cycle, loss maps)</a:t>
            </a:r>
            <a:endParaRPr lang="en-GB" dirty="0"/>
          </a:p>
          <a:p>
            <a:endParaRPr lang="en-US" dirty="0" smtClean="0"/>
          </a:p>
          <a:p>
            <a:endParaRPr lang="en-GB" dirty="0"/>
          </a:p>
        </p:txBody>
      </p:sp>
      <p:sp>
        <p:nvSpPr>
          <p:cNvPr id="4" name="Footer Placeholder 3"/>
          <p:cNvSpPr>
            <a:spLocks noGrp="1"/>
          </p:cNvSpPr>
          <p:nvPr>
            <p:ph type="ftr" sz="quarter" idx="10"/>
          </p:nvPr>
        </p:nvSpPr>
        <p:spPr/>
        <p:txBody>
          <a:bodyPr/>
          <a:lstStyle/>
          <a:p>
            <a:r>
              <a:rPr lang="en-US" smtClean="0"/>
              <a:t>LHC summary</a:t>
            </a:r>
            <a:endParaRPr lang="en-US" dirty="0"/>
          </a:p>
        </p:txBody>
      </p:sp>
      <p:sp>
        <p:nvSpPr>
          <p:cNvPr id="5" name="Date Placeholder 4"/>
          <p:cNvSpPr>
            <a:spLocks noGrp="1"/>
          </p:cNvSpPr>
          <p:nvPr>
            <p:ph type="dt" sz="half" idx="12"/>
          </p:nvPr>
        </p:nvSpPr>
        <p:spPr/>
        <p:txBody>
          <a:bodyPr/>
          <a:lstStyle/>
          <a:p>
            <a:r>
              <a:rPr lang="en-US" smtClean="0"/>
              <a:t>13-08-12</a:t>
            </a:r>
            <a:endParaRPr lang="en-US" dirty="0"/>
          </a:p>
        </p:txBody>
      </p:sp>
      <p:sp>
        <p:nvSpPr>
          <p:cNvPr id="6" name="Slide Number Placeholder 5"/>
          <p:cNvSpPr>
            <a:spLocks noGrp="1"/>
          </p:cNvSpPr>
          <p:nvPr>
            <p:ph type="sldNum" sz="quarter" idx="11"/>
          </p:nvPr>
        </p:nvSpPr>
        <p:spPr/>
        <p:txBody>
          <a:bodyPr/>
          <a:lstStyle/>
          <a:p>
            <a:fld id="{57C3E7D3-E8A8-4E1B-881E-DBC7929F1526}" type="slidenum">
              <a:rPr lang="en-US" smtClean="0"/>
              <a:pPr/>
              <a:t>22</a:t>
            </a:fld>
            <a:endParaRPr lang="en-US"/>
          </a:p>
        </p:txBody>
      </p:sp>
    </p:spTree>
    <p:extLst>
      <p:ext uri="{BB962C8B-B14F-4D97-AF65-F5344CB8AC3E}">
        <p14:creationId xmlns:p14="http://schemas.microsoft.com/office/powerpoint/2010/main" val="786785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Polarity checks</a:t>
            </a:r>
            <a:endParaRPr lang="en-GB" dirty="0"/>
          </a:p>
        </p:txBody>
      </p:sp>
      <p:sp>
        <p:nvSpPr>
          <p:cNvPr id="7" name="Content Placeholder 6"/>
          <p:cNvSpPr>
            <a:spLocks noGrp="1"/>
          </p:cNvSpPr>
          <p:nvPr>
            <p:ph idx="1"/>
          </p:nvPr>
        </p:nvSpPr>
        <p:spPr>
          <a:xfrm>
            <a:off x="323410" y="764630"/>
            <a:ext cx="8229600" cy="5760800"/>
          </a:xfrm>
        </p:spPr>
        <p:txBody>
          <a:bodyPr/>
          <a:lstStyle/>
          <a:p>
            <a:r>
              <a:rPr lang="en-GB" dirty="0"/>
              <a:t> MO polarity </a:t>
            </a:r>
            <a:r>
              <a:rPr lang="en-GB" dirty="0" smtClean="0"/>
              <a:t>check: </a:t>
            </a:r>
          </a:p>
          <a:p>
            <a:pPr lvl="1"/>
            <a:r>
              <a:rPr lang="en-GB" dirty="0" smtClean="0"/>
              <a:t>applied </a:t>
            </a:r>
            <a:r>
              <a:rPr lang="en-GB" dirty="0"/>
              <a:t>trims to the MO family by family (32 in total) and observed the shift in Q'' with respect to reference measurements of the nominal machine performed at the start and end. Observations seem to agree with what we expected from the </a:t>
            </a:r>
            <a:r>
              <a:rPr lang="en-GB" dirty="0" err="1"/>
              <a:t>madx</a:t>
            </a:r>
            <a:r>
              <a:rPr lang="en-GB" dirty="0"/>
              <a:t> predictions for all the families. This will be confirmed offline</a:t>
            </a:r>
            <a:r>
              <a:rPr lang="en-GB" dirty="0" smtClean="0"/>
              <a:t>.</a:t>
            </a:r>
            <a:endParaRPr lang="en-GB" dirty="0"/>
          </a:p>
          <a:p>
            <a:r>
              <a:rPr lang="en-GB" dirty="0" smtClean="0"/>
              <a:t>MCO </a:t>
            </a:r>
            <a:r>
              <a:rPr lang="en-GB" dirty="0"/>
              <a:t>polarity check</a:t>
            </a:r>
            <a:r>
              <a:rPr lang="en-GB" dirty="0" smtClean="0"/>
              <a:t>:</a:t>
            </a:r>
          </a:p>
          <a:p>
            <a:pPr lvl="1"/>
            <a:r>
              <a:rPr lang="en-GB" dirty="0" smtClean="0"/>
              <a:t>Powered </a:t>
            </a:r>
            <a:r>
              <a:rPr lang="en-GB" dirty="0"/>
              <a:t>the MCO family by family (7 for B1, 5 for B2) to k=-30. Observed the Q'' shift for each case. Will confirm the polarities offline but didn't notice any that were wrong during the </a:t>
            </a:r>
            <a:r>
              <a:rPr lang="en-GB" dirty="0" smtClean="0"/>
              <a:t>measurement.</a:t>
            </a:r>
            <a:endParaRPr lang="en-GB" dirty="0"/>
          </a:p>
          <a:p>
            <a:r>
              <a:rPr lang="en-GB" dirty="0" smtClean="0"/>
              <a:t>KSS</a:t>
            </a:r>
            <a:r>
              <a:rPr lang="en-GB" dirty="0"/>
              <a:t>: </a:t>
            </a:r>
            <a:endParaRPr lang="en-GB" dirty="0" smtClean="0"/>
          </a:p>
          <a:p>
            <a:pPr lvl="1"/>
            <a:r>
              <a:rPr lang="en-GB" dirty="0" smtClean="0"/>
              <a:t>performed </a:t>
            </a:r>
            <a:r>
              <a:rPr lang="en-GB" dirty="0"/>
              <a:t>AC dipole measurements with the A12 KSS family for beam1 and beam2 powered to k=+0.5. Kicked at +-80Hz and observed shift in coupling well outside the error bar. More analysis offline</a:t>
            </a:r>
            <a:r>
              <a:rPr lang="en-GB" dirty="0" smtClean="0"/>
              <a:t>..</a:t>
            </a:r>
            <a:endParaRPr lang="en-GB" dirty="0"/>
          </a:p>
          <a:p>
            <a:endParaRPr lang="en-GB" dirty="0"/>
          </a:p>
        </p:txBody>
      </p:sp>
      <p:sp>
        <p:nvSpPr>
          <p:cNvPr id="3" name="Footer Placeholder 2"/>
          <p:cNvSpPr>
            <a:spLocks noGrp="1"/>
          </p:cNvSpPr>
          <p:nvPr>
            <p:ph type="ftr" sz="quarter" idx="10"/>
          </p:nvPr>
        </p:nvSpPr>
        <p:spPr/>
        <p:txBody>
          <a:bodyPr/>
          <a:lstStyle/>
          <a:p>
            <a:r>
              <a:rPr lang="en-US" smtClean="0"/>
              <a:t>LHC summary</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23</a:t>
            </a:fld>
            <a:endParaRPr lang="en-US" dirty="0"/>
          </a:p>
        </p:txBody>
      </p:sp>
      <p:sp>
        <p:nvSpPr>
          <p:cNvPr id="5" name="Date Placeholder 4"/>
          <p:cNvSpPr>
            <a:spLocks noGrp="1"/>
          </p:cNvSpPr>
          <p:nvPr>
            <p:ph type="dt" sz="half" idx="12"/>
          </p:nvPr>
        </p:nvSpPr>
        <p:spPr/>
        <p:txBody>
          <a:bodyPr/>
          <a:lstStyle/>
          <a:p>
            <a:r>
              <a:rPr lang="en-US" smtClean="0"/>
              <a:t>13-08-12</a:t>
            </a:r>
            <a:endParaRPr lang="en-US" dirty="0"/>
          </a:p>
        </p:txBody>
      </p:sp>
      <p:sp>
        <p:nvSpPr>
          <p:cNvPr id="2" name="TextBox 1"/>
          <p:cNvSpPr txBox="1"/>
          <p:nvPr/>
        </p:nvSpPr>
        <p:spPr>
          <a:xfrm>
            <a:off x="5796170" y="6381410"/>
            <a:ext cx="2808390" cy="400110"/>
          </a:xfrm>
          <a:prstGeom prst="rect">
            <a:avLst/>
          </a:prstGeom>
          <a:noFill/>
        </p:spPr>
        <p:txBody>
          <a:bodyPr wrap="square" rtlCol="0">
            <a:spAutoFit/>
          </a:bodyPr>
          <a:lstStyle/>
          <a:p>
            <a:r>
              <a:rPr lang="en-GB" dirty="0" smtClean="0"/>
              <a:t>Rogelio &amp; team</a:t>
            </a:r>
            <a:endParaRPr lang="en-GB" dirty="0"/>
          </a:p>
        </p:txBody>
      </p:sp>
    </p:spTree>
    <p:extLst>
      <p:ext uri="{BB962C8B-B14F-4D97-AF65-F5344CB8AC3E}">
        <p14:creationId xmlns:p14="http://schemas.microsoft.com/office/powerpoint/2010/main" val="525080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Chromaticity at the end of the week - H</a:t>
            </a:r>
            <a:endParaRPr lang="en-GB" dirty="0"/>
          </a:p>
        </p:txBody>
      </p:sp>
      <p:sp>
        <p:nvSpPr>
          <p:cNvPr id="3" name="Footer Placeholder 2"/>
          <p:cNvSpPr>
            <a:spLocks noGrp="1"/>
          </p:cNvSpPr>
          <p:nvPr>
            <p:ph type="ftr" sz="quarter" idx="10"/>
          </p:nvPr>
        </p:nvSpPr>
        <p:spPr/>
        <p:txBody>
          <a:bodyPr/>
          <a:lstStyle/>
          <a:p>
            <a:r>
              <a:rPr lang="en-US" smtClean="0"/>
              <a:t>LHC summary</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24</a:t>
            </a:fld>
            <a:endParaRPr lang="en-US"/>
          </a:p>
        </p:txBody>
      </p:sp>
      <p:sp>
        <p:nvSpPr>
          <p:cNvPr id="5" name="Date Placeholder 4"/>
          <p:cNvSpPr>
            <a:spLocks noGrp="1"/>
          </p:cNvSpPr>
          <p:nvPr>
            <p:ph type="dt" sz="half" idx="12"/>
          </p:nvPr>
        </p:nvSpPr>
        <p:spPr/>
        <p:txBody>
          <a:bodyPr/>
          <a:lstStyle/>
          <a:p>
            <a:r>
              <a:rPr lang="en-US" smtClean="0"/>
              <a:t>13-08-12</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20" y="908650"/>
            <a:ext cx="8159220" cy="479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a:off x="827480" y="3212970"/>
            <a:ext cx="7921100" cy="0"/>
          </a:xfrm>
          <a:prstGeom prst="straightConnector1">
            <a:avLst/>
          </a:prstGeom>
          <a:solidFill>
            <a:schemeClr val="accent1"/>
          </a:solidFill>
          <a:ln w="31750" cap="sq" cmpd="sng" algn="ctr">
            <a:solidFill>
              <a:schemeClr val="accent1"/>
            </a:solidFill>
            <a:prstDash val="solid"/>
            <a:round/>
            <a:headEnd type="arrow"/>
            <a:tailEnd type="arrow"/>
          </a:ln>
          <a:effectLst/>
        </p:spPr>
      </p:cxnSp>
      <p:sp>
        <p:nvSpPr>
          <p:cNvPr id="8" name="TextBox 7"/>
          <p:cNvSpPr txBox="1"/>
          <p:nvPr/>
        </p:nvSpPr>
        <p:spPr>
          <a:xfrm>
            <a:off x="539440" y="5877340"/>
            <a:ext cx="1224170" cy="400110"/>
          </a:xfrm>
          <a:prstGeom prst="rect">
            <a:avLst/>
          </a:prstGeom>
          <a:noFill/>
        </p:spPr>
        <p:txBody>
          <a:bodyPr wrap="square" rtlCol="0">
            <a:spAutoFit/>
          </a:bodyPr>
          <a:lstStyle/>
          <a:p>
            <a:r>
              <a:rPr lang="en-GB" dirty="0" smtClean="0"/>
              <a:t>Flat top </a:t>
            </a:r>
            <a:endParaRPr lang="en-GB" dirty="0"/>
          </a:p>
        </p:txBody>
      </p:sp>
      <p:sp>
        <p:nvSpPr>
          <p:cNvPr id="9" name="TextBox 8"/>
          <p:cNvSpPr txBox="1"/>
          <p:nvPr/>
        </p:nvSpPr>
        <p:spPr>
          <a:xfrm>
            <a:off x="2987780" y="5877755"/>
            <a:ext cx="2736380" cy="400110"/>
          </a:xfrm>
          <a:prstGeom prst="rect">
            <a:avLst/>
          </a:prstGeom>
          <a:noFill/>
        </p:spPr>
        <p:txBody>
          <a:bodyPr wrap="square" rtlCol="0">
            <a:spAutoFit/>
          </a:bodyPr>
          <a:lstStyle/>
          <a:p>
            <a:r>
              <a:rPr lang="en-GB" dirty="0" smtClean="0"/>
              <a:t>Squeeze</a:t>
            </a:r>
            <a:endParaRPr lang="en-GB" dirty="0"/>
          </a:p>
        </p:txBody>
      </p:sp>
      <p:sp>
        <p:nvSpPr>
          <p:cNvPr id="10" name="TextBox 9"/>
          <p:cNvSpPr txBox="1"/>
          <p:nvPr/>
        </p:nvSpPr>
        <p:spPr>
          <a:xfrm>
            <a:off x="7452400" y="5877340"/>
            <a:ext cx="1102240" cy="400110"/>
          </a:xfrm>
          <a:prstGeom prst="rect">
            <a:avLst/>
          </a:prstGeom>
          <a:noFill/>
        </p:spPr>
        <p:txBody>
          <a:bodyPr wrap="square" rtlCol="0">
            <a:spAutoFit/>
          </a:bodyPr>
          <a:lstStyle/>
          <a:p>
            <a:r>
              <a:rPr lang="en-GB" dirty="0" smtClean="0"/>
              <a:t>Collide</a:t>
            </a:r>
            <a:endParaRPr lang="en-GB" dirty="0"/>
          </a:p>
        </p:txBody>
      </p:sp>
    </p:spTree>
    <p:extLst>
      <p:ext uri="{BB962C8B-B14F-4D97-AF65-F5344CB8AC3E}">
        <p14:creationId xmlns:p14="http://schemas.microsoft.com/office/powerpoint/2010/main" val="1708303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Chromaticity at the end of the week - </a:t>
            </a:r>
            <a:r>
              <a:rPr lang="en-GB" dirty="0" smtClean="0"/>
              <a:t>V</a:t>
            </a:r>
            <a:endParaRPr lang="en-GB" dirty="0"/>
          </a:p>
        </p:txBody>
      </p:sp>
      <p:sp>
        <p:nvSpPr>
          <p:cNvPr id="4" name="Footer Placeholder 3"/>
          <p:cNvSpPr>
            <a:spLocks noGrp="1"/>
          </p:cNvSpPr>
          <p:nvPr>
            <p:ph type="ftr" sz="quarter" idx="10"/>
          </p:nvPr>
        </p:nvSpPr>
        <p:spPr/>
        <p:txBody>
          <a:bodyPr/>
          <a:lstStyle/>
          <a:p>
            <a:r>
              <a:rPr lang="en-US" smtClean="0"/>
              <a:t>LHC summary</a:t>
            </a:r>
            <a:endParaRPr lang="en-US"/>
          </a:p>
        </p:txBody>
      </p:sp>
      <p:sp>
        <p:nvSpPr>
          <p:cNvPr id="5" name="Slide Number Placeholder 4"/>
          <p:cNvSpPr>
            <a:spLocks noGrp="1"/>
          </p:cNvSpPr>
          <p:nvPr>
            <p:ph type="sldNum" sz="quarter" idx="11"/>
          </p:nvPr>
        </p:nvSpPr>
        <p:spPr/>
        <p:txBody>
          <a:bodyPr/>
          <a:lstStyle/>
          <a:p>
            <a:fld id="{16E0ED20-7A76-4972-AE92-35B37E632041}" type="slidenum">
              <a:rPr lang="en-US" smtClean="0"/>
              <a:pPr/>
              <a:t>25</a:t>
            </a:fld>
            <a:endParaRPr lang="en-US"/>
          </a:p>
        </p:txBody>
      </p:sp>
      <p:sp>
        <p:nvSpPr>
          <p:cNvPr id="6" name="Date Placeholder 5"/>
          <p:cNvSpPr>
            <a:spLocks noGrp="1"/>
          </p:cNvSpPr>
          <p:nvPr>
            <p:ph type="dt" sz="half" idx="12"/>
          </p:nvPr>
        </p:nvSpPr>
        <p:spPr/>
        <p:txBody>
          <a:bodyPr/>
          <a:lstStyle/>
          <a:p>
            <a:r>
              <a:rPr lang="en-US" smtClean="0"/>
              <a:t>13-08-12</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50" y="879607"/>
            <a:ext cx="7968185" cy="468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bwMode="auto">
          <a:xfrm>
            <a:off x="827480" y="2852920"/>
            <a:ext cx="7921100" cy="0"/>
          </a:xfrm>
          <a:prstGeom prst="straightConnector1">
            <a:avLst/>
          </a:prstGeom>
          <a:solidFill>
            <a:schemeClr val="accent1"/>
          </a:solidFill>
          <a:ln w="31750" cap="sq" cmpd="sng" algn="ctr">
            <a:solidFill>
              <a:schemeClr val="accent1"/>
            </a:solidFill>
            <a:prstDash val="solid"/>
            <a:round/>
            <a:headEnd type="arrow"/>
            <a:tailEnd type="arrow"/>
          </a:ln>
          <a:effectLst/>
        </p:spPr>
      </p:cxnSp>
      <p:sp>
        <p:nvSpPr>
          <p:cNvPr id="10" name="TextBox 9"/>
          <p:cNvSpPr txBox="1"/>
          <p:nvPr/>
        </p:nvSpPr>
        <p:spPr>
          <a:xfrm>
            <a:off x="539440" y="5877340"/>
            <a:ext cx="1224170" cy="400110"/>
          </a:xfrm>
          <a:prstGeom prst="rect">
            <a:avLst/>
          </a:prstGeom>
          <a:noFill/>
        </p:spPr>
        <p:txBody>
          <a:bodyPr wrap="square" rtlCol="0">
            <a:spAutoFit/>
          </a:bodyPr>
          <a:lstStyle/>
          <a:p>
            <a:r>
              <a:rPr lang="en-GB" dirty="0" smtClean="0"/>
              <a:t>Flat top </a:t>
            </a:r>
            <a:endParaRPr lang="en-GB" dirty="0"/>
          </a:p>
        </p:txBody>
      </p:sp>
      <p:sp>
        <p:nvSpPr>
          <p:cNvPr id="11" name="TextBox 10"/>
          <p:cNvSpPr txBox="1"/>
          <p:nvPr/>
        </p:nvSpPr>
        <p:spPr>
          <a:xfrm>
            <a:off x="2987780" y="5877755"/>
            <a:ext cx="2736380" cy="400110"/>
          </a:xfrm>
          <a:prstGeom prst="rect">
            <a:avLst/>
          </a:prstGeom>
          <a:noFill/>
        </p:spPr>
        <p:txBody>
          <a:bodyPr wrap="square" rtlCol="0">
            <a:spAutoFit/>
          </a:bodyPr>
          <a:lstStyle/>
          <a:p>
            <a:r>
              <a:rPr lang="en-GB" dirty="0" smtClean="0"/>
              <a:t>Squeeze</a:t>
            </a:r>
            <a:endParaRPr lang="en-GB" dirty="0"/>
          </a:p>
        </p:txBody>
      </p:sp>
      <p:sp>
        <p:nvSpPr>
          <p:cNvPr id="12" name="TextBox 11"/>
          <p:cNvSpPr txBox="1"/>
          <p:nvPr/>
        </p:nvSpPr>
        <p:spPr>
          <a:xfrm>
            <a:off x="7452400" y="5877340"/>
            <a:ext cx="1102240" cy="400110"/>
          </a:xfrm>
          <a:prstGeom prst="rect">
            <a:avLst/>
          </a:prstGeom>
          <a:noFill/>
        </p:spPr>
        <p:txBody>
          <a:bodyPr wrap="square" rtlCol="0">
            <a:spAutoFit/>
          </a:bodyPr>
          <a:lstStyle/>
          <a:p>
            <a:r>
              <a:rPr lang="en-GB" dirty="0" smtClean="0"/>
              <a:t>Collide</a:t>
            </a:r>
            <a:endParaRPr lang="en-GB" dirty="0"/>
          </a:p>
        </p:txBody>
      </p:sp>
    </p:spTree>
    <p:extLst>
      <p:ext uri="{BB962C8B-B14F-4D97-AF65-F5344CB8AC3E}">
        <p14:creationId xmlns:p14="http://schemas.microsoft.com/office/powerpoint/2010/main" val="1583138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Stability </a:t>
            </a:r>
            <a:r>
              <a:rPr lang="en-GB" dirty="0" smtClean="0"/>
              <a:t>investigations 1/2</a:t>
            </a:r>
            <a:endParaRPr lang="en-GB" dirty="0"/>
          </a:p>
        </p:txBody>
      </p:sp>
      <p:sp>
        <p:nvSpPr>
          <p:cNvPr id="3" name="Content Placeholder 2"/>
          <p:cNvSpPr>
            <a:spLocks noGrp="1"/>
          </p:cNvSpPr>
          <p:nvPr>
            <p:ph idx="1"/>
          </p:nvPr>
        </p:nvSpPr>
        <p:spPr/>
        <p:txBody>
          <a:bodyPr/>
          <a:lstStyle/>
          <a:p>
            <a:r>
              <a:rPr lang="en-GB" dirty="0"/>
              <a:t>At flat-top with ~2.16x10^14 p(B1) a ~2.12x10^14 p(B2) and for chromaticity of 11 in both planes </a:t>
            </a:r>
            <a:endParaRPr lang="en-GB" dirty="0" smtClean="0"/>
          </a:p>
          <a:p>
            <a:pPr lvl="1"/>
            <a:r>
              <a:rPr lang="en-GB" dirty="0" smtClean="0"/>
              <a:t>could </a:t>
            </a:r>
            <a:r>
              <a:rPr lang="en-GB" dirty="0"/>
              <a:t>reduce the </a:t>
            </a:r>
            <a:r>
              <a:rPr lang="en-GB" dirty="0" err="1"/>
              <a:t>octupoles</a:t>
            </a:r>
            <a:r>
              <a:rPr lang="en-GB" dirty="0"/>
              <a:t> to 200 A with no sign of </a:t>
            </a:r>
            <a:r>
              <a:rPr lang="en-GB" dirty="0" smtClean="0"/>
              <a:t>instability</a:t>
            </a:r>
          </a:p>
          <a:p>
            <a:pPr lvl="1"/>
            <a:r>
              <a:rPr lang="en-GB" dirty="0" smtClean="0"/>
              <a:t>(during </a:t>
            </a:r>
            <a:r>
              <a:rPr lang="en-GB" dirty="0"/>
              <a:t>this process we kept the </a:t>
            </a:r>
            <a:r>
              <a:rPr lang="en-GB" dirty="0" err="1" smtClean="0"/>
              <a:t>chromacity</a:t>
            </a:r>
            <a:r>
              <a:rPr lang="en-GB" dirty="0" smtClean="0"/>
              <a:t> </a:t>
            </a:r>
            <a:r>
              <a:rPr lang="en-GB" dirty="0"/>
              <a:t>constant by trimming the chromaticity according to the tables established earlier) </a:t>
            </a:r>
            <a:endParaRPr lang="en-GB" dirty="0" smtClean="0"/>
          </a:p>
          <a:p>
            <a:r>
              <a:rPr lang="en-GB" dirty="0"/>
              <a:t>W</a:t>
            </a:r>
            <a:r>
              <a:rPr lang="en-GB" dirty="0" smtClean="0"/>
              <a:t>ent </a:t>
            </a:r>
            <a:r>
              <a:rPr lang="en-GB" dirty="0"/>
              <a:t>through the squeeze with </a:t>
            </a:r>
            <a:r>
              <a:rPr lang="en-GB" dirty="0" err="1"/>
              <a:t>octupoles</a:t>
            </a:r>
            <a:r>
              <a:rPr lang="en-GB" dirty="0"/>
              <a:t> at 540 A and chromaticity of 11. </a:t>
            </a:r>
            <a:endParaRPr lang="en-GB" dirty="0" smtClean="0"/>
          </a:p>
          <a:p>
            <a:pPr lvl="1"/>
            <a:r>
              <a:rPr lang="en-GB" dirty="0" smtClean="0"/>
              <a:t>Some incoherent losses </a:t>
            </a:r>
            <a:r>
              <a:rPr lang="en-GB" dirty="0"/>
              <a:t>but no sign of instability. </a:t>
            </a:r>
            <a:endParaRPr lang="en-GB" dirty="0" smtClean="0"/>
          </a:p>
        </p:txBody>
      </p:sp>
      <p:sp>
        <p:nvSpPr>
          <p:cNvPr id="4" name="Footer Placeholder 3"/>
          <p:cNvSpPr>
            <a:spLocks noGrp="1"/>
          </p:cNvSpPr>
          <p:nvPr>
            <p:ph type="ftr" sz="quarter" idx="10"/>
          </p:nvPr>
        </p:nvSpPr>
        <p:spPr/>
        <p:txBody>
          <a:bodyPr/>
          <a:lstStyle/>
          <a:p>
            <a:r>
              <a:rPr lang="en-US" smtClean="0"/>
              <a:t>LHC summary</a:t>
            </a:r>
            <a:endParaRPr lang="en-US" dirty="0"/>
          </a:p>
        </p:txBody>
      </p:sp>
      <p:sp>
        <p:nvSpPr>
          <p:cNvPr id="5" name="Slide Number Placeholder 4"/>
          <p:cNvSpPr>
            <a:spLocks noGrp="1"/>
          </p:cNvSpPr>
          <p:nvPr>
            <p:ph type="sldNum" sz="quarter" idx="11"/>
          </p:nvPr>
        </p:nvSpPr>
        <p:spPr/>
        <p:txBody>
          <a:bodyPr/>
          <a:lstStyle/>
          <a:p>
            <a:fld id="{57C3E7D3-E8A8-4E1B-881E-DBC7929F1526}" type="slidenum">
              <a:rPr lang="en-US" smtClean="0"/>
              <a:pPr/>
              <a:t>26</a:t>
            </a:fld>
            <a:endParaRPr lang="en-US"/>
          </a:p>
        </p:txBody>
      </p:sp>
      <p:sp>
        <p:nvSpPr>
          <p:cNvPr id="6" name="Date Placeholder 5"/>
          <p:cNvSpPr>
            <a:spLocks noGrp="1"/>
          </p:cNvSpPr>
          <p:nvPr>
            <p:ph type="dt" sz="half" idx="12"/>
          </p:nvPr>
        </p:nvSpPr>
        <p:spPr/>
        <p:txBody>
          <a:bodyPr/>
          <a:lstStyle/>
          <a:p>
            <a:r>
              <a:rPr lang="en-US" smtClean="0"/>
              <a:t>13-08-12</a:t>
            </a:r>
            <a:endParaRPr lang="en-US" dirty="0"/>
          </a:p>
        </p:txBody>
      </p:sp>
      <p:sp>
        <p:nvSpPr>
          <p:cNvPr id="7" name="TextBox 6"/>
          <p:cNvSpPr txBox="1"/>
          <p:nvPr/>
        </p:nvSpPr>
        <p:spPr>
          <a:xfrm>
            <a:off x="5436120" y="5805330"/>
            <a:ext cx="3096430" cy="400110"/>
          </a:xfrm>
          <a:prstGeom prst="rect">
            <a:avLst/>
          </a:prstGeom>
          <a:noFill/>
        </p:spPr>
        <p:txBody>
          <a:bodyPr wrap="square" rtlCol="0">
            <a:spAutoFit/>
          </a:bodyPr>
          <a:lstStyle/>
          <a:p>
            <a:r>
              <a:rPr lang="en-GB" dirty="0" err="1" smtClean="0"/>
              <a:t>Gianluigi</a:t>
            </a:r>
            <a:r>
              <a:rPr lang="en-GB" dirty="0" smtClean="0"/>
              <a:t> </a:t>
            </a:r>
            <a:r>
              <a:rPr lang="en-GB" dirty="0" err="1" smtClean="0"/>
              <a:t>Arduini</a:t>
            </a:r>
            <a:r>
              <a:rPr lang="en-GB" dirty="0" smtClean="0"/>
              <a:t> et al</a:t>
            </a:r>
            <a:endParaRPr lang="en-GB" dirty="0"/>
          </a:p>
        </p:txBody>
      </p:sp>
    </p:spTree>
    <p:extLst>
      <p:ext uri="{BB962C8B-B14F-4D97-AF65-F5344CB8AC3E}">
        <p14:creationId xmlns:p14="http://schemas.microsoft.com/office/powerpoint/2010/main" val="174029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Stability investigations 2/2</a:t>
            </a:r>
            <a:endParaRPr lang="en-GB" dirty="0"/>
          </a:p>
        </p:txBody>
      </p:sp>
      <p:sp>
        <p:nvSpPr>
          <p:cNvPr id="3" name="Content Placeholder 2"/>
          <p:cNvSpPr>
            <a:spLocks noGrp="1"/>
          </p:cNvSpPr>
          <p:nvPr>
            <p:ph idx="1"/>
          </p:nvPr>
        </p:nvSpPr>
        <p:spPr>
          <a:xfrm>
            <a:off x="467430" y="1052670"/>
            <a:ext cx="8229600" cy="5111750"/>
          </a:xfrm>
        </p:spPr>
        <p:txBody>
          <a:bodyPr/>
          <a:lstStyle/>
          <a:p>
            <a:r>
              <a:rPr lang="en-GB" dirty="0"/>
              <a:t>E</a:t>
            </a:r>
            <a:r>
              <a:rPr lang="en-GB" dirty="0" smtClean="0"/>
              <a:t>nd </a:t>
            </a:r>
            <a:r>
              <a:rPr lang="en-GB" dirty="0"/>
              <a:t>of the squeeze with 2.13 p(B1) and 2.05 (B2) </a:t>
            </a:r>
            <a:endParaRPr lang="en-GB" dirty="0" smtClean="0"/>
          </a:p>
          <a:p>
            <a:pPr lvl="1"/>
            <a:r>
              <a:rPr lang="en-GB" dirty="0"/>
              <a:t>C</a:t>
            </a:r>
            <a:r>
              <a:rPr lang="en-GB" dirty="0" smtClean="0"/>
              <a:t>ould </a:t>
            </a:r>
            <a:r>
              <a:rPr lang="en-GB" dirty="0"/>
              <a:t>reduce the </a:t>
            </a:r>
            <a:r>
              <a:rPr lang="en-GB" dirty="0" err="1"/>
              <a:t>octupoles</a:t>
            </a:r>
            <a:r>
              <a:rPr lang="en-GB" dirty="0"/>
              <a:t> to 200 A with no sign of instability </a:t>
            </a:r>
          </a:p>
          <a:p>
            <a:r>
              <a:rPr lang="en-GB" dirty="0"/>
              <a:t>Trimmed the </a:t>
            </a:r>
            <a:r>
              <a:rPr lang="en-GB" dirty="0" err="1"/>
              <a:t>octupoles</a:t>
            </a:r>
            <a:r>
              <a:rPr lang="en-GB" dirty="0"/>
              <a:t> to 312 A: </a:t>
            </a:r>
            <a:endParaRPr lang="en-GB" dirty="0" smtClean="0"/>
          </a:p>
          <a:p>
            <a:pPr lvl="1"/>
            <a:r>
              <a:rPr lang="en-GB" dirty="0" smtClean="0"/>
              <a:t>Chromaticity </a:t>
            </a:r>
            <a:r>
              <a:rPr lang="en-GB" dirty="0"/>
              <a:t>H could be reduced to 5 units </a:t>
            </a:r>
            <a:r>
              <a:rPr lang="en-GB" dirty="0" smtClean="0"/>
              <a:t>with </a:t>
            </a:r>
            <a:r>
              <a:rPr lang="en-GB" dirty="0"/>
              <a:t>no sign of instability </a:t>
            </a:r>
            <a:endParaRPr lang="en-GB" dirty="0" smtClean="0"/>
          </a:p>
          <a:p>
            <a:pPr lvl="1"/>
            <a:r>
              <a:rPr lang="en-GB" dirty="0" smtClean="0"/>
              <a:t>Chromaticity </a:t>
            </a:r>
            <a:r>
              <a:rPr lang="en-GB" dirty="0"/>
              <a:t>V could be reduced to 7 units </a:t>
            </a:r>
            <a:r>
              <a:rPr lang="en-GB" dirty="0" smtClean="0"/>
              <a:t>-  </a:t>
            </a:r>
            <a:r>
              <a:rPr lang="en-GB" dirty="0"/>
              <a:t>vertical </a:t>
            </a:r>
            <a:r>
              <a:rPr lang="en-GB" dirty="0" smtClean="0"/>
              <a:t>instabilities on selected bunches – heavy losses – end of 144b trains</a:t>
            </a:r>
          </a:p>
          <a:p>
            <a:pPr lvl="1"/>
            <a:endParaRPr lang="en-GB" dirty="0" smtClean="0"/>
          </a:p>
          <a:p>
            <a:r>
              <a:rPr lang="en-GB" dirty="0" smtClean="0"/>
              <a:t>Trimmed </a:t>
            </a:r>
            <a:r>
              <a:rPr lang="en-GB" dirty="0"/>
              <a:t>the </a:t>
            </a:r>
            <a:r>
              <a:rPr lang="en-GB" dirty="0" err="1"/>
              <a:t>octupoles</a:t>
            </a:r>
            <a:r>
              <a:rPr lang="en-GB" dirty="0"/>
              <a:t> to 428 </a:t>
            </a:r>
            <a:r>
              <a:rPr lang="en-GB" dirty="0" smtClean="0"/>
              <a:t>A: </a:t>
            </a:r>
          </a:p>
          <a:p>
            <a:pPr lvl="1"/>
            <a:r>
              <a:rPr lang="en-GB" dirty="0" smtClean="0"/>
              <a:t>Chromaticity </a:t>
            </a:r>
            <a:r>
              <a:rPr lang="en-GB" dirty="0"/>
              <a:t>V could be reduced to 5 units and in that case the beam become unstable with losses at the end of the 144 trains </a:t>
            </a:r>
          </a:p>
          <a:p>
            <a:endParaRPr lang="en-GB" dirty="0"/>
          </a:p>
        </p:txBody>
      </p:sp>
      <p:sp>
        <p:nvSpPr>
          <p:cNvPr id="4" name="Footer Placeholder 3"/>
          <p:cNvSpPr>
            <a:spLocks noGrp="1"/>
          </p:cNvSpPr>
          <p:nvPr>
            <p:ph type="ftr" sz="quarter" idx="10"/>
          </p:nvPr>
        </p:nvSpPr>
        <p:spPr/>
        <p:txBody>
          <a:bodyPr/>
          <a:lstStyle/>
          <a:p>
            <a:r>
              <a:rPr lang="en-US" smtClean="0"/>
              <a:t>LHC summary</a:t>
            </a:r>
            <a:endParaRPr lang="en-US" dirty="0"/>
          </a:p>
        </p:txBody>
      </p:sp>
      <p:sp>
        <p:nvSpPr>
          <p:cNvPr id="5" name="Slide Number Placeholder 4"/>
          <p:cNvSpPr>
            <a:spLocks noGrp="1"/>
          </p:cNvSpPr>
          <p:nvPr>
            <p:ph type="sldNum" sz="quarter" idx="11"/>
          </p:nvPr>
        </p:nvSpPr>
        <p:spPr/>
        <p:txBody>
          <a:bodyPr/>
          <a:lstStyle/>
          <a:p>
            <a:fld id="{57C3E7D3-E8A8-4E1B-881E-DBC7929F1526}" type="slidenum">
              <a:rPr lang="en-US" smtClean="0"/>
              <a:pPr/>
              <a:t>27</a:t>
            </a:fld>
            <a:endParaRPr lang="en-US"/>
          </a:p>
        </p:txBody>
      </p:sp>
      <p:sp>
        <p:nvSpPr>
          <p:cNvPr id="6" name="Date Placeholder 5"/>
          <p:cNvSpPr>
            <a:spLocks noGrp="1"/>
          </p:cNvSpPr>
          <p:nvPr>
            <p:ph type="dt" sz="half" idx="12"/>
          </p:nvPr>
        </p:nvSpPr>
        <p:spPr/>
        <p:txBody>
          <a:bodyPr/>
          <a:lstStyle/>
          <a:p>
            <a:r>
              <a:rPr lang="en-US" smtClean="0"/>
              <a:t>13-08-12</a:t>
            </a:r>
            <a:endParaRPr lang="en-US" dirty="0"/>
          </a:p>
        </p:txBody>
      </p:sp>
    </p:spTree>
    <p:extLst>
      <p:ext uri="{BB962C8B-B14F-4D97-AF65-F5344CB8AC3E}">
        <p14:creationId xmlns:p14="http://schemas.microsoft.com/office/powerpoint/2010/main" val="3601389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 measurement</a:t>
            </a:r>
            <a:endParaRPr lang="en-GB" dirty="0"/>
          </a:p>
        </p:txBody>
      </p:sp>
      <p:sp>
        <p:nvSpPr>
          <p:cNvPr id="3" name="Content Placeholder 2"/>
          <p:cNvSpPr>
            <a:spLocks noGrp="1"/>
          </p:cNvSpPr>
          <p:nvPr>
            <p:ph idx="1"/>
          </p:nvPr>
        </p:nvSpPr>
        <p:spPr/>
        <p:txBody>
          <a:bodyPr/>
          <a:lstStyle/>
          <a:p>
            <a:r>
              <a:rPr lang="en-GB" dirty="0"/>
              <a:t>Filled Machine with 6x6 bunches for each beam, bucket 1 and 651, both beams. </a:t>
            </a:r>
          </a:p>
          <a:p>
            <a:r>
              <a:rPr lang="en-GB" dirty="0" smtClean="0"/>
              <a:t>Kicked </a:t>
            </a:r>
            <a:r>
              <a:rPr lang="en-GB" dirty="0"/>
              <a:t>the first 6 bunches of both beams and planes for 4 turns every 4 seconds during entire cycle from prepare for ramp to collisions; recorded oscillation transients for computation of tune. </a:t>
            </a:r>
            <a:endParaRPr lang="en-GB" dirty="0" smtClean="0"/>
          </a:p>
          <a:p>
            <a:r>
              <a:rPr lang="en-GB" dirty="0" smtClean="0"/>
              <a:t>We </a:t>
            </a:r>
            <a:r>
              <a:rPr lang="en-GB" dirty="0"/>
              <a:t>did not change the excitation tune during the squeeze (kept the injection setting), the system was tracking correctly the tune change during start of squeeze. Increased losses during squeeze due to the blown-up 6 bunches that were kicked. </a:t>
            </a:r>
            <a:r>
              <a:rPr lang="en-GB" dirty="0" err="1"/>
              <a:t>Emittance</a:t>
            </a:r>
            <a:r>
              <a:rPr lang="en-GB" dirty="0"/>
              <a:t> of the 6 not kicked bunches remained small. </a:t>
            </a:r>
            <a:br>
              <a:rPr lang="en-GB" dirty="0"/>
            </a:br>
            <a:r>
              <a:rPr lang="en-GB" dirty="0"/>
              <a:t/>
            </a:r>
            <a:br>
              <a:rPr lang="en-GB" dirty="0"/>
            </a:br>
            <a:endParaRPr lang="en-GB" dirty="0"/>
          </a:p>
        </p:txBody>
      </p:sp>
      <p:sp>
        <p:nvSpPr>
          <p:cNvPr id="4" name="Footer Placeholder 3"/>
          <p:cNvSpPr>
            <a:spLocks noGrp="1"/>
          </p:cNvSpPr>
          <p:nvPr>
            <p:ph type="ftr" sz="quarter" idx="10"/>
          </p:nvPr>
        </p:nvSpPr>
        <p:spPr/>
        <p:txBody>
          <a:bodyPr/>
          <a:lstStyle/>
          <a:p>
            <a:r>
              <a:rPr lang="en-US" smtClean="0"/>
              <a:t>LHC summary</a:t>
            </a:r>
            <a:endParaRPr lang="en-US" dirty="0"/>
          </a:p>
        </p:txBody>
      </p:sp>
      <p:sp>
        <p:nvSpPr>
          <p:cNvPr id="5" name="Slide Number Placeholder 4"/>
          <p:cNvSpPr>
            <a:spLocks noGrp="1"/>
          </p:cNvSpPr>
          <p:nvPr>
            <p:ph type="sldNum" sz="quarter" idx="11"/>
          </p:nvPr>
        </p:nvSpPr>
        <p:spPr/>
        <p:txBody>
          <a:bodyPr/>
          <a:lstStyle/>
          <a:p>
            <a:fld id="{57C3E7D3-E8A8-4E1B-881E-DBC7929F1526}" type="slidenum">
              <a:rPr lang="en-US" smtClean="0"/>
              <a:pPr/>
              <a:t>28</a:t>
            </a:fld>
            <a:endParaRPr lang="en-US"/>
          </a:p>
        </p:txBody>
      </p:sp>
      <p:sp>
        <p:nvSpPr>
          <p:cNvPr id="6" name="Date Placeholder 5"/>
          <p:cNvSpPr>
            <a:spLocks noGrp="1"/>
          </p:cNvSpPr>
          <p:nvPr>
            <p:ph type="dt" sz="half" idx="12"/>
          </p:nvPr>
        </p:nvSpPr>
        <p:spPr/>
        <p:txBody>
          <a:bodyPr/>
          <a:lstStyle/>
          <a:p>
            <a:r>
              <a:rPr lang="en-US" smtClean="0"/>
              <a:t>13-08-12</a:t>
            </a:r>
            <a:endParaRPr lang="en-US" dirty="0"/>
          </a:p>
        </p:txBody>
      </p:sp>
      <p:sp>
        <p:nvSpPr>
          <p:cNvPr id="7" name="Rectangle 6"/>
          <p:cNvSpPr/>
          <p:nvPr/>
        </p:nvSpPr>
        <p:spPr bwMode="auto">
          <a:xfrm rot="19734246">
            <a:off x="1259540" y="2669221"/>
            <a:ext cx="6552910" cy="1938992"/>
          </a:xfrm>
          <a:prstGeom prst="rect">
            <a:avLst/>
          </a:prstGeom>
          <a:solidFill>
            <a:schemeClr val="accent1"/>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en-GB" dirty="0" smtClean="0"/>
              <a:t>Wolfgang Hofle:  We </a:t>
            </a:r>
            <a:r>
              <a:rPr lang="en-GB" dirty="0"/>
              <a:t>are quite confident the tested method can be used as an operational method to measure the tune</a:t>
            </a:r>
            <a:r>
              <a:rPr lang="en-GB" dirty="0" smtClean="0"/>
              <a:t>.</a:t>
            </a:r>
            <a:br>
              <a:rPr lang="en-GB" dirty="0" smtClean="0"/>
            </a:br>
            <a:r>
              <a:rPr lang="en-GB" dirty="0" smtClean="0"/>
              <a:t> </a:t>
            </a:r>
            <a:br>
              <a:rPr lang="en-GB" dirty="0" smtClean="0"/>
            </a:br>
            <a:r>
              <a:rPr lang="en-GB" dirty="0" smtClean="0"/>
              <a:t>Daniel </a:t>
            </a:r>
            <a:r>
              <a:rPr lang="en-GB" dirty="0"/>
              <a:t>and Frederic </a:t>
            </a:r>
            <a:r>
              <a:rPr lang="en-GB" dirty="0" err="1"/>
              <a:t>Dubouchet</a:t>
            </a:r>
            <a:r>
              <a:rPr lang="en-GB" dirty="0"/>
              <a:t> did a great job so everything worked very smoothly</a:t>
            </a:r>
            <a:r>
              <a:rPr lang="en-GB" dirty="0" smtClean="0"/>
              <a:t>.</a:t>
            </a:r>
            <a:endParaRPr lang="en-GB" dirty="0"/>
          </a:p>
        </p:txBody>
      </p:sp>
      <p:sp>
        <p:nvSpPr>
          <p:cNvPr id="8" name="TextBox 7"/>
          <p:cNvSpPr txBox="1"/>
          <p:nvPr/>
        </p:nvSpPr>
        <p:spPr>
          <a:xfrm>
            <a:off x="3059789" y="6161098"/>
            <a:ext cx="4782565" cy="307777"/>
          </a:xfrm>
          <a:prstGeom prst="rect">
            <a:avLst/>
          </a:prstGeom>
          <a:noFill/>
        </p:spPr>
        <p:txBody>
          <a:bodyPr wrap="square" rtlCol="0">
            <a:spAutoFit/>
          </a:bodyPr>
          <a:lstStyle/>
          <a:p>
            <a:r>
              <a:rPr lang="en-GB" sz="1400" dirty="0" smtClean="0"/>
              <a:t>Wolfgang Hofle, Daniel Valuch, Frederic </a:t>
            </a:r>
            <a:r>
              <a:rPr lang="en-GB" sz="1400" dirty="0" err="1" smtClean="0"/>
              <a:t>Dubouchet</a:t>
            </a:r>
            <a:endParaRPr lang="en-GB" sz="1400" dirty="0"/>
          </a:p>
        </p:txBody>
      </p:sp>
    </p:spTree>
    <p:extLst>
      <p:ext uri="{BB962C8B-B14F-4D97-AF65-F5344CB8AC3E}">
        <p14:creationId xmlns:p14="http://schemas.microsoft.com/office/powerpoint/2010/main" val="409561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ADT tune measurement test</a:t>
            </a:r>
          </a:p>
        </p:txBody>
      </p:sp>
      <p:sp>
        <p:nvSpPr>
          <p:cNvPr id="3" name="Footer Placeholder 2"/>
          <p:cNvSpPr>
            <a:spLocks noGrp="1"/>
          </p:cNvSpPr>
          <p:nvPr>
            <p:ph type="ftr" sz="quarter" idx="10"/>
          </p:nvPr>
        </p:nvSpPr>
        <p:spPr/>
        <p:txBody>
          <a:bodyPr/>
          <a:lstStyle/>
          <a:p>
            <a:r>
              <a:rPr lang="en-US" smtClean="0"/>
              <a:t>LHC summary</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29</a:t>
            </a:fld>
            <a:endParaRPr lang="en-US"/>
          </a:p>
        </p:txBody>
      </p:sp>
      <p:sp>
        <p:nvSpPr>
          <p:cNvPr id="5" name="Date Placeholder 4"/>
          <p:cNvSpPr>
            <a:spLocks noGrp="1"/>
          </p:cNvSpPr>
          <p:nvPr>
            <p:ph type="dt" sz="half" idx="12"/>
          </p:nvPr>
        </p:nvSpPr>
        <p:spPr/>
        <p:txBody>
          <a:bodyPr/>
          <a:lstStyle/>
          <a:p>
            <a:r>
              <a:rPr lang="en-US" smtClean="0"/>
              <a:t>13-08-12</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0" y="1412720"/>
            <a:ext cx="9047140" cy="360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961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32 - fills</a:t>
            </a:r>
            <a:endParaRPr lang="en-US" dirty="0"/>
          </a:p>
        </p:txBody>
      </p:sp>
      <p:sp>
        <p:nvSpPr>
          <p:cNvPr id="3" name="Footer Placeholder 2"/>
          <p:cNvSpPr>
            <a:spLocks noGrp="1"/>
          </p:cNvSpPr>
          <p:nvPr>
            <p:ph type="ftr" sz="quarter" idx="10"/>
          </p:nvPr>
        </p:nvSpPr>
        <p:spPr/>
        <p:txBody>
          <a:bodyPr/>
          <a:lstStyle/>
          <a:p>
            <a:r>
              <a:rPr lang="en-US" smtClean="0"/>
              <a:t>LHC summary</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3</a:t>
            </a:fld>
            <a:endParaRPr lang="en-US"/>
          </a:p>
        </p:txBody>
      </p:sp>
      <p:sp>
        <p:nvSpPr>
          <p:cNvPr id="5" name="Date Placeholder 4"/>
          <p:cNvSpPr>
            <a:spLocks noGrp="1"/>
          </p:cNvSpPr>
          <p:nvPr>
            <p:ph type="dt" sz="half" idx="12"/>
          </p:nvPr>
        </p:nvSpPr>
        <p:spPr/>
        <p:txBody>
          <a:bodyPr/>
          <a:lstStyle/>
          <a:p>
            <a:r>
              <a:rPr lang="en-US" smtClean="0"/>
              <a:t>13-08-12</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 y="1121245"/>
            <a:ext cx="91497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27480" y="5949350"/>
            <a:ext cx="5976830" cy="400110"/>
          </a:xfrm>
          <a:prstGeom prst="rect">
            <a:avLst/>
          </a:prstGeom>
          <a:noFill/>
        </p:spPr>
        <p:txBody>
          <a:bodyPr wrap="square" rtlCol="0">
            <a:spAutoFit/>
          </a:bodyPr>
          <a:lstStyle/>
          <a:p>
            <a:r>
              <a:rPr lang="en-GB" dirty="0" smtClean="0"/>
              <a:t>Integrated luminosity for the week: ~720 pb</a:t>
            </a:r>
            <a:r>
              <a:rPr lang="en-GB" baseline="30000" dirty="0" smtClean="0"/>
              <a:t>-1</a:t>
            </a:r>
            <a:endParaRPr lang="en-GB" baseline="30000" dirty="0"/>
          </a:p>
        </p:txBody>
      </p:sp>
    </p:spTree>
    <p:extLst>
      <p:ext uri="{BB962C8B-B14F-4D97-AF65-F5344CB8AC3E}">
        <p14:creationId xmlns:p14="http://schemas.microsoft.com/office/powerpoint/2010/main" val="4225000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Incoming</a:t>
            </a:r>
            <a:endParaRPr lang="en-GB" dirty="0"/>
          </a:p>
        </p:txBody>
      </p:sp>
      <p:sp>
        <p:nvSpPr>
          <p:cNvPr id="7" name="Content Placeholder 6"/>
          <p:cNvSpPr>
            <a:spLocks noGrp="1"/>
          </p:cNvSpPr>
          <p:nvPr>
            <p:ph idx="1"/>
          </p:nvPr>
        </p:nvSpPr>
        <p:spPr/>
        <p:txBody>
          <a:bodyPr/>
          <a:lstStyle/>
          <a:p>
            <a:r>
              <a:rPr lang="en-GB" dirty="0" smtClean="0"/>
              <a:t>Alice polarity flip</a:t>
            </a:r>
          </a:p>
          <a:p>
            <a:pPr lvl="1"/>
            <a:r>
              <a:rPr lang="en-GB" dirty="0" smtClean="0"/>
              <a:t>Reference orbit</a:t>
            </a:r>
          </a:p>
          <a:p>
            <a:pPr lvl="1"/>
            <a:r>
              <a:rPr lang="en-GB" dirty="0" smtClean="0"/>
              <a:t>Injection</a:t>
            </a:r>
          </a:p>
          <a:p>
            <a:pPr lvl="1"/>
            <a:r>
              <a:rPr lang="en-GB" dirty="0" smtClean="0"/>
              <a:t>Collimation through cycle</a:t>
            </a:r>
          </a:p>
          <a:p>
            <a:pPr lvl="1"/>
            <a:r>
              <a:rPr lang="en-GB" dirty="0" smtClean="0"/>
              <a:t>Loss maps</a:t>
            </a:r>
          </a:p>
          <a:p>
            <a:r>
              <a:rPr lang="en-GB" dirty="0" smtClean="0"/>
              <a:t>[Stability investigations continued</a:t>
            </a:r>
          </a:p>
          <a:p>
            <a:r>
              <a:rPr lang="en-GB" dirty="0" smtClean="0"/>
              <a:t>Batch to batch to blow-up</a:t>
            </a:r>
          </a:p>
          <a:p>
            <a:r>
              <a:rPr lang="en-GB" dirty="0" smtClean="0"/>
              <a:t>Split collision BP]</a:t>
            </a:r>
          </a:p>
          <a:p>
            <a:r>
              <a:rPr lang="en-GB" dirty="0" smtClean="0"/>
              <a:t>Back to physics when CMS ready</a:t>
            </a:r>
            <a:endParaRPr lang="en-GB" dirty="0"/>
          </a:p>
        </p:txBody>
      </p:sp>
      <p:sp>
        <p:nvSpPr>
          <p:cNvPr id="4" name="Footer Placeholder 3"/>
          <p:cNvSpPr>
            <a:spLocks noGrp="1"/>
          </p:cNvSpPr>
          <p:nvPr>
            <p:ph type="ftr" sz="quarter" idx="10"/>
          </p:nvPr>
        </p:nvSpPr>
        <p:spPr/>
        <p:txBody>
          <a:bodyPr/>
          <a:lstStyle/>
          <a:p>
            <a:r>
              <a:rPr lang="en-US" smtClean="0"/>
              <a:t>LHC summary</a:t>
            </a:r>
            <a:endParaRPr lang="en-US"/>
          </a:p>
        </p:txBody>
      </p:sp>
      <p:sp>
        <p:nvSpPr>
          <p:cNvPr id="5" name="Slide Number Placeholder 4"/>
          <p:cNvSpPr>
            <a:spLocks noGrp="1"/>
          </p:cNvSpPr>
          <p:nvPr>
            <p:ph type="sldNum" sz="quarter" idx="11"/>
          </p:nvPr>
        </p:nvSpPr>
        <p:spPr/>
        <p:txBody>
          <a:bodyPr/>
          <a:lstStyle/>
          <a:p>
            <a:fld id="{16E0ED20-7A76-4972-AE92-35B37E632041}" type="slidenum">
              <a:rPr lang="en-US" smtClean="0"/>
              <a:pPr/>
              <a:t>30</a:t>
            </a:fld>
            <a:endParaRPr lang="en-US"/>
          </a:p>
        </p:txBody>
      </p:sp>
      <p:sp>
        <p:nvSpPr>
          <p:cNvPr id="6" name="Date Placeholder 5"/>
          <p:cNvSpPr>
            <a:spLocks noGrp="1"/>
          </p:cNvSpPr>
          <p:nvPr>
            <p:ph type="dt" sz="half" idx="12"/>
          </p:nvPr>
        </p:nvSpPr>
        <p:spPr/>
        <p:txBody>
          <a:bodyPr/>
          <a:lstStyle/>
          <a:p>
            <a:r>
              <a:rPr lang="en-US" smtClean="0"/>
              <a:t>13-08-12</a:t>
            </a:r>
            <a:endParaRPr lang="en-US"/>
          </a:p>
        </p:txBody>
      </p:sp>
    </p:spTree>
    <p:extLst>
      <p:ext uri="{BB962C8B-B14F-4D97-AF65-F5344CB8AC3E}">
        <p14:creationId xmlns:p14="http://schemas.microsoft.com/office/powerpoint/2010/main" val="1851941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PERFORMANCE</a:t>
            </a:r>
            <a:endParaRPr lang="en-US" dirty="0"/>
          </a:p>
        </p:txBody>
      </p:sp>
      <p:sp>
        <p:nvSpPr>
          <p:cNvPr id="7" name="Text Placeholder 6"/>
          <p:cNvSpPr>
            <a:spLocks noGrp="1"/>
          </p:cNvSpPr>
          <p:nvPr>
            <p:ph type="body" idx="1"/>
          </p:nvPr>
        </p:nvSpPr>
        <p:spPr/>
        <p:txBody>
          <a:bodyPr/>
          <a:lstStyle/>
          <a:p>
            <a:endParaRPr lang="en-US"/>
          </a:p>
        </p:txBody>
      </p:sp>
      <p:sp>
        <p:nvSpPr>
          <p:cNvPr id="3" name="Footer Placeholder 2"/>
          <p:cNvSpPr>
            <a:spLocks noGrp="1"/>
          </p:cNvSpPr>
          <p:nvPr>
            <p:ph type="ftr" sz="quarter" idx="10"/>
          </p:nvPr>
        </p:nvSpPr>
        <p:spPr/>
        <p:txBody>
          <a:bodyPr/>
          <a:lstStyle/>
          <a:p>
            <a:r>
              <a:rPr lang="en-US" smtClean="0"/>
              <a:t>LHC summary</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4</a:t>
            </a:fld>
            <a:endParaRPr lang="en-US"/>
          </a:p>
        </p:txBody>
      </p:sp>
      <p:sp>
        <p:nvSpPr>
          <p:cNvPr id="5" name="Date Placeholder 4"/>
          <p:cNvSpPr>
            <a:spLocks noGrp="1"/>
          </p:cNvSpPr>
          <p:nvPr>
            <p:ph type="dt" sz="half" idx="12"/>
          </p:nvPr>
        </p:nvSpPr>
        <p:spPr/>
        <p:txBody>
          <a:bodyPr/>
          <a:lstStyle/>
          <a:p>
            <a:r>
              <a:rPr lang="en-US" smtClean="0"/>
              <a:t>13-08-12</a:t>
            </a:r>
            <a:endParaRPr lang="en-US" dirty="0"/>
          </a:p>
        </p:txBody>
      </p:sp>
    </p:spTree>
    <p:extLst>
      <p:ext uri="{BB962C8B-B14F-4D97-AF65-F5344CB8AC3E}">
        <p14:creationId xmlns:p14="http://schemas.microsoft.com/office/powerpoint/2010/main" val="4200085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Luminosity </a:t>
            </a:r>
            <a:endParaRPr lang="en-US" dirty="0"/>
          </a:p>
        </p:txBody>
      </p:sp>
      <p:sp>
        <p:nvSpPr>
          <p:cNvPr id="4" name="Footer Placeholder 3"/>
          <p:cNvSpPr>
            <a:spLocks noGrp="1"/>
          </p:cNvSpPr>
          <p:nvPr>
            <p:ph type="ftr" sz="quarter" idx="10"/>
          </p:nvPr>
        </p:nvSpPr>
        <p:spPr/>
        <p:txBody>
          <a:bodyPr/>
          <a:lstStyle/>
          <a:p>
            <a:r>
              <a:rPr lang="en-US" smtClean="0"/>
              <a:t>LHC summary</a:t>
            </a:r>
            <a:endParaRPr lang="en-US"/>
          </a:p>
        </p:txBody>
      </p:sp>
      <p:sp>
        <p:nvSpPr>
          <p:cNvPr id="5" name="Slide Number Placeholder 4"/>
          <p:cNvSpPr>
            <a:spLocks noGrp="1"/>
          </p:cNvSpPr>
          <p:nvPr>
            <p:ph type="sldNum" sz="quarter" idx="11"/>
          </p:nvPr>
        </p:nvSpPr>
        <p:spPr/>
        <p:txBody>
          <a:bodyPr/>
          <a:lstStyle/>
          <a:p>
            <a:fld id="{16E0ED20-7A76-4972-AE92-35B37E632041}" type="slidenum">
              <a:rPr lang="en-US" smtClean="0"/>
              <a:pPr/>
              <a:t>5</a:t>
            </a:fld>
            <a:endParaRPr lang="en-US"/>
          </a:p>
        </p:txBody>
      </p:sp>
      <p:sp>
        <p:nvSpPr>
          <p:cNvPr id="6" name="Date Placeholder 5"/>
          <p:cNvSpPr>
            <a:spLocks noGrp="1"/>
          </p:cNvSpPr>
          <p:nvPr>
            <p:ph type="dt" sz="half" idx="12"/>
          </p:nvPr>
        </p:nvSpPr>
        <p:spPr/>
        <p:txBody>
          <a:bodyPr/>
          <a:lstStyle/>
          <a:p>
            <a:r>
              <a:rPr lang="en-US" smtClean="0"/>
              <a:t>13-08-12</a:t>
            </a:r>
            <a:endParaRPr lang="en-US"/>
          </a:p>
        </p:txBody>
      </p:sp>
      <p:pic>
        <p:nvPicPr>
          <p:cNvPr id="9" name="Picture 8"/>
          <p:cNvPicPr>
            <a:picLocks noChangeAspect="1"/>
          </p:cNvPicPr>
          <p:nvPr/>
        </p:nvPicPr>
        <p:blipFill>
          <a:blip r:embed="rId2"/>
          <a:stretch>
            <a:fillRect/>
          </a:stretch>
        </p:blipFill>
        <p:spPr>
          <a:xfrm>
            <a:off x="899490" y="620610"/>
            <a:ext cx="8244510" cy="5924447"/>
          </a:xfrm>
          <a:prstGeom prst="rect">
            <a:avLst/>
          </a:prstGeom>
        </p:spPr>
      </p:pic>
    </p:spTree>
    <p:extLst>
      <p:ext uri="{BB962C8B-B14F-4D97-AF65-F5344CB8AC3E}">
        <p14:creationId xmlns:p14="http://schemas.microsoft.com/office/powerpoint/2010/main" val="1797398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Bunch intensity</a:t>
            </a:r>
            <a:endParaRPr lang="en-US" dirty="0"/>
          </a:p>
        </p:txBody>
      </p:sp>
      <p:sp>
        <p:nvSpPr>
          <p:cNvPr id="3" name="Footer Placeholder 2"/>
          <p:cNvSpPr>
            <a:spLocks noGrp="1"/>
          </p:cNvSpPr>
          <p:nvPr>
            <p:ph type="ftr" sz="quarter" idx="10"/>
          </p:nvPr>
        </p:nvSpPr>
        <p:spPr/>
        <p:txBody>
          <a:bodyPr/>
          <a:lstStyle/>
          <a:p>
            <a:r>
              <a:rPr lang="en-US" smtClean="0"/>
              <a:t>LHC summary</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6</a:t>
            </a:fld>
            <a:endParaRPr lang="en-US"/>
          </a:p>
        </p:txBody>
      </p:sp>
      <p:sp>
        <p:nvSpPr>
          <p:cNvPr id="5" name="Date Placeholder 4"/>
          <p:cNvSpPr>
            <a:spLocks noGrp="1"/>
          </p:cNvSpPr>
          <p:nvPr>
            <p:ph type="dt" sz="half" idx="12"/>
          </p:nvPr>
        </p:nvSpPr>
        <p:spPr/>
        <p:txBody>
          <a:bodyPr/>
          <a:lstStyle/>
          <a:p>
            <a:r>
              <a:rPr lang="en-US" smtClean="0"/>
              <a:t>13-08-12</a:t>
            </a:r>
            <a:endParaRPr lang="en-US" dirty="0"/>
          </a:p>
        </p:txBody>
      </p:sp>
      <p:pic>
        <p:nvPicPr>
          <p:cNvPr id="7" name="Picture 6"/>
          <p:cNvPicPr>
            <a:picLocks noChangeAspect="1"/>
          </p:cNvPicPr>
          <p:nvPr/>
        </p:nvPicPr>
        <p:blipFill>
          <a:blip r:embed="rId2"/>
          <a:stretch>
            <a:fillRect/>
          </a:stretch>
        </p:blipFill>
        <p:spPr>
          <a:xfrm>
            <a:off x="711200" y="965200"/>
            <a:ext cx="7721600" cy="4927600"/>
          </a:xfrm>
          <a:prstGeom prst="rect">
            <a:avLst/>
          </a:prstGeom>
        </p:spPr>
      </p:pic>
    </p:spTree>
    <p:extLst>
      <p:ext uri="{BB962C8B-B14F-4D97-AF65-F5344CB8AC3E}">
        <p14:creationId xmlns:p14="http://schemas.microsoft.com/office/powerpoint/2010/main" val="3707513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Emittance</a:t>
            </a:r>
            <a:endParaRPr lang="en-US" dirty="0"/>
          </a:p>
        </p:txBody>
      </p:sp>
      <p:sp>
        <p:nvSpPr>
          <p:cNvPr id="3" name="Footer Placeholder 2"/>
          <p:cNvSpPr>
            <a:spLocks noGrp="1"/>
          </p:cNvSpPr>
          <p:nvPr>
            <p:ph type="ftr" sz="quarter" idx="10"/>
          </p:nvPr>
        </p:nvSpPr>
        <p:spPr/>
        <p:txBody>
          <a:bodyPr/>
          <a:lstStyle/>
          <a:p>
            <a:r>
              <a:rPr lang="en-US" smtClean="0"/>
              <a:t>LHC summary</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7</a:t>
            </a:fld>
            <a:endParaRPr lang="en-US"/>
          </a:p>
        </p:txBody>
      </p:sp>
      <p:sp>
        <p:nvSpPr>
          <p:cNvPr id="5" name="Date Placeholder 4"/>
          <p:cNvSpPr>
            <a:spLocks noGrp="1"/>
          </p:cNvSpPr>
          <p:nvPr>
            <p:ph type="dt" sz="half" idx="12"/>
          </p:nvPr>
        </p:nvSpPr>
        <p:spPr/>
        <p:txBody>
          <a:bodyPr/>
          <a:lstStyle/>
          <a:p>
            <a:r>
              <a:rPr lang="en-US" smtClean="0"/>
              <a:t>13-08-12</a:t>
            </a:r>
            <a:endParaRPr lang="en-US" dirty="0"/>
          </a:p>
        </p:txBody>
      </p:sp>
      <p:graphicFrame>
        <p:nvGraphicFramePr>
          <p:cNvPr id="8" name="Chart 7"/>
          <p:cNvGraphicFramePr>
            <a:graphicFrameLocks/>
          </p:cNvGraphicFramePr>
          <p:nvPr/>
        </p:nvGraphicFramePr>
        <p:xfrm>
          <a:off x="696383" y="857250"/>
          <a:ext cx="7751233"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2612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r>
              <a:rPr lang="en-US" smtClean="0"/>
              <a:t>LHC summary</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8</a:t>
            </a:fld>
            <a:endParaRPr lang="en-US"/>
          </a:p>
        </p:txBody>
      </p:sp>
      <p:sp>
        <p:nvSpPr>
          <p:cNvPr id="5" name="Date Placeholder 4"/>
          <p:cNvSpPr>
            <a:spLocks noGrp="1"/>
          </p:cNvSpPr>
          <p:nvPr>
            <p:ph type="dt" sz="half" idx="12"/>
          </p:nvPr>
        </p:nvSpPr>
        <p:spPr/>
        <p:txBody>
          <a:bodyPr/>
          <a:lstStyle/>
          <a:p>
            <a:r>
              <a:rPr lang="en-US" smtClean="0"/>
              <a:t>13-08-12</a:t>
            </a:r>
            <a:endParaRPr lang="en-US" dirty="0"/>
          </a:p>
        </p:txBody>
      </p:sp>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7" name="TextBox 6"/>
          <p:cNvSpPr txBox="1"/>
          <p:nvPr/>
        </p:nvSpPr>
        <p:spPr>
          <a:xfrm>
            <a:off x="1979640" y="6165380"/>
            <a:ext cx="6480900" cy="338554"/>
          </a:xfrm>
          <a:prstGeom prst="rect">
            <a:avLst/>
          </a:prstGeom>
          <a:noFill/>
        </p:spPr>
        <p:txBody>
          <a:bodyPr wrap="square" rtlCol="0">
            <a:spAutoFit/>
          </a:bodyPr>
          <a:lstStyle/>
          <a:p>
            <a:r>
              <a:rPr lang="en-GB" sz="1600" dirty="0" err="1" smtClean="0">
                <a:solidFill>
                  <a:srgbClr val="FFFF00"/>
                </a:solidFill>
              </a:rPr>
              <a:t>Rende</a:t>
            </a:r>
            <a:r>
              <a:rPr lang="en-GB" sz="1600" dirty="0" smtClean="0">
                <a:solidFill>
                  <a:srgbClr val="FFFF00"/>
                </a:solidFill>
              </a:rPr>
              <a:t> </a:t>
            </a:r>
            <a:r>
              <a:rPr lang="en-GB" sz="1600" dirty="0" err="1" smtClean="0">
                <a:solidFill>
                  <a:srgbClr val="FFFF00"/>
                </a:solidFill>
              </a:rPr>
              <a:t>Steerenberg</a:t>
            </a:r>
            <a:r>
              <a:rPr lang="en-GB" sz="1600" dirty="0" smtClean="0">
                <a:solidFill>
                  <a:srgbClr val="FFFF00"/>
                </a:solidFill>
              </a:rPr>
              <a:t>, Bettina Mikulec, </a:t>
            </a:r>
            <a:r>
              <a:rPr lang="en-GB" sz="1600" dirty="0" err="1" smtClean="0">
                <a:solidFill>
                  <a:srgbClr val="FFFF00"/>
                </a:solidFill>
              </a:rPr>
              <a:t>Verena</a:t>
            </a:r>
            <a:r>
              <a:rPr lang="en-GB" sz="1600" dirty="0" smtClean="0">
                <a:solidFill>
                  <a:srgbClr val="FFFF00"/>
                </a:solidFill>
              </a:rPr>
              <a:t> </a:t>
            </a:r>
            <a:r>
              <a:rPr lang="en-GB" sz="1600" dirty="0" err="1" smtClean="0">
                <a:solidFill>
                  <a:srgbClr val="FFFF00"/>
                </a:solidFill>
              </a:rPr>
              <a:t>Kain</a:t>
            </a:r>
            <a:r>
              <a:rPr lang="en-GB" sz="1600" dirty="0" smtClean="0">
                <a:solidFill>
                  <a:srgbClr val="FFFF00"/>
                </a:solidFill>
              </a:rPr>
              <a:t> et al</a:t>
            </a:r>
            <a:endParaRPr lang="en-GB" sz="1600" dirty="0">
              <a:solidFill>
                <a:srgbClr val="FFFF00"/>
              </a:solidFill>
            </a:endParaRPr>
          </a:p>
        </p:txBody>
      </p:sp>
      <p:sp>
        <p:nvSpPr>
          <p:cNvPr id="9" name="TextBox 8"/>
          <p:cNvSpPr txBox="1"/>
          <p:nvPr/>
        </p:nvSpPr>
        <p:spPr>
          <a:xfrm>
            <a:off x="15200" y="0"/>
            <a:ext cx="3096430" cy="400110"/>
          </a:xfrm>
          <a:prstGeom prst="rect">
            <a:avLst/>
          </a:prstGeom>
          <a:noFill/>
        </p:spPr>
        <p:txBody>
          <a:bodyPr wrap="square" rtlCol="0">
            <a:spAutoFit/>
          </a:bodyPr>
          <a:lstStyle/>
          <a:p>
            <a:r>
              <a:rPr lang="en-GB" dirty="0" smtClean="0">
                <a:solidFill>
                  <a:srgbClr val="FFFF00"/>
                </a:solidFill>
              </a:rPr>
              <a:t>Last LMC…</a:t>
            </a:r>
            <a:endParaRPr lang="en-GB" dirty="0">
              <a:solidFill>
                <a:srgbClr val="FFFF00"/>
              </a:solidFill>
            </a:endParaRPr>
          </a:p>
        </p:txBody>
      </p:sp>
    </p:spTree>
    <p:extLst>
      <p:ext uri="{BB962C8B-B14F-4D97-AF65-F5344CB8AC3E}">
        <p14:creationId xmlns:p14="http://schemas.microsoft.com/office/powerpoint/2010/main" val="3489528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Timeouts</a:t>
            </a:r>
            <a:endParaRPr lang="en-GB" dirty="0"/>
          </a:p>
        </p:txBody>
      </p:sp>
      <p:sp>
        <p:nvSpPr>
          <p:cNvPr id="8" name="Content Placeholder 7"/>
          <p:cNvSpPr>
            <a:spLocks noGrp="1"/>
          </p:cNvSpPr>
          <p:nvPr>
            <p:ph idx="1"/>
          </p:nvPr>
        </p:nvSpPr>
        <p:spPr/>
        <p:txBody>
          <a:bodyPr/>
          <a:lstStyle/>
          <a:p>
            <a:r>
              <a:rPr lang="en-GB" dirty="0" smtClean="0"/>
              <a:t>Monday:</a:t>
            </a:r>
          </a:p>
          <a:p>
            <a:pPr lvl="1"/>
            <a:r>
              <a:rPr lang="en-GB" dirty="0" smtClean="0"/>
              <a:t>Spent </a:t>
            </a:r>
            <a:r>
              <a:rPr lang="en-GB" dirty="0"/>
              <a:t>most of the shift with no beam from the SPS, due to a problem with the PFN switch on the SPS MKE4 </a:t>
            </a:r>
            <a:r>
              <a:rPr lang="en-GB" dirty="0" smtClean="0"/>
              <a:t>(9 hours)</a:t>
            </a:r>
            <a:endParaRPr lang="en-GB" dirty="0"/>
          </a:p>
          <a:p>
            <a:r>
              <a:rPr lang="en-GB" dirty="0" smtClean="0"/>
              <a:t>TDI </a:t>
            </a:r>
            <a:r>
              <a:rPr lang="en-GB" dirty="0"/>
              <a:t>IP8 which got stuck when moving out after injection, resulting in a large angle</a:t>
            </a:r>
            <a:r>
              <a:rPr lang="en-GB" dirty="0" smtClean="0"/>
              <a:t>.</a:t>
            </a:r>
          </a:p>
          <a:p>
            <a:r>
              <a:rPr lang="en-GB" dirty="0" smtClean="0"/>
              <a:t>Thursday</a:t>
            </a:r>
          </a:p>
          <a:p>
            <a:pPr lvl="1"/>
            <a:r>
              <a:rPr lang="en-GB" dirty="0" smtClean="0"/>
              <a:t>SIS </a:t>
            </a:r>
            <a:r>
              <a:rPr lang="en-GB" dirty="0"/>
              <a:t>triggered following network issue in </a:t>
            </a:r>
            <a:r>
              <a:rPr lang="en-GB" dirty="0" smtClean="0"/>
              <a:t>CCR</a:t>
            </a:r>
            <a:endParaRPr lang="en-GB" dirty="0"/>
          </a:p>
          <a:p>
            <a:pPr lvl="1"/>
            <a:r>
              <a:rPr lang="en-GB" dirty="0" smtClean="0"/>
              <a:t>Access (Atlas Xenon), </a:t>
            </a:r>
            <a:r>
              <a:rPr lang="en-GB" dirty="0"/>
              <a:t>while SPS is still down for EDF intervention. </a:t>
            </a:r>
            <a:endParaRPr lang="en-GB" dirty="0" smtClean="0"/>
          </a:p>
          <a:p>
            <a:r>
              <a:rPr lang="en-GB" dirty="0" smtClean="0"/>
              <a:t>Sunday</a:t>
            </a:r>
          </a:p>
          <a:p>
            <a:pPr lvl="1"/>
            <a:r>
              <a:rPr lang="en-GB" dirty="0" smtClean="0"/>
              <a:t>BPMS triggered after 144b injection – N times – fixed by Eva </a:t>
            </a:r>
            <a:r>
              <a:rPr lang="en-GB" dirty="0" err="1" smtClean="0"/>
              <a:t>Calvo</a:t>
            </a:r>
            <a:endParaRPr lang="en-GB" dirty="0" smtClean="0"/>
          </a:p>
        </p:txBody>
      </p:sp>
      <p:sp>
        <p:nvSpPr>
          <p:cNvPr id="4" name="Footer Placeholder 3"/>
          <p:cNvSpPr>
            <a:spLocks noGrp="1"/>
          </p:cNvSpPr>
          <p:nvPr>
            <p:ph type="ftr" sz="quarter" idx="10"/>
          </p:nvPr>
        </p:nvSpPr>
        <p:spPr/>
        <p:txBody>
          <a:bodyPr/>
          <a:lstStyle/>
          <a:p>
            <a:r>
              <a:rPr lang="en-US" smtClean="0">
                <a:solidFill>
                  <a:srgbClr val="00007D"/>
                </a:solidFill>
              </a:rPr>
              <a:t>LHC summary</a:t>
            </a:r>
            <a:endParaRPr lang="en-US">
              <a:solidFill>
                <a:srgbClr val="00007D"/>
              </a:solidFill>
            </a:endParaRPr>
          </a:p>
        </p:txBody>
      </p:sp>
      <p:sp>
        <p:nvSpPr>
          <p:cNvPr id="5" name="Slide Number Placeholder 4"/>
          <p:cNvSpPr>
            <a:spLocks noGrp="1"/>
          </p:cNvSpPr>
          <p:nvPr>
            <p:ph type="sldNum" sz="quarter" idx="11"/>
          </p:nvPr>
        </p:nvSpPr>
        <p:spPr/>
        <p:txBody>
          <a:bodyPr/>
          <a:lstStyle/>
          <a:p>
            <a:fld id="{16E0ED20-7A76-4972-AE92-35B37E632041}" type="slidenum">
              <a:rPr lang="en-US" smtClean="0">
                <a:solidFill>
                  <a:srgbClr val="00007D"/>
                </a:solidFill>
              </a:rPr>
              <a:pPr/>
              <a:t>9</a:t>
            </a:fld>
            <a:endParaRPr lang="en-US">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13-08-12</a:t>
            </a:r>
            <a:endParaRPr lang="en-US">
              <a:solidFill>
                <a:srgbClr val="00007D"/>
              </a:solidFill>
            </a:endParaRPr>
          </a:p>
        </p:txBody>
      </p:sp>
    </p:spTree>
    <p:extLst>
      <p:ext uri="{BB962C8B-B14F-4D97-AF65-F5344CB8AC3E}">
        <p14:creationId xmlns:p14="http://schemas.microsoft.com/office/powerpoint/2010/main" val="4154547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47877</TotalTime>
  <Words>1382</Words>
  <Application>Microsoft Office PowerPoint</Application>
  <PresentationFormat>On-screen Show (4:3)</PresentationFormat>
  <Paragraphs>313</Paragraphs>
  <Slides>30</Slides>
  <Notes>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Pixel</vt:lpstr>
      <vt:lpstr>Office Theme</vt:lpstr>
      <vt:lpstr>LHC summary week 32</vt:lpstr>
      <vt:lpstr>Week 32</vt:lpstr>
      <vt:lpstr>Week 32 - fills</vt:lpstr>
      <vt:lpstr>PERFORMANCE</vt:lpstr>
      <vt:lpstr>Luminosity </vt:lpstr>
      <vt:lpstr>Bunch intensity</vt:lpstr>
      <vt:lpstr>Emittance</vt:lpstr>
      <vt:lpstr>PowerPoint Presentation</vt:lpstr>
      <vt:lpstr>Timeouts</vt:lpstr>
      <vt:lpstr>BPMS</vt:lpstr>
      <vt:lpstr>Stability level investigations</vt:lpstr>
      <vt:lpstr>Octupole polarity switch - Tuesday</vt:lpstr>
      <vt:lpstr>Tune scan at start of collisions</vt:lpstr>
      <vt:lpstr>Reverse polarity operations</vt:lpstr>
      <vt:lpstr>2927 Tune – B1V</vt:lpstr>
      <vt:lpstr>2927 Beam sizes</vt:lpstr>
      <vt:lpstr>2933 Beam 2 vertical tune </vt:lpstr>
      <vt:lpstr>2933 QTD squeeze functions</vt:lpstr>
      <vt:lpstr>Luminosity lifetime – fill 2932</vt:lpstr>
      <vt:lpstr>CMS magnet status</vt:lpstr>
      <vt:lpstr>Machine development POST CMS SOLENOID ABORT</vt:lpstr>
      <vt:lpstr>Machine development program</vt:lpstr>
      <vt:lpstr>Polarity checks</vt:lpstr>
      <vt:lpstr>Chromaticity at the end of the week - H</vt:lpstr>
      <vt:lpstr>Chromaticity at the end of the week - V</vt:lpstr>
      <vt:lpstr>Stability investigations 1/2</vt:lpstr>
      <vt:lpstr>Stability investigations 2/2</vt:lpstr>
      <vt:lpstr>Q measurement</vt:lpstr>
      <vt:lpstr>ADT tune measurement test</vt:lpstr>
      <vt:lpstr>Incoming</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Mike Lamont</dc:creator>
  <cp:lastModifiedBy>Mike Lamont</cp:lastModifiedBy>
  <cp:revision>2169</cp:revision>
  <dcterms:created xsi:type="dcterms:W3CDTF">2010-04-04T19:37:12Z</dcterms:created>
  <dcterms:modified xsi:type="dcterms:W3CDTF">2012-08-13T07:55:22Z</dcterms:modified>
</cp:coreProperties>
</file>