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8"/>
  </p:notesMasterIdLst>
  <p:handoutMasterIdLst>
    <p:handoutMasterId r:id="rId9"/>
  </p:handoutMasterIdLst>
  <p:sldIdLst>
    <p:sldId id="898" r:id="rId2"/>
    <p:sldId id="899" r:id="rId3"/>
    <p:sldId id="900" r:id="rId4"/>
    <p:sldId id="901" r:id="rId5"/>
    <p:sldId id="902" r:id="rId6"/>
    <p:sldId id="903" r:id="rId7"/>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91575" autoAdjust="0"/>
  </p:normalViewPr>
  <p:slideViewPr>
    <p:cSldViewPr>
      <p:cViewPr varScale="1">
        <p:scale>
          <a:sx n="100" d="100"/>
          <a:sy n="100" d="100"/>
        </p:scale>
        <p:origin x="-198" y="-66"/>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8/9/2012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val="2391715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val="393561455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EE94C69-A77A-4829-890D-081FF2A6740B}" type="slidenum">
              <a:rPr lang="en-US" smtClean="0"/>
              <a:pPr/>
              <a:t>4</a:t>
            </a:fld>
            <a:endParaRPr lang="en-US"/>
          </a:p>
        </p:txBody>
      </p:sp>
    </p:spTree>
    <p:extLst>
      <p:ext uri="{BB962C8B-B14F-4D97-AF65-F5344CB8AC3E}">
        <p14:creationId xmlns:p14="http://schemas.microsoft.com/office/powerpoint/2010/main" val="175224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10-08-12</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10-08-12</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10-08-12</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10-08-12</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10-08-12</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10-08-12</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10-08-12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10-08-12</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10-08-12</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10-08-12</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10-08-12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10-08-12</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10-08-12</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10-08-12</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10-08-12</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Saturday 11</a:t>
            </a:r>
            <a:r>
              <a:rPr lang="en-GB" baseline="30000" dirty="0" smtClean="0"/>
              <a:t>th</a:t>
            </a:r>
            <a:r>
              <a:rPr lang="en-GB" dirty="0" smtClean="0"/>
              <a:t> August</a:t>
            </a:r>
            <a:endParaRPr lang="en-GB" dirty="0"/>
          </a:p>
        </p:txBody>
      </p:sp>
      <p:sp>
        <p:nvSpPr>
          <p:cNvPr id="7" name="Content Placeholder 6"/>
          <p:cNvSpPr>
            <a:spLocks noGrp="1"/>
          </p:cNvSpPr>
          <p:nvPr>
            <p:ph idx="1"/>
          </p:nvPr>
        </p:nvSpPr>
        <p:spPr>
          <a:xfrm>
            <a:off x="395420" y="980660"/>
            <a:ext cx="8229600" cy="5111750"/>
          </a:xfrm>
        </p:spPr>
        <p:txBody>
          <a:bodyPr/>
          <a:lstStyle/>
          <a:p>
            <a:r>
              <a:rPr lang="en-GB" dirty="0" smtClean="0"/>
              <a:t>08:30 </a:t>
            </a:r>
            <a:r>
              <a:rPr lang="en-GB" dirty="0" err="1" smtClean="0"/>
              <a:t>LHCb</a:t>
            </a:r>
            <a:r>
              <a:rPr lang="en-GB" dirty="0" smtClean="0"/>
              <a:t> polarity flip test ramp dumped by tripped of </a:t>
            </a:r>
            <a:r>
              <a:rPr lang="en-GB" dirty="0" err="1" smtClean="0"/>
              <a:t>LHCb</a:t>
            </a:r>
            <a:r>
              <a:rPr lang="en-GB" dirty="0" smtClean="0"/>
              <a:t> dipole </a:t>
            </a:r>
          </a:p>
          <a:p>
            <a:pPr lvl="1"/>
            <a:r>
              <a:rPr lang="en-GB" dirty="0" smtClean="0"/>
              <a:t>Test ramp OK</a:t>
            </a:r>
          </a:p>
          <a:p>
            <a:pPr lvl="1"/>
            <a:r>
              <a:rPr lang="en-GB" dirty="0" err="1" smtClean="0"/>
              <a:t>LHCb</a:t>
            </a:r>
            <a:r>
              <a:rPr lang="en-GB" dirty="0" smtClean="0"/>
              <a:t> dipole now negative </a:t>
            </a:r>
          </a:p>
          <a:p>
            <a:pPr lvl="1"/>
            <a:r>
              <a:rPr lang="en-GB" dirty="0" smtClean="0"/>
              <a:t>Dipole tripped on Bridge B:cooling (again) – definitive solution next week (Hugues Thiesen)</a:t>
            </a:r>
          </a:p>
          <a:p>
            <a:r>
              <a:rPr lang="en-GB" dirty="0" smtClean="0"/>
              <a:t>10:30 test ramp for chromaticity measurement</a:t>
            </a:r>
          </a:p>
          <a:p>
            <a:pPr lvl="1"/>
            <a:r>
              <a:rPr lang="en-GB" dirty="0" smtClean="0"/>
              <a:t>Pilots through ramp, squeeze, collide to check after large increases last week (see blow)</a:t>
            </a:r>
          </a:p>
          <a:p>
            <a:r>
              <a:rPr lang="en-GB" dirty="0" smtClean="0"/>
              <a:t>11:30 pilots dumped</a:t>
            </a:r>
          </a:p>
          <a:p>
            <a:r>
              <a:rPr lang="en-GB" dirty="0" smtClean="0"/>
              <a:t>12:30 Beams back in for Q20</a:t>
            </a:r>
          </a:p>
          <a:p>
            <a:pPr lvl="1"/>
            <a:r>
              <a:rPr lang="en-GB" dirty="0" smtClean="0"/>
              <a:t>Transfer line optics </a:t>
            </a:r>
          </a:p>
          <a:p>
            <a:pPr lvl="1"/>
            <a:r>
              <a:rPr lang="en-GB" dirty="0"/>
              <a:t>D</a:t>
            </a:r>
            <a:r>
              <a:rPr lang="en-GB" dirty="0" smtClean="0"/>
              <a:t>ispersion measurements…</a:t>
            </a:r>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1</a:t>
            </a:fld>
            <a:endParaRPr lang="en-US"/>
          </a:p>
        </p:txBody>
      </p:sp>
      <p:sp>
        <p:nvSpPr>
          <p:cNvPr id="5" name="Date Placeholder 4"/>
          <p:cNvSpPr>
            <a:spLocks noGrp="1"/>
          </p:cNvSpPr>
          <p:nvPr>
            <p:ph type="dt" sz="half" idx="12"/>
          </p:nvPr>
        </p:nvSpPr>
        <p:spPr/>
        <p:txBody>
          <a:bodyPr/>
          <a:lstStyle/>
          <a:p>
            <a:r>
              <a:rPr lang="en-US" smtClean="0"/>
              <a:t>10-08-12</a:t>
            </a:r>
            <a:endParaRPr lang="en-US" dirty="0"/>
          </a:p>
        </p:txBody>
      </p:sp>
    </p:spTree>
    <p:extLst>
      <p:ext uri="{BB962C8B-B14F-4D97-AF65-F5344CB8AC3E}">
        <p14:creationId xmlns:p14="http://schemas.microsoft.com/office/powerpoint/2010/main" val="542743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Q20</a:t>
            </a:r>
            <a:endParaRPr lang="en-GB" dirty="0"/>
          </a:p>
        </p:txBody>
      </p:sp>
      <p:sp>
        <p:nvSpPr>
          <p:cNvPr id="3" name="Content Placeholder 2"/>
          <p:cNvSpPr>
            <a:spLocks noGrp="1"/>
          </p:cNvSpPr>
          <p:nvPr>
            <p:ph idx="1"/>
          </p:nvPr>
        </p:nvSpPr>
        <p:spPr>
          <a:xfrm>
            <a:off x="467430" y="836640"/>
            <a:ext cx="8229600" cy="5111750"/>
          </a:xfrm>
        </p:spPr>
        <p:txBody>
          <a:bodyPr/>
          <a:lstStyle/>
          <a:p>
            <a:r>
              <a:rPr lang="en-GB" dirty="0" smtClean="0"/>
              <a:t>Measured </a:t>
            </a:r>
            <a:r>
              <a:rPr lang="en-GB" dirty="0"/>
              <a:t>Dispersion in TI 8 for Q20 </a:t>
            </a:r>
            <a:r>
              <a:rPr lang="en-GB" dirty="0" smtClean="0"/>
              <a:t>optics</a:t>
            </a:r>
            <a:endParaRPr lang="en-GB" dirty="0"/>
          </a:p>
          <a:p>
            <a:pPr lvl="1"/>
            <a:r>
              <a:rPr lang="en-GB" dirty="0" smtClean="0"/>
              <a:t>Some </a:t>
            </a:r>
            <a:r>
              <a:rPr lang="en-GB" dirty="0"/>
              <a:t>problems to get the beam down the line because of the function of an RBI that was trimmed to "zero" (not seen immediately because all interlocks were masked)</a:t>
            </a:r>
          </a:p>
          <a:p>
            <a:pPr lvl="1"/>
            <a:r>
              <a:rPr lang="en-GB" dirty="0" smtClean="0"/>
              <a:t>Dispersion </a:t>
            </a:r>
            <a:r>
              <a:rPr lang="en-GB" dirty="0"/>
              <a:t>measured and agreement with model even better then for Q26 optics: Horizontal = 0.1 </a:t>
            </a:r>
            <a:r>
              <a:rPr lang="en-GB" dirty="0" smtClean="0"/>
              <a:t>m^1/2, Vertical </a:t>
            </a:r>
            <a:r>
              <a:rPr lang="en-GB" dirty="0"/>
              <a:t>= 0.04 </a:t>
            </a:r>
            <a:r>
              <a:rPr lang="en-GB" dirty="0" smtClean="0"/>
              <a:t>m^1/2</a:t>
            </a:r>
            <a:endParaRPr lang="en-GB" dirty="0"/>
          </a:p>
          <a:p>
            <a:r>
              <a:rPr lang="en-GB" dirty="0"/>
              <a:t>All interlocks were updated for Q20, masks removed</a:t>
            </a:r>
            <a:r>
              <a:rPr lang="en-GB" dirty="0" smtClean="0"/>
              <a:t>.</a:t>
            </a:r>
            <a:endParaRPr lang="en-GB" dirty="0"/>
          </a:p>
          <a:p>
            <a:pPr lvl="1"/>
            <a:r>
              <a:rPr lang="en-GB" dirty="0" smtClean="0"/>
              <a:t> </a:t>
            </a:r>
            <a:r>
              <a:rPr lang="en-GB" dirty="0"/>
              <a:t>Injection of 6 bunches and steering</a:t>
            </a:r>
          </a:p>
          <a:p>
            <a:pPr lvl="1"/>
            <a:r>
              <a:rPr lang="en-GB" dirty="0" smtClean="0"/>
              <a:t>Injection </a:t>
            </a:r>
            <a:r>
              <a:rPr lang="en-GB" dirty="0"/>
              <a:t>of 36, 72 and 144 bunches all fine: injection oscillations and losses in injection region &lt; 10</a:t>
            </a:r>
            <a:r>
              <a:rPr lang="en-GB" dirty="0" smtClean="0"/>
              <a:t>%</a:t>
            </a:r>
            <a:endParaRPr lang="en-GB" dirty="0"/>
          </a:p>
          <a:p>
            <a:pPr lvl="1"/>
            <a:r>
              <a:rPr lang="en-GB" dirty="0" smtClean="0"/>
              <a:t>Injected </a:t>
            </a:r>
            <a:r>
              <a:rPr lang="en-GB" dirty="0"/>
              <a:t>4 pilot bunches for both beams, switched RF off for ~ 1 hour and pulsed the MKI for measuring losses of </a:t>
            </a:r>
            <a:r>
              <a:rPr lang="en-GB" dirty="0" err="1"/>
              <a:t>debunched</a:t>
            </a:r>
            <a:r>
              <a:rPr lang="en-GB" dirty="0"/>
              <a:t> and </a:t>
            </a:r>
            <a:r>
              <a:rPr lang="en-GB" dirty="0" err="1"/>
              <a:t>uncaptured</a:t>
            </a:r>
            <a:r>
              <a:rPr lang="en-GB" dirty="0"/>
              <a:t> beam at the </a:t>
            </a:r>
            <a:r>
              <a:rPr lang="en-GB" dirty="0" smtClean="0"/>
              <a:t>TDI</a:t>
            </a:r>
          </a:p>
          <a:p>
            <a:pPr lvl="1"/>
            <a:r>
              <a:rPr lang="en-GB" dirty="0" smtClean="0"/>
              <a:t>Losses </a:t>
            </a:r>
            <a:r>
              <a:rPr lang="en-GB" dirty="0"/>
              <a:t>at TDI: 1.9642 for B1 and 1.152 for B2</a:t>
            </a:r>
          </a:p>
          <a:p>
            <a:endParaRPr lang="en-GB" dirty="0"/>
          </a:p>
        </p:txBody>
      </p:sp>
      <p:sp>
        <p:nvSpPr>
          <p:cNvPr id="4" name="Footer Placeholder 3"/>
          <p:cNvSpPr>
            <a:spLocks noGrp="1"/>
          </p:cNvSpPr>
          <p:nvPr>
            <p:ph type="ftr" sz="quarter" idx="10"/>
          </p:nvPr>
        </p:nvSpPr>
        <p:spPr/>
        <p:txBody>
          <a:bodyPr/>
          <a:lstStyle/>
          <a:p>
            <a:r>
              <a:rPr lang="en-US" dirty="0"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2</a:t>
            </a:fld>
            <a:endParaRPr lang="en-US"/>
          </a:p>
        </p:txBody>
      </p:sp>
      <p:sp>
        <p:nvSpPr>
          <p:cNvPr id="8" name="Date Placeholder 7"/>
          <p:cNvSpPr>
            <a:spLocks noGrp="1"/>
          </p:cNvSpPr>
          <p:nvPr>
            <p:ph type="dt" sz="half" idx="12"/>
          </p:nvPr>
        </p:nvSpPr>
        <p:spPr/>
        <p:txBody>
          <a:bodyPr/>
          <a:lstStyle/>
          <a:p>
            <a:r>
              <a:rPr lang="en-US" smtClean="0"/>
              <a:t>10-08-12</a:t>
            </a:r>
            <a:endParaRPr lang="en-US" dirty="0"/>
          </a:p>
        </p:txBody>
      </p:sp>
    </p:spTree>
    <p:extLst>
      <p:ext uri="{BB962C8B-B14F-4D97-AF65-F5344CB8AC3E}">
        <p14:creationId xmlns:p14="http://schemas.microsoft.com/office/powerpoint/2010/main" val="243224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Q20</a:t>
            </a:r>
            <a:endParaRPr lang="en-GB" dirty="0"/>
          </a:p>
        </p:txBody>
      </p:sp>
      <p:sp>
        <p:nvSpPr>
          <p:cNvPr id="3" name="Content Placeholder 2"/>
          <p:cNvSpPr>
            <a:spLocks noGrp="1"/>
          </p:cNvSpPr>
          <p:nvPr>
            <p:ph idx="1"/>
          </p:nvPr>
        </p:nvSpPr>
        <p:spPr>
          <a:xfrm>
            <a:off x="467430" y="836640"/>
            <a:ext cx="8229600" cy="5111750"/>
          </a:xfrm>
        </p:spPr>
        <p:txBody>
          <a:bodyPr/>
          <a:lstStyle/>
          <a:p>
            <a:r>
              <a:rPr lang="en-GB" dirty="0"/>
              <a:t>Filled the machine with both beams, short bunches: losses and injection oscillations fine.</a:t>
            </a:r>
          </a:p>
          <a:p>
            <a:r>
              <a:rPr lang="en-GB" dirty="0"/>
              <a:t>Filled the machine with B1 (long bunches), B2 was dumped during injection because of the TDI going to fault: </a:t>
            </a:r>
            <a:endParaRPr lang="en-GB" dirty="0" smtClean="0"/>
          </a:p>
          <a:p>
            <a:pPr lvl="1"/>
            <a:r>
              <a:rPr lang="en-GB" dirty="0" smtClean="0"/>
              <a:t>RD-LVDT </a:t>
            </a:r>
            <a:r>
              <a:rPr lang="en-GB" dirty="0"/>
              <a:t>moving towards the limits, similar to "heating" (?) observed at the beginning of the year (see entry 66 in this shift). Losses and injection oscillations during the fill ok for both beams</a:t>
            </a:r>
            <a:r>
              <a:rPr lang="en-GB" dirty="0" smtClean="0"/>
              <a:t>.</a:t>
            </a:r>
            <a:endParaRPr lang="en-GB" dirty="0"/>
          </a:p>
          <a:p>
            <a:r>
              <a:rPr lang="en-GB" dirty="0"/>
              <a:t>Injected 144 bunches for both beams, waited for 20 minutes to see any </a:t>
            </a:r>
            <a:r>
              <a:rPr lang="en-GB" dirty="0" err="1"/>
              <a:t>emittance</a:t>
            </a:r>
            <a:r>
              <a:rPr lang="en-GB" dirty="0"/>
              <a:t> </a:t>
            </a:r>
            <a:r>
              <a:rPr lang="en-GB" dirty="0" err="1"/>
              <a:t>blowup</a:t>
            </a:r>
            <a:r>
              <a:rPr lang="en-GB" dirty="0"/>
              <a:t>, injected second batch and then tried to move the TDI out but the beam was dumped again (from timber no evidence of crossing the limit)</a:t>
            </a:r>
          </a:p>
          <a:p>
            <a:endParaRPr lang="en-GB" dirty="0"/>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3</a:t>
            </a:fld>
            <a:endParaRPr lang="en-US"/>
          </a:p>
        </p:txBody>
      </p:sp>
      <p:sp>
        <p:nvSpPr>
          <p:cNvPr id="6" name="Date Placeholder 5"/>
          <p:cNvSpPr>
            <a:spLocks noGrp="1"/>
          </p:cNvSpPr>
          <p:nvPr>
            <p:ph type="dt" sz="half" idx="12"/>
          </p:nvPr>
        </p:nvSpPr>
        <p:spPr/>
        <p:txBody>
          <a:bodyPr/>
          <a:lstStyle/>
          <a:p>
            <a:r>
              <a:rPr lang="en-US" smtClean="0"/>
              <a:t>10-08-12</a:t>
            </a:r>
            <a:endParaRPr lang="en-US" dirty="0"/>
          </a:p>
        </p:txBody>
      </p:sp>
    </p:spTree>
    <p:extLst>
      <p:ext uri="{BB962C8B-B14F-4D97-AF65-F5344CB8AC3E}">
        <p14:creationId xmlns:p14="http://schemas.microsoft.com/office/powerpoint/2010/main" val="3320184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Q20</a:t>
            </a:r>
            <a:endParaRPr lang="en-GB" dirty="0"/>
          </a:p>
        </p:txBody>
      </p:sp>
      <p:sp>
        <p:nvSpPr>
          <p:cNvPr id="3" name="Content Placeholder 2"/>
          <p:cNvSpPr>
            <a:spLocks noGrp="1"/>
          </p:cNvSpPr>
          <p:nvPr>
            <p:ph idx="1"/>
          </p:nvPr>
        </p:nvSpPr>
        <p:spPr/>
        <p:txBody>
          <a:bodyPr/>
          <a:lstStyle/>
          <a:p>
            <a:r>
              <a:rPr lang="en-GB" dirty="0"/>
              <a:t>The LVDT of the right jaw of TDI in IP8 has to be recalibrated, no more </a:t>
            </a:r>
            <a:r>
              <a:rPr lang="en-GB" dirty="0" err="1"/>
              <a:t>centered</a:t>
            </a:r>
            <a:r>
              <a:rPr lang="en-GB" dirty="0"/>
              <a:t> </a:t>
            </a:r>
            <a:r>
              <a:rPr lang="en-GB" dirty="0" err="1"/>
              <a:t>wrt</a:t>
            </a:r>
            <a:r>
              <a:rPr lang="en-GB" dirty="0"/>
              <a:t> </a:t>
            </a:r>
            <a:r>
              <a:rPr lang="en-GB" dirty="0" err="1"/>
              <a:t>threhsold</a:t>
            </a:r>
            <a:r>
              <a:rPr lang="en-GB" dirty="0"/>
              <a:t> since august 8th (electronics replaced</a:t>
            </a:r>
            <a:r>
              <a:rPr lang="en-GB" dirty="0" smtClean="0"/>
              <a:t>?)</a:t>
            </a:r>
          </a:p>
          <a:p>
            <a:pPr lvl="1"/>
            <a:r>
              <a:rPr lang="en-GB" dirty="0" smtClean="0"/>
              <a:t>Piquet contacted – wrong references for MDC – being corrected now</a:t>
            </a:r>
            <a:endParaRPr lang="en-GB" dirty="0"/>
          </a:p>
          <a:p>
            <a:endParaRPr lang="en-GB" dirty="0"/>
          </a:p>
          <a:p>
            <a:r>
              <a:rPr lang="en-GB" dirty="0"/>
              <a:t>Finally two 144 batches injected and </a:t>
            </a:r>
            <a:r>
              <a:rPr lang="en-GB" dirty="0" smtClean="0"/>
              <a:t>ramped and squeezed</a:t>
            </a:r>
          </a:p>
          <a:p>
            <a:pPr lvl="1"/>
            <a:r>
              <a:rPr lang="en-GB" dirty="0"/>
              <a:t> </a:t>
            </a:r>
            <a:r>
              <a:rPr lang="en-GB" dirty="0" smtClean="0"/>
              <a:t>high </a:t>
            </a:r>
            <a:r>
              <a:rPr lang="en-GB" smtClean="0"/>
              <a:t>bunch intensities - ~1.58e11</a:t>
            </a:r>
            <a:endParaRPr lang="en-GB" dirty="0" smtClean="0"/>
          </a:p>
          <a:p>
            <a:endParaRPr lang="en-GB" dirty="0"/>
          </a:p>
          <a:p>
            <a:r>
              <a:rPr lang="en-GB" dirty="0" smtClean="0"/>
              <a:t>07:50 beams dumped by OP</a:t>
            </a:r>
            <a:endParaRPr lang="en-GB" dirty="0"/>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4</a:t>
            </a:fld>
            <a:endParaRPr lang="en-US"/>
          </a:p>
        </p:txBody>
      </p:sp>
      <p:sp>
        <p:nvSpPr>
          <p:cNvPr id="6" name="Date Placeholder 5"/>
          <p:cNvSpPr>
            <a:spLocks noGrp="1"/>
          </p:cNvSpPr>
          <p:nvPr>
            <p:ph type="dt" sz="half" idx="12"/>
          </p:nvPr>
        </p:nvSpPr>
        <p:spPr/>
        <p:txBody>
          <a:bodyPr/>
          <a:lstStyle/>
          <a:p>
            <a:r>
              <a:rPr lang="en-US" smtClean="0"/>
              <a:t>10-08-12</a:t>
            </a:r>
            <a:endParaRPr lang="en-US" dirty="0"/>
          </a:p>
        </p:txBody>
      </p:sp>
    </p:spTree>
    <p:extLst>
      <p:ext uri="{BB962C8B-B14F-4D97-AF65-F5344CB8AC3E}">
        <p14:creationId xmlns:p14="http://schemas.microsoft.com/office/powerpoint/2010/main" val="1139021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Vertical chromaticity – flat-top and squeeze </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5</a:t>
            </a:fld>
            <a:endParaRPr lang="en-US"/>
          </a:p>
        </p:txBody>
      </p:sp>
      <p:sp>
        <p:nvSpPr>
          <p:cNvPr id="6" name="Date Placeholder 5"/>
          <p:cNvSpPr>
            <a:spLocks noGrp="1"/>
          </p:cNvSpPr>
          <p:nvPr>
            <p:ph type="dt" sz="half" idx="12"/>
          </p:nvPr>
        </p:nvSpPr>
        <p:spPr/>
        <p:txBody>
          <a:bodyPr/>
          <a:lstStyle/>
          <a:p>
            <a:r>
              <a:rPr lang="en-US" smtClean="0"/>
              <a:t>10-08-12</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90" y="1052669"/>
            <a:ext cx="8713210" cy="5166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6962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 for the coming days</a:t>
            </a:r>
            <a:endParaRPr lang="en-GB" dirty="0"/>
          </a:p>
        </p:txBody>
      </p:sp>
      <p:sp>
        <p:nvSpPr>
          <p:cNvPr id="3" name="Content Placeholder 2"/>
          <p:cNvSpPr>
            <a:spLocks noGrp="1"/>
          </p:cNvSpPr>
          <p:nvPr>
            <p:ph idx="1"/>
          </p:nvPr>
        </p:nvSpPr>
        <p:spPr>
          <a:xfrm>
            <a:off x="395420" y="908650"/>
            <a:ext cx="8229600" cy="5111750"/>
          </a:xfrm>
        </p:spPr>
        <p:txBody>
          <a:bodyPr/>
          <a:lstStyle/>
          <a:p>
            <a:r>
              <a:rPr lang="en-GB" dirty="0" smtClean="0">
                <a:solidFill>
                  <a:srgbClr val="008000"/>
                </a:solidFill>
              </a:rPr>
              <a:t>Sat AM: test ramp for chromaticity measurements through the cycle</a:t>
            </a:r>
          </a:p>
          <a:p>
            <a:r>
              <a:rPr lang="en-GB" dirty="0" smtClean="0">
                <a:solidFill>
                  <a:srgbClr val="008000"/>
                </a:solidFill>
              </a:rPr>
              <a:t>Sat 12:00 New SPS optics Q20 in SPS</a:t>
            </a:r>
          </a:p>
          <a:p>
            <a:pPr lvl="1"/>
            <a:r>
              <a:rPr lang="en-GB" dirty="0" smtClean="0">
                <a:solidFill>
                  <a:srgbClr val="008000"/>
                </a:solidFill>
              </a:rPr>
              <a:t>Transfer and injection checks into the LHC</a:t>
            </a:r>
          </a:p>
          <a:p>
            <a:pPr lvl="1"/>
            <a:r>
              <a:rPr lang="en-GB" dirty="0" smtClean="0">
                <a:solidFill>
                  <a:srgbClr val="008000"/>
                </a:solidFill>
              </a:rPr>
              <a:t>Take beams through the cycle</a:t>
            </a:r>
          </a:p>
          <a:p>
            <a:r>
              <a:rPr lang="en-US" dirty="0" smtClean="0"/>
              <a:t>Sun AM: High intensity tests with normal setup </a:t>
            </a:r>
          </a:p>
          <a:p>
            <a:r>
              <a:rPr lang="en-US" dirty="0" smtClean="0"/>
              <a:t>Sun PM: Transverse damper tune measurement tests</a:t>
            </a:r>
          </a:p>
          <a:p>
            <a:r>
              <a:rPr lang="en-US" dirty="0" smtClean="0"/>
              <a:t>Sun night: Physics </a:t>
            </a:r>
          </a:p>
          <a:p>
            <a:r>
              <a:rPr lang="en-US" dirty="0" smtClean="0"/>
              <a:t>Mon &amp; Tue: Switch ALICE polarity &amp; increase ALICE crossing angle</a:t>
            </a:r>
          </a:p>
          <a:p>
            <a:pPr lvl="1"/>
            <a:r>
              <a:rPr lang="en-US" dirty="0" smtClean="0"/>
              <a:t>24 hour program (injection, tertiary collimators through the cycle, loss maps)</a:t>
            </a:r>
            <a:endParaRPr lang="en-GB" dirty="0" smtClean="0"/>
          </a:p>
          <a:p>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11/08/2012</a:t>
            </a:r>
            <a:endParaRPr lang="en-US" dirty="0"/>
          </a:p>
        </p:txBody>
      </p:sp>
    </p:spTree>
    <p:extLst>
      <p:ext uri="{BB962C8B-B14F-4D97-AF65-F5344CB8AC3E}">
        <p14:creationId xmlns:p14="http://schemas.microsoft.com/office/powerpoint/2010/main" val="2808161792"/>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48167</TotalTime>
  <Words>518</Words>
  <Application>Microsoft Office PowerPoint</Application>
  <PresentationFormat>On-screen Show (4:3)</PresentationFormat>
  <Paragraphs>62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Pixel</vt:lpstr>
      <vt:lpstr>Saturday 11th August</vt:lpstr>
      <vt:lpstr>Q20</vt:lpstr>
      <vt:lpstr>Q20</vt:lpstr>
      <vt:lpstr>Q20</vt:lpstr>
      <vt:lpstr>Vertical chromaticity – flat-top and squeeze </vt:lpstr>
      <vt:lpstr>Plan for the coming days</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Mike Lamont</dc:creator>
  <cp:lastModifiedBy>Mike Lamont</cp:lastModifiedBy>
  <cp:revision>2112</cp:revision>
  <dcterms:created xsi:type="dcterms:W3CDTF">2010-04-04T19:37:12Z</dcterms:created>
  <dcterms:modified xsi:type="dcterms:W3CDTF">2012-08-12T07:27:08Z</dcterms:modified>
</cp:coreProperties>
</file>