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85" r:id="rId2"/>
    <p:sldId id="886" r:id="rId3"/>
    <p:sldId id="890" r:id="rId4"/>
    <p:sldId id="888" r:id="rId5"/>
    <p:sldId id="891" r:id="rId6"/>
    <p:sldId id="892" r:id="rId7"/>
    <p:sldId id="893" r:id="rId8"/>
    <p:sldId id="889" r:id="rId9"/>
    <p:sldId id="894" r:id="rId10"/>
    <p:sldId id="896" r:id="rId11"/>
    <p:sldId id="895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6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08-08-12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08-08-12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08-08-12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Luminosity lifetime – fill 2932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40" y="980660"/>
            <a:ext cx="6778456" cy="430838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V="1">
            <a:off x="1691600" y="2708900"/>
            <a:ext cx="3240450" cy="2160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2699740" y="1268700"/>
            <a:ext cx="3960550" cy="1866153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339690" y="3573020"/>
            <a:ext cx="22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Octupoles</a:t>
            </a:r>
            <a:r>
              <a:rPr lang="en-GB" dirty="0" smtClean="0"/>
              <a:t>, Q’ reduced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 bwMode="auto">
          <a:xfrm rot="16200000">
            <a:off x="3131800" y="3284980"/>
            <a:ext cx="324045" cy="14402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39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ADT tune measurement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909638"/>
            <a:ext cx="52292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56220" y="645342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Wolfgang Hofle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91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576263"/>
            <a:ext cx="8029575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56220" y="645342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Wolfgang Hofle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9</a:t>
            </a:r>
            <a:r>
              <a:rPr lang="en-GB" baseline="30000" dirty="0" smtClean="0"/>
              <a:t>th</a:t>
            </a:r>
            <a:r>
              <a:rPr lang="en-GB" dirty="0" smtClean="0"/>
              <a:t> August - morning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11:52 Fill 2932 dumped by </a:t>
            </a:r>
            <a:r>
              <a:rPr lang="en-GB" dirty="0"/>
              <a:t>Faulty electrical distribution on network </a:t>
            </a:r>
            <a:r>
              <a:rPr lang="en-GB" dirty="0" smtClean="0"/>
              <a:t>switch</a:t>
            </a:r>
          </a:p>
          <a:p>
            <a:pPr lvl="1"/>
            <a:r>
              <a:rPr lang="en-GB" dirty="0" smtClean="0"/>
              <a:t>SIS </a:t>
            </a:r>
            <a:r>
              <a:rPr lang="en-GB" dirty="0"/>
              <a:t>dumped the </a:t>
            </a:r>
            <a:r>
              <a:rPr lang="en-GB" dirty="0" smtClean="0"/>
              <a:t>beam </a:t>
            </a:r>
            <a:r>
              <a:rPr lang="en-GB" dirty="0"/>
              <a:t>due to communication </a:t>
            </a:r>
            <a:r>
              <a:rPr lang="en-GB" dirty="0" smtClean="0"/>
              <a:t>time-out </a:t>
            </a:r>
          </a:p>
          <a:p>
            <a:pPr lvl="1"/>
            <a:r>
              <a:rPr lang="en-GB" dirty="0" smtClean="0"/>
              <a:t>103 pb</a:t>
            </a:r>
            <a:r>
              <a:rPr lang="en-GB" baseline="30000" dirty="0" smtClean="0"/>
              <a:t>-1</a:t>
            </a:r>
            <a:r>
              <a:rPr lang="en-GB" dirty="0" smtClean="0"/>
              <a:t> in 6h26m, peak </a:t>
            </a:r>
            <a:r>
              <a:rPr lang="en-GB" dirty="0" err="1" smtClean="0"/>
              <a:t>lumi</a:t>
            </a:r>
            <a:r>
              <a:rPr lang="en-GB" dirty="0" smtClean="0"/>
              <a:t> 6.63e33 cm-2s-1</a:t>
            </a:r>
          </a:p>
          <a:p>
            <a:r>
              <a:rPr lang="en-GB" dirty="0" smtClean="0"/>
              <a:t>12:30 Access</a:t>
            </a:r>
          </a:p>
          <a:p>
            <a:pPr lvl="1"/>
            <a:r>
              <a:rPr lang="en-GB" dirty="0"/>
              <a:t>ATLAS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di/</a:t>
            </a:r>
            <a:r>
              <a:rPr lang="en-GB" dirty="0" err="1"/>
              <a:t>dt</a:t>
            </a:r>
            <a:r>
              <a:rPr lang="en-GB" dirty="0"/>
              <a:t> intervention at point 4, </a:t>
            </a:r>
            <a:endParaRPr lang="en-GB" dirty="0" smtClean="0"/>
          </a:p>
          <a:p>
            <a:pPr lvl="1"/>
            <a:r>
              <a:rPr lang="en-GB" dirty="0" smtClean="0"/>
              <a:t>RAMSES </a:t>
            </a:r>
            <a:r>
              <a:rPr lang="en-GB" dirty="0"/>
              <a:t> </a:t>
            </a:r>
            <a:r>
              <a:rPr lang="en-GB" dirty="0" smtClean="0"/>
              <a:t>reset </a:t>
            </a:r>
            <a:r>
              <a:rPr lang="en-GB" dirty="0"/>
              <a:t>point 7, </a:t>
            </a:r>
            <a:endParaRPr lang="en-GB" dirty="0" smtClean="0"/>
          </a:p>
          <a:p>
            <a:pPr lvl="1"/>
            <a:r>
              <a:rPr lang="en-GB" dirty="0" smtClean="0"/>
              <a:t>TDI </a:t>
            </a:r>
            <a:r>
              <a:rPr lang="en-GB" dirty="0"/>
              <a:t>inspection point 8, </a:t>
            </a:r>
            <a:endParaRPr lang="en-GB" dirty="0" smtClean="0"/>
          </a:p>
          <a:p>
            <a:pPr lvl="1"/>
            <a:r>
              <a:rPr lang="en-GB" dirty="0" smtClean="0"/>
              <a:t>LBDS </a:t>
            </a:r>
            <a:r>
              <a:rPr lang="en-GB" dirty="0"/>
              <a:t>controls intervention point </a:t>
            </a:r>
            <a:r>
              <a:rPr lang="en-GB" dirty="0" smtClean="0"/>
              <a:t>6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BI </a:t>
            </a:r>
            <a:r>
              <a:rPr lang="en-GB" dirty="0" smtClean="0"/>
              <a:t>at </a:t>
            </a:r>
            <a:r>
              <a:rPr lang="en-GB" dirty="0"/>
              <a:t>point 4. </a:t>
            </a:r>
            <a:endParaRPr lang="en-GB" dirty="0" smtClean="0"/>
          </a:p>
          <a:p>
            <a:pPr lvl="1"/>
            <a:r>
              <a:rPr lang="en-GB" dirty="0" smtClean="0"/>
              <a:t>ALICE </a:t>
            </a:r>
            <a:r>
              <a:rPr lang="en-GB" dirty="0"/>
              <a:t>and CMS also went in. </a:t>
            </a:r>
            <a:endParaRPr lang="en-GB" dirty="0" smtClean="0"/>
          </a:p>
          <a:p>
            <a:r>
              <a:rPr lang="en-GB" dirty="0"/>
              <a:t>16:30 Start </a:t>
            </a:r>
            <a:r>
              <a:rPr lang="en-GB" dirty="0" smtClean="0"/>
              <a:t>pre-cycle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9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Dump of 2932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430" y="764630"/>
            <a:ext cx="8425170" cy="5760800"/>
          </a:xfrm>
        </p:spPr>
        <p:txBody>
          <a:bodyPr/>
          <a:lstStyle/>
          <a:p>
            <a:r>
              <a:rPr lang="en-GB" sz="1600" dirty="0"/>
              <a:t>Report by Alastair Bland (BE/CO) and </a:t>
            </a:r>
            <a:r>
              <a:rPr lang="en-GB" sz="1600" dirty="0" err="1"/>
              <a:t>Gyorgy</a:t>
            </a:r>
            <a:r>
              <a:rPr lang="en-GB" sz="1600" dirty="0"/>
              <a:t> </a:t>
            </a:r>
            <a:r>
              <a:rPr lang="en-GB" sz="1600" dirty="0" err="1"/>
              <a:t>Balazs</a:t>
            </a:r>
            <a:r>
              <a:rPr lang="en-GB" sz="1600" dirty="0"/>
              <a:t> (IT/CS) on the electrical problem that caused the LHC SIS to dump the LHC Beam at 11:53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Three </a:t>
            </a:r>
            <a:r>
              <a:rPr lang="en-GB" sz="1600" dirty="0" err="1"/>
              <a:t>Multiprise</a:t>
            </a:r>
            <a:r>
              <a:rPr lang="en-GB" sz="1600" dirty="0"/>
              <a:t> in the IT/CS </a:t>
            </a:r>
            <a:r>
              <a:rPr lang="en-GB" sz="1600" dirty="0" err="1"/>
              <a:t>Starpoint</a:t>
            </a:r>
            <a:r>
              <a:rPr lang="en-GB" sz="1600" dirty="0"/>
              <a:t> and one in the CCR lost power, all due to 30mA differential protections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The equipment connected to the </a:t>
            </a:r>
            <a:r>
              <a:rPr lang="en-GB" sz="1600" dirty="0" err="1"/>
              <a:t>Starpoint</a:t>
            </a:r>
            <a:r>
              <a:rPr lang="en-GB" sz="1600" dirty="0"/>
              <a:t> </a:t>
            </a:r>
            <a:r>
              <a:rPr lang="en-GB" sz="1600" dirty="0" err="1"/>
              <a:t>Multiprise</a:t>
            </a:r>
            <a:r>
              <a:rPr lang="en-GB" sz="1600" dirty="0"/>
              <a:t> was the CESAM IP7 switch + other systems with dual sources of power that were not lost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The equipment connected to the CCR </a:t>
            </a:r>
            <a:r>
              <a:rPr lang="en-GB" sz="1600" dirty="0" err="1"/>
              <a:t>Multiprise</a:t>
            </a:r>
            <a:r>
              <a:rPr lang="en-GB" sz="1600" dirty="0"/>
              <a:t> was much more important:</a:t>
            </a:r>
          </a:p>
          <a:p>
            <a:pPr lvl="1"/>
            <a:r>
              <a:rPr lang="en-GB" sz="1200" dirty="0" smtClean="0"/>
              <a:t>IP91 </a:t>
            </a:r>
            <a:r>
              <a:rPr lang="en-GB" sz="1200" dirty="0"/>
              <a:t>for the </a:t>
            </a:r>
            <a:r>
              <a:rPr lang="en-GB" sz="1200" dirty="0" err="1"/>
              <a:t>Technet</a:t>
            </a:r>
            <a:endParaRPr lang="en-GB" sz="1200" dirty="0"/>
          </a:p>
          <a:p>
            <a:pPr lvl="1"/>
            <a:r>
              <a:rPr lang="en-GB" sz="1200" dirty="0" smtClean="0"/>
              <a:t>IP71 </a:t>
            </a:r>
            <a:r>
              <a:rPr lang="en-GB" sz="1200" dirty="0"/>
              <a:t>for the General </a:t>
            </a:r>
            <a:r>
              <a:rPr lang="en-GB" sz="1200" dirty="0" smtClean="0"/>
              <a:t>Network</a:t>
            </a:r>
            <a:endParaRPr lang="en-GB" sz="1200" dirty="0"/>
          </a:p>
          <a:p>
            <a:r>
              <a:rPr lang="en-GB" sz="1600" dirty="0"/>
              <a:t>On IP91 there are:</a:t>
            </a:r>
          </a:p>
          <a:p>
            <a:pPr lvl="1"/>
            <a:r>
              <a:rPr lang="en-GB" sz="1200" dirty="0" smtClean="0"/>
              <a:t>CS-CCR-NQPS</a:t>
            </a:r>
            <a:r>
              <a:rPr lang="en-GB" sz="1200" dirty="0"/>
              <a:t>* (all New QPS)</a:t>
            </a:r>
          </a:p>
          <a:p>
            <a:pPr lvl="1"/>
            <a:r>
              <a:rPr lang="en-GB" sz="1200" dirty="0" smtClean="0"/>
              <a:t>-CS-CCR-CIS/CIRCUIT/CMW4/OAS1/OASIS1/QPSM/RADE2/TIM1/TIM11/TIM12/TIM6/VACLHC</a:t>
            </a:r>
            <a:endParaRPr lang="en-GB" sz="1600" dirty="0"/>
          </a:p>
          <a:p>
            <a:r>
              <a:rPr lang="en-GB" sz="1600" dirty="0"/>
              <a:t>On flipping up the </a:t>
            </a:r>
            <a:r>
              <a:rPr lang="en-GB" sz="1600" dirty="0" err="1"/>
              <a:t>Multiprise</a:t>
            </a:r>
            <a:r>
              <a:rPr lang="en-GB" sz="1600" dirty="0"/>
              <a:t> breaker around 12:20 power returned but was lost in about 2 minutes. </a:t>
            </a:r>
            <a:r>
              <a:rPr lang="en-GB" sz="1600" dirty="0">
                <a:solidFill>
                  <a:srgbClr val="FF0000"/>
                </a:solidFill>
              </a:rPr>
              <a:t>At this point it was noticed that the IP91 switch and the Reserve Power Supply were on the same </a:t>
            </a:r>
            <a:r>
              <a:rPr lang="en-GB" sz="1600" dirty="0" err="1">
                <a:solidFill>
                  <a:srgbClr val="FF0000"/>
                </a:solidFill>
              </a:rPr>
              <a:t>Multiprise</a:t>
            </a:r>
            <a:r>
              <a:rPr lang="en-GB" sz="1600" dirty="0">
                <a:solidFill>
                  <a:srgbClr val="FF0000"/>
                </a:solidFill>
              </a:rPr>
              <a:t> which explains why IP91 was lost</a:t>
            </a:r>
            <a:r>
              <a:rPr lang="en-GB" sz="1600" dirty="0"/>
              <a:t>, normally power input should have been redundant. This has been fixed now by </a:t>
            </a:r>
            <a:r>
              <a:rPr lang="en-GB" sz="1600" dirty="0" err="1"/>
              <a:t>Gyorgy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After that around 14 machines still had no network. It was found the </a:t>
            </a:r>
            <a:r>
              <a:rPr lang="en-GB" sz="1600" dirty="0" err="1"/>
              <a:t>the</a:t>
            </a:r>
            <a:r>
              <a:rPr lang="en-GB" sz="1600" dirty="0"/>
              <a:t> BE/CO Blade enclosure switch for CS-CCR-NQPS/TIM1/TIM6/CIS/DIAM3 did not work. After a reset it worked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 err="1"/>
              <a:t>Karsten</a:t>
            </a:r>
            <a:r>
              <a:rPr lang="en-GB" sz="1600" dirty="0"/>
              <a:t> Kahle had many years ago lent BE/CO and IT/CS some electrical transient recorders. By chance one of them was on one of the </a:t>
            </a:r>
            <a:r>
              <a:rPr lang="en-GB" sz="1600" dirty="0" err="1"/>
              <a:t>Multiprise</a:t>
            </a:r>
            <a:r>
              <a:rPr lang="en-GB" sz="1600" dirty="0"/>
              <a:t> that </a:t>
            </a:r>
            <a:r>
              <a:rPr lang="en-GB" sz="1600" dirty="0" smtClean="0"/>
              <a:t>tripped… </a:t>
            </a:r>
            <a:r>
              <a:rPr lang="en-GB" sz="1600" dirty="0" smtClean="0">
                <a:solidFill>
                  <a:srgbClr val="FF0000"/>
                </a:solidFill>
              </a:rPr>
              <a:t>some indications of effects of 18 kV cable testing in SPS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9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GB" dirty="0" smtClean="0"/>
              <a:t>~18:00 Inject, ramp 2933 – no problem</a:t>
            </a:r>
          </a:p>
          <a:p>
            <a:r>
              <a:rPr lang="en-GB" dirty="0" smtClean="0"/>
              <a:t>Heavy losses on beam 2 end squeeze – no sign of coherent instability</a:t>
            </a:r>
          </a:p>
          <a:p>
            <a:r>
              <a:rPr lang="en-GB" dirty="0" smtClean="0"/>
              <a:t>Appears </a:t>
            </a:r>
            <a:r>
              <a:rPr lang="en-GB" dirty="0" smtClean="0">
                <a:solidFill>
                  <a:srgbClr val="FF0000"/>
                </a:solidFill>
              </a:rPr>
              <a:t>high vertical tune</a:t>
            </a:r>
            <a:r>
              <a:rPr lang="en-GB" dirty="0" smtClean="0"/>
              <a:t>, plus bump in function plus sidebands, high chromaticity – pushing beam on to 1/3 order resonance – see below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80" y="3390775"/>
            <a:ext cx="5904820" cy="343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29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QTD squeeze functions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764630"/>
            <a:ext cx="5897145" cy="384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815" y="2833904"/>
            <a:ext cx="6185185" cy="40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 flipH="1">
            <a:off x="7092350" y="1988800"/>
            <a:ext cx="864120" cy="1440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308380" y="1556740"/>
            <a:ext cx="122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2933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845952"/>
            <a:ext cx="2958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Now manually checking these as well… </a:t>
            </a:r>
            <a:br>
              <a:rPr lang="en-GB" sz="1800" dirty="0" smtClean="0"/>
            </a:br>
            <a:r>
              <a:rPr lang="en-GB" sz="1800" dirty="0" smtClean="0"/>
              <a:t>(QFB in ramp issues)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2936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2 vertical tune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" y="609036"/>
            <a:ext cx="3401129" cy="624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70" y="1268700"/>
            <a:ext cx="5112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From whence cometh the sidebands?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Long-term coherent synchrotron </a:t>
            </a:r>
            <a:r>
              <a:rPr lang="en-GB" dirty="0" smtClean="0"/>
              <a:t>oscillations? </a:t>
            </a:r>
            <a:r>
              <a:rPr lang="en-GB" dirty="0"/>
              <a:t> </a:t>
            </a:r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3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2 – vertical tune function in squeeze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395413"/>
            <a:ext cx="76104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57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22:00 injecting for physics again</a:t>
            </a:r>
          </a:p>
          <a:p>
            <a:r>
              <a:rPr lang="en-GB" dirty="0" smtClean="0"/>
              <a:t>23:25 Stable beams #2934</a:t>
            </a:r>
          </a:p>
          <a:p>
            <a:pPr lvl="1"/>
            <a:r>
              <a:rPr lang="en-GB" dirty="0" smtClean="0"/>
              <a:t>Initial </a:t>
            </a:r>
            <a:r>
              <a:rPr lang="en-GB" dirty="0" err="1" smtClean="0"/>
              <a:t>lumi</a:t>
            </a:r>
            <a:r>
              <a:rPr lang="en-GB" dirty="0" smtClean="0"/>
              <a:t> 6.47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Now routine adjustment of Q’ and </a:t>
            </a:r>
            <a:r>
              <a:rPr lang="en-GB" dirty="0" err="1" smtClean="0"/>
              <a:t>octupoles</a:t>
            </a:r>
            <a:r>
              <a:rPr lang="en-GB" dirty="0" smtClean="0"/>
              <a:t> once in collisions</a:t>
            </a:r>
          </a:p>
          <a:p>
            <a:pPr lvl="1"/>
            <a:r>
              <a:rPr lang="en-GB" dirty="0"/>
              <a:t>Decrease of the </a:t>
            </a:r>
            <a:r>
              <a:rPr lang="en-GB" dirty="0" err="1"/>
              <a:t>chrom</a:t>
            </a:r>
            <a:r>
              <a:rPr lang="en-GB" dirty="0"/>
              <a:t> in V had a positive effect on beam 1 life-time and the decrease of the </a:t>
            </a:r>
            <a:r>
              <a:rPr lang="en-GB" dirty="0" err="1"/>
              <a:t>octupole</a:t>
            </a:r>
            <a:r>
              <a:rPr lang="en-GB" dirty="0"/>
              <a:t> on beam 2 life-time. </a:t>
            </a:r>
            <a:endParaRPr lang="en-GB" dirty="0" smtClean="0"/>
          </a:p>
          <a:p>
            <a:pPr lvl="1"/>
            <a:r>
              <a:rPr lang="en-GB" dirty="0"/>
              <a:t>Beam 2 still very sensitive to any orbit correction/ </a:t>
            </a:r>
            <a:r>
              <a:rPr lang="en-GB" dirty="0" err="1"/>
              <a:t>lumi</a:t>
            </a:r>
            <a:r>
              <a:rPr lang="en-GB" dirty="0"/>
              <a:t> scan</a:t>
            </a:r>
            <a:endParaRPr lang="en-GB" dirty="0" smtClean="0"/>
          </a:p>
          <a:p>
            <a:r>
              <a:rPr lang="en-GB" dirty="0" smtClean="0"/>
              <a:t>23:56 </a:t>
            </a:r>
            <a:r>
              <a:rPr lang="en-GB" dirty="0" err="1" smtClean="0"/>
              <a:t>LHCb</a:t>
            </a:r>
            <a:r>
              <a:rPr lang="en-GB" dirty="0" smtClean="0"/>
              <a:t> </a:t>
            </a:r>
            <a:r>
              <a:rPr lang="en-GB" dirty="0"/>
              <a:t>called to announce 1 fb</a:t>
            </a:r>
            <a:r>
              <a:rPr lang="en-GB" baseline="30000" dirty="0"/>
              <a:t>-1</a:t>
            </a:r>
            <a:r>
              <a:rPr lang="en-GB" dirty="0"/>
              <a:t> </a:t>
            </a:r>
            <a:r>
              <a:rPr lang="en-GB" dirty="0" smtClean="0"/>
              <a:t>recorded</a:t>
            </a:r>
          </a:p>
          <a:p>
            <a:endParaRPr lang="en-GB" dirty="0"/>
          </a:p>
          <a:p>
            <a:r>
              <a:rPr lang="en-GB" dirty="0" smtClean="0"/>
              <a:t>(Alice luminosity low)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8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Beams just dumped – CMS solenoid</a:t>
            </a:r>
          </a:p>
          <a:p>
            <a:pPr lvl="1"/>
            <a:r>
              <a:rPr lang="en-GB" dirty="0" smtClean="0"/>
              <a:t> 130 pb</a:t>
            </a:r>
            <a:r>
              <a:rPr lang="en-GB" baseline="30000" dirty="0" smtClean="0"/>
              <a:t>-1</a:t>
            </a:r>
          </a:p>
          <a:p>
            <a:r>
              <a:rPr lang="en-GB" dirty="0" err="1" smtClean="0"/>
              <a:t>Octupole</a:t>
            </a:r>
            <a:r>
              <a:rPr lang="en-GB" dirty="0" smtClean="0"/>
              <a:t> polarity check (~4 hours) </a:t>
            </a:r>
          </a:p>
          <a:p>
            <a:r>
              <a:rPr lang="en-GB" dirty="0" err="1" smtClean="0"/>
              <a:t>LHCb</a:t>
            </a:r>
            <a:r>
              <a:rPr lang="en-GB" dirty="0" smtClean="0"/>
              <a:t> polarity flip</a:t>
            </a:r>
          </a:p>
          <a:p>
            <a:pPr lvl="1"/>
            <a:r>
              <a:rPr lang="en-GB" dirty="0" smtClean="0"/>
              <a:t>Test ramp – also to be used for ADT tune measurement test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08-08-12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7625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45227</TotalTime>
  <Words>574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Luminosity lifetime – fill 2932</vt:lpstr>
      <vt:lpstr>Thursday 9th August - morning</vt:lpstr>
      <vt:lpstr>Dump of 2932</vt:lpstr>
      <vt:lpstr>Thursday evening</vt:lpstr>
      <vt:lpstr>QTD squeeze functions</vt:lpstr>
      <vt:lpstr>Beam 2 vertical tune </vt:lpstr>
      <vt:lpstr>Beam 2 – vertical tune function in squeeze</vt:lpstr>
      <vt:lpstr>Thursday night</vt:lpstr>
      <vt:lpstr>Incoming</vt:lpstr>
      <vt:lpstr>ADT tune measurement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2099</cp:revision>
  <dcterms:created xsi:type="dcterms:W3CDTF">2010-04-04T19:37:12Z</dcterms:created>
  <dcterms:modified xsi:type="dcterms:W3CDTF">2012-08-10T06:27:01Z</dcterms:modified>
</cp:coreProperties>
</file>