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2"/>
  </p:notesMasterIdLst>
  <p:handoutMasterIdLst>
    <p:handoutMasterId r:id="rId23"/>
  </p:handoutMasterIdLst>
  <p:sldIdLst>
    <p:sldId id="884" r:id="rId2"/>
    <p:sldId id="885" r:id="rId3"/>
    <p:sldId id="886" r:id="rId4"/>
    <p:sldId id="896" r:id="rId5"/>
    <p:sldId id="897" r:id="rId6"/>
    <p:sldId id="898" r:id="rId7"/>
    <p:sldId id="887" r:id="rId8"/>
    <p:sldId id="888" r:id="rId9"/>
    <p:sldId id="893" r:id="rId10"/>
    <p:sldId id="894" r:id="rId11"/>
    <p:sldId id="895" r:id="rId12"/>
    <p:sldId id="899" r:id="rId13"/>
    <p:sldId id="901" r:id="rId14"/>
    <p:sldId id="902" r:id="rId15"/>
    <p:sldId id="903" r:id="rId16"/>
    <p:sldId id="904" r:id="rId17"/>
    <p:sldId id="905" r:id="rId18"/>
    <p:sldId id="906" r:id="rId19"/>
    <p:sldId id="907" r:id="rId20"/>
    <p:sldId id="889" r:id="rId21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99FF99"/>
    <a:srgbClr val="0000FF"/>
    <a:srgbClr val="FFCCCC"/>
    <a:srgbClr val="9FCAFF"/>
    <a:srgbClr val="DDDDDD"/>
    <a:srgbClr val="99FF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1" autoAdjust="0"/>
    <p:restoredTop sz="91575" autoAdjust="0"/>
  </p:normalViewPr>
  <p:slideViewPr>
    <p:cSldViewPr>
      <p:cViewPr varScale="1">
        <p:scale>
          <a:sx n="100" d="100"/>
          <a:sy n="100" d="100"/>
        </p:scale>
        <p:origin x="-198" y="-9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8/7/2012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15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14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08-08-12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08-08-12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08-08-12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08-08-12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08-08-12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08-08-12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08-08-12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08-08-12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08-08-12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08-08-12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08-08-12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08-08-12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08-08-12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08-08-12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08-08-12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Tuesday 7</a:t>
            </a:r>
            <a:r>
              <a:rPr lang="en-GB" baseline="30000" dirty="0" smtClean="0"/>
              <a:t>th</a:t>
            </a:r>
            <a:r>
              <a:rPr lang="en-GB" dirty="0" smtClean="0"/>
              <a:t> August - morning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07:10 Reinjection after loss of fill 2920 to UFO near ALICE</a:t>
            </a:r>
          </a:p>
          <a:p>
            <a:pPr lvl="1"/>
            <a:r>
              <a:rPr lang="en-GB" dirty="0" smtClean="0"/>
              <a:t>26 pb</a:t>
            </a:r>
            <a:r>
              <a:rPr lang="en-GB" baseline="30000" dirty="0" smtClean="0"/>
              <a:t>-1</a:t>
            </a:r>
            <a:r>
              <a:rPr lang="en-GB" dirty="0" smtClean="0"/>
              <a:t> in 1h16m; peak </a:t>
            </a:r>
            <a:r>
              <a:rPr lang="en-GB" dirty="0" err="1" smtClean="0"/>
              <a:t>lumi</a:t>
            </a:r>
            <a:r>
              <a:rPr lang="en-GB" dirty="0" smtClean="0"/>
              <a:t> 6.4e33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</a:p>
          <a:p>
            <a:r>
              <a:rPr lang="en-GB" dirty="0" smtClean="0"/>
              <a:t>08:10 </a:t>
            </a:r>
            <a:r>
              <a:rPr lang="en-GB" dirty="0"/>
              <a:t>dump </a:t>
            </a:r>
            <a:r>
              <a:rPr lang="en-GB" dirty="0" smtClean="0"/>
              <a:t>at 450 </a:t>
            </a:r>
            <a:r>
              <a:rPr lang="en-GB" dirty="0" err="1" smtClean="0"/>
              <a:t>GeV</a:t>
            </a:r>
            <a:r>
              <a:rPr lang="en-GB" dirty="0" smtClean="0"/>
              <a:t> when </a:t>
            </a:r>
            <a:r>
              <a:rPr lang="en-GB" dirty="0"/>
              <a:t>moving out injection protection at </a:t>
            </a:r>
            <a:r>
              <a:rPr lang="en-GB" dirty="0" err="1"/>
              <a:t>pt</a:t>
            </a:r>
            <a:r>
              <a:rPr lang="en-GB" dirty="0"/>
              <a:t> 8 </a:t>
            </a:r>
            <a:endParaRPr lang="en-GB" dirty="0" smtClean="0"/>
          </a:p>
          <a:p>
            <a:pPr lvl="1"/>
            <a:r>
              <a:rPr lang="en-GB" dirty="0" smtClean="0"/>
              <a:t>first </a:t>
            </a:r>
            <a:r>
              <a:rPr lang="en-GB" dirty="0"/>
              <a:t>to be a </a:t>
            </a:r>
            <a:r>
              <a:rPr lang="en-GB" dirty="0" smtClean="0"/>
              <a:t>UFO. However</a:t>
            </a:r>
            <a:r>
              <a:rPr lang="en-GB" dirty="0"/>
              <a:t>, subsequent TDI position faults show that the loss was due to the TDI jaw not moving correctly, and one edge of the jaw going close to the beam. </a:t>
            </a:r>
            <a:r>
              <a:rPr lang="en-GB" dirty="0" smtClean="0"/>
              <a:t>(Stefano)</a:t>
            </a:r>
          </a:p>
          <a:p>
            <a:r>
              <a:rPr lang="en-GB" dirty="0" smtClean="0"/>
              <a:t>Some delay to TDI – reset required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CHANGE OF PLAN – SWITCH OCTUPOLE POLARITY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Simple flip at 450 </a:t>
            </a:r>
            <a:r>
              <a:rPr lang="en-GB" dirty="0" err="1" smtClean="0">
                <a:solidFill>
                  <a:schemeClr val="bg2"/>
                </a:solidFill>
              </a:rPr>
              <a:t>GeV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smtClean="0">
                <a:solidFill>
                  <a:schemeClr val="bg2"/>
                </a:solidFill>
              </a:rPr>
              <a:t>(6.5 A)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417 A at flat-top &amp; squeeze; 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down to 300 A in collision BP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08-08-12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80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Octupole</a:t>
            </a:r>
            <a:r>
              <a:rPr lang="en-GB" dirty="0" smtClean="0"/>
              <a:t> reduction with 480b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08-08-12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39" y="733751"/>
            <a:ext cx="6408890" cy="310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50" y="3839357"/>
            <a:ext cx="4824669" cy="302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420" y="5354822"/>
            <a:ext cx="1403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Octupole</a:t>
            </a:r>
            <a:r>
              <a:rPr lang="en-GB" dirty="0" smtClean="0"/>
              <a:t> current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2060810"/>
            <a:ext cx="1259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Beam lifetime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15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Octupole</a:t>
            </a:r>
            <a:r>
              <a:rPr lang="en-GB" dirty="0" smtClean="0"/>
              <a:t> reduction – beam loss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08-08-12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60" y="764630"/>
            <a:ext cx="6156122" cy="452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590" y="5805330"/>
            <a:ext cx="576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 non-colliding bunches go </a:t>
            </a:r>
            <a:r>
              <a:rPr lang="en-GB" dirty="0" err="1" smtClean="0"/>
              <a:t>walkies</a:t>
            </a:r>
            <a:r>
              <a:rPr lang="en-GB" dirty="0" smtClean="0"/>
              <a:t> at 23 A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7053762" y="3028767"/>
            <a:ext cx="504070" cy="2160300"/>
          </a:xfrm>
          <a:prstGeom prst="ellipse">
            <a:avLst/>
          </a:prstGeom>
          <a:noFill/>
          <a:ln w="317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61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5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Physics fill with 1374 bunches</a:t>
            </a:r>
          </a:p>
          <a:p>
            <a:pPr lvl="1"/>
            <a:r>
              <a:rPr lang="en-GB" dirty="0" smtClean="0"/>
              <a:t>&lt;Bunch intensity&gt; ~1.47e11 at 450 </a:t>
            </a:r>
            <a:r>
              <a:rPr lang="en-GB" dirty="0" err="1" smtClean="0"/>
              <a:t>GeV</a:t>
            </a:r>
            <a:endParaRPr lang="en-GB" dirty="0" smtClean="0"/>
          </a:p>
          <a:p>
            <a:r>
              <a:rPr lang="en-GB" dirty="0" smtClean="0"/>
              <a:t>Smooth ramp and squeeze</a:t>
            </a:r>
          </a:p>
          <a:p>
            <a:pPr lvl="1"/>
            <a:r>
              <a:rPr lang="en-GB" dirty="0" smtClean="0"/>
              <a:t>Also enjoying effect of reduced </a:t>
            </a:r>
            <a:r>
              <a:rPr lang="en-GB" dirty="0" err="1" smtClean="0"/>
              <a:t>emittances</a:t>
            </a:r>
            <a:r>
              <a:rPr lang="en-GB" dirty="0" smtClean="0"/>
              <a:t> from injectors</a:t>
            </a:r>
          </a:p>
          <a:p>
            <a:r>
              <a:rPr lang="en-GB" dirty="0" smtClean="0"/>
              <a:t> Just after end of squeeze -  strong vertical instability</a:t>
            </a:r>
          </a:p>
          <a:p>
            <a:pPr lvl="1"/>
            <a:r>
              <a:rPr lang="en-GB" dirty="0" smtClean="0"/>
              <a:t>Clear visible on BBQ FFT at tune, beam 1 first</a:t>
            </a:r>
          </a:p>
          <a:p>
            <a:pPr lvl="1"/>
            <a:r>
              <a:rPr lang="en-GB" dirty="0" smtClean="0"/>
              <a:t>Supressed by frantically  increasing chromaticity</a:t>
            </a:r>
          </a:p>
          <a:p>
            <a:pPr lvl="2"/>
            <a:r>
              <a:rPr lang="pt-BR" dirty="0" smtClean="0"/>
              <a:t>Q’ </a:t>
            </a:r>
            <a:r>
              <a:rPr lang="pt-BR" dirty="0"/>
              <a:t>trim H+2 </a:t>
            </a:r>
            <a:r>
              <a:rPr lang="pt-BR" b="1" dirty="0"/>
              <a:t>V+6</a:t>
            </a:r>
            <a:r>
              <a:rPr lang="pt-BR" dirty="0"/>
              <a:t> B1/2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08-08-12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83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loss – end squeeze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08-08-12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0" y="908650"/>
            <a:ext cx="8014665" cy="474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943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loss – end squeeze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08-08-12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0" y="764630"/>
            <a:ext cx="7596420" cy="5626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228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Lifetimes through squeeze and adjust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08-08-12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" y="980660"/>
            <a:ext cx="9018053" cy="468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024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sizes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08-08-12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20" y="747870"/>
            <a:ext cx="6778887" cy="573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788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Tune – B1V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08-08-12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510" y="787437"/>
            <a:ext cx="7223791" cy="586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130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of fill 2927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08-08-12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0" y="764630"/>
            <a:ext cx="6624920" cy="582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932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6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Increase </a:t>
            </a:r>
            <a:r>
              <a:rPr lang="en-GB" dirty="0" err="1" smtClean="0"/>
              <a:t>octupoles</a:t>
            </a:r>
            <a:r>
              <a:rPr lang="en-GB" dirty="0" smtClean="0"/>
              <a:t> to 475 A </a:t>
            </a:r>
          </a:p>
          <a:p>
            <a:pPr lvl="1"/>
            <a:r>
              <a:rPr lang="en-GB" dirty="0" smtClean="0"/>
              <a:t>reverse polarity, from 417 A</a:t>
            </a:r>
          </a:p>
          <a:p>
            <a:r>
              <a:rPr lang="en-GB" dirty="0" smtClean="0"/>
              <a:t>Bump up vertical chromaticity in squeeze to around 7</a:t>
            </a:r>
          </a:p>
          <a:p>
            <a:r>
              <a:rPr lang="en-GB" dirty="0" smtClean="0"/>
              <a:t>Try again… today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08-08-12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2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836640"/>
            <a:ext cx="8229600" cy="5111750"/>
          </a:xfrm>
        </p:spPr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witch </a:t>
            </a:r>
            <a:r>
              <a:rPr lang="en-GB" dirty="0"/>
              <a:t>polarity at injection and inject full complement of 1374 bunches </a:t>
            </a:r>
          </a:p>
          <a:p>
            <a:pPr lvl="1"/>
            <a:r>
              <a:rPr lang="en-GB" dirty="0" err="1">
                <a:solidFill>
                  <a:schemeClr val="bg2"/>
                </a:solidFill>
              </a:rPr>
              <a:t>Octupoles</a:t>
            </a:r>
            <a:r>
              <a:rPr lang="en-GB" dirty="0">
                <a:solidFill>
                  <a:schemeClr val="bg2"/>
                </a:solidFill>
              </a:rPr>
              <a:t> on at ±6.5 A </a:t>
            </a:r>
          </a:p>
          <a:p>
            <a:pPr lvl="1"/>
            <a:r>
              <a:rPr lang="en-GB" dirty="0">
                <a:solidFill>
                  <a:schemeClr val="bg2"/>
                </a:solidFill>
              </a:rPr>
              <a:t>No signature selective blow-up </a:t>
            </a:r>
            <a:r>
              <a:rPr lang="en-GB" dirty="0" smtClean="0">
                <a:solidFill>
                  <a:schemeClr val="bg2"/>
                </a:solidFill>
              </a:rPr>
              <a:t>seen</a:t>
            </a:r>
          </a:p>
          <a:p>
            <a:pPr lvl="1"/>
            <a:r>
              <a:rPr lang="en-GB" dirty="0" smtClean="0">
                <a:solidFill>
                  <a:schemeClr val="bg2"/>
                </a:solidFill>
              </a:rPr>
              <a:t>Dampers reduced gain - ditto</a:t>
            </a:r>
            <a:endParaRPr lang="en-GB" dirty="0">
              <a:solidFill>
                <a:schemeClr val="bg2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08-08-12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80" y="2703316"/>
            <a:ext cx="4608640" cy="415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3378330"/>
            <a:ext cx="3930680" cy="255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wn Arrow 6"/>
          <p:cNvSpPr/>
          <p:nvPr/>
        </p:nvSpPr>
        <p:spPr bwMode="auto">
          <a:xfrm>
            <a:off x="2216740" y="2852920"/>
            <a:ext cx="144020" cy="360050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724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Misc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OFSU crashed 3 times during the </a:t>
            </a:r>
            <a:r>
              <a:rPr lang="en-GB" dirty="0" smtClean="0"/>
              <a:t>shift</a:t>
            </a:r>
          </a:p>
          <a:p>
            <a:r>
              <a:rPr lang="en-GB" dirty="0" smtClean="0"/>
              <a:t>SPS intervention (EDF) Thursday 10:00 for 2-3 hours</a:t>
            </a:r>
          </a:p>
          <a:p>
            <a:r>
              <a:rPr lang="en-GB" dirty="0" smtClean="0"/>
              <a:t>TOTEM – third </a:t>
            </a:r>
            <a:r>
              <a:rPr lang="en-GB" dirty="0" err="1" smtClean="0"/>
              <a:t>third</a:t>
            </a:r>
            <a:r>
              <a:rPr lang="en-GB" dirty="0" smtClean="0"/>
              <a:t> of fill test incoming </a:t>
            </a:r>
          </a:p>
          <a:p>
            <a:r>
              <a:rPr lang="en-GB" dirty="0"/>
              <a:t>A</a:t>
            </a:r>
            <a:r>
              <a:rPr lang="en-GB" dirty="0" smtClean="0"/>
              <a:t>ccess list developing</a:t>
            </a:r>
          </a:p>
          <a:p>
            <a:pPr lvl="1"/>
            <a:r>
              <a:rPr lang="en-GB" dirty="0" smtClean="0"/>
              <a:t>Markus Z. – point 4 – di/</a:t>
            </a:r>
            <a:r>
              <a:rPr lang="en-GB" dirty="0" err="1" smtClean="0"/>
              <a:t>dt</a:t>
            </a:r>
            <a:endParaRPr lang="en-GB" dirty="0" smtClean="0"/>
          </a:p>
          <a:p>
            <a:pPr lvl="1"/>
            <a:r>
              <a:rPr lang="en-GB" dirty="0" smtClean="0"/>
              <a:t>N. Magnin – LBDS</a:t>
            </a:r>
          </a:p>
          <a:p>
            <a:pPr lvl="1"/>
            <a:r>
              <a:rPr lang="en-GB" dirty="0" smtClean="0"/>
              <a:t>RP – RAMSES reset</a:t>
            </a:r>
          </a:p>
          <a:p>
            <a:pPr lvl="1"/>
            <a:r>
              <a:rPr lang="en-GB" dirty="0" smtClean="0"/>
              <a:t>Ralph S. – UA47 and tunnel 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08-08-12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0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14:00 Test ramp with pilot bunches</a:t>
            </a:r>
          </a:p>
          <a:p>
            <a:pPr lvl="1"/>
            <a:r>
              <a:rPr lang="en-GB" dirty="0" smtClean="0"/>
              <a:t>Anticipatory Q’ trims performed (up to 12 units at 4 </a:t>
            </a:r>
            <a:r>
              <a:rPr lang="en-GB" dirty="0" err="1" smtClean="0"/>
              <a:t>TeV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Thanks to Daniel and Themis – adjust of phase loop gain to avoid problem with RF modulation/low bunch intensity</a:t>
            </a:r>
          </a:p>
          <a:p>
            <a:pPr lvl="1"/>
            <a:r>
              <a:rPr lang="en-GB" dirty="0" smtClean="0"/>
              <a:t>Reasonable Q’ measurement through ramp, squeeze and collide as a result. </a:t>
            </a:r>
          </a:p>
          <a:p>
            <a:pPr lvl="1"/>
            <a:r>
              <a:rPr lang="en-GB" dirty="0" smtClean="0"/>
              <a:t>Chromaticity measurements fed-forward into settings, aiming for:</a:t>
            </a:r>
          </a:p>
          <a:p>
            <a:pPr lvl="2"/>
            <a:r>
              <a:rPr lang="en-GB" dirty="0" smtClean="0"/>
              <a:t>+2 at 450 </a:t>
            </a:r>
            <a:r>
              <a:rPr lang="en-GB" dirty="0" err="1" smtClean="0"/>
              <a:t>GeV</a:t>
            </a:r>
            <a:endParaRPr lang="en-GB" dirty="0" smtClean="0"/>
          </a:p>
          <a:p>
            <a:pPr lvl="2"/>
            <a:r>
              <a:rPr lang="en-GB" dirty="0" smtClean="0"/>
              <a:t>Increasing to + 5 at end of ramp, through squeeze, and into collision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r>
              <a:rPr lang="en-GB" dirty="0" smtClean="0"/>
              <a:t>15:15 Beams dumped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08-08-12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1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Chromaticity – beam 1 ramp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status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>
                <a:solidFill>
                  <a:srgbClr val="00007D"/>
                </a:solidFill>
              </a:rPr>
              <a:pPr/>
              <a:t>4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08-08-12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980660"/>
            <a:ext cx="8588351" cy="5126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46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Chromaticity – Vertical B1/B2 – flat top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status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>
                <a:solidFill>
                  <a:srgbClr val="00007D"/>
                </a:solidFill>
              </a:rPr>
              <a:pPr/>
              <a:t>5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08-08-12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764630"/>
            <a:ext cx="8843601" cy="532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1763610" y="4859700"/>
            <a:ext cx="6840950" cy="950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accent3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4896045" y="4459590"/>
            <a:ext cx="2448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3"/>
                </a:solidFill>
              </a:rPr>
              <a:t>Decay at 4 </a:t>
            </a:r>
            <a:r>
              <a:rPr lang="en-GB" dirty="0" err="1" smtClean="0">
                <a:solidFill>
                  <a:schemeClr val="accent3"/>
                </a:solidFill>
              </a:rPr>
              <a:t>TeV</a:t>
            </a:r>
            <a:endParaRPr lang="en-GB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8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Chromaticity – beam 1 – squeeze &amp; adjust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LHC status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>
                <a:solidFill>
                  <a:srgbClr val="00007D"/>
                </a:solidFill>
              </a:rPr>
              <a:pPr/>
              <a:t>6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08-08-12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" y="836640"/>
            <a:ext cx="8517156" cy="516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73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3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5111750"/>
          </a:xfrm>
        </p:spPr>
        <p:txBody>
          <a:bodyPr/>
          <a:lstStyle/>
          <a:p>
            <a:r>
              <a:rPr lang="en-GB" dirty="0" smtClean="0"/>
              <a:t>Ramp with 12 nominal bunches – smooth</a:t>
            </a:r>
          </a:p>
          <a:p>
            <a:r>
              <a:rPr lang="en-GB" dirty="0" smtClean="0"/>
              <a:t>Beams dumped 18:10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08-08-12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780"/>
            <a:ext cx="8820590" cy="234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9770"/>
            <a:ext cx="8634878" cy="253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50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4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Ramp, squeeze, collide, optimize with 480 bunches</a:t>
            </a:r>
          </a:p>
          <a:p>
            <a:pPr lvl="1"/>
            <a:r>
              <a:rPr lang="en-GB" dirty="0" smtClean="0"/>
              <a:t>Sensible bunch intensities</a:t>
            </a:r>
          </a:p>
          <a:p>
            <a:pPr lvl="1"/>
            <a:r>
              <a:rPr lang="en-GB" dirty="0" smtClean="0"/>
              <a:t>Ramp, squeeze, collide – no major issues</a:t>
            </a:r>
          </a:p>
          <a:p>
            <a:pPr lvl="1"/>
            <a:r>
              <a:rPr lang="en-GB" dirty="0" smtClean="0"/>
              <a:t>Tune scan</a:t>
            </a:r>
          </a:p>
          <a:p>
            <a:pPr lvl="1"/>
            <a:r>
              <a:rPr lang="en-GB" dirty="0" smtClean="0"/>
              <a:t>Stable beams for an hour</a:t>
            </a:r>
          </a:p>
          <a:p>
            <a:pPr lvl="1"/>
            <a:r>
              <a:rPr lang="en-GB" dirty="0" smtClean="0"/>
              <a:t>Reduce </a:t>
            </a:r>
            <a:r>
              <a:rPr lang="en-GB" dirty="0" err="1"/>
              <a:t>o</a:t>
            </a:r>
            <a:r>
              <a:rPr lang="en-GB" dirty="0" err="1" smtClean="0"/>
              <a:t>ctupoles</a:t>
            </a:r>
            <a:r>
              <a:rPr lang="en-GB" dirty="0" smtClean="0"/>
              <a:t> in Adjust at end-of-fill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08-08-12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77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Tune scan at start of collisions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08-08-12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0" y="2204830"/>
            <a:ext cx="8988071" cy="435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390" y="764630"/>
            <a:ext cx="8569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GB" dirty="0" smtClean="0"/>
              <a:t>Steps of 1e-3 both planes, both beams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dirty="0" smtClean="0"/>
              <a:t>Initial tune +3e-3 with respect to end squeeze (~nominal settings)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GB" dirty="0" smtClean="0"/>
              <a:t>Given below – this tune increase in collision beam process removed</a:t>
            </a:r>
            <a:endParaRPr lang="en-GB" dirty="0"/>
          </a:p>
        </p:txBody>
      </p:sp>
      <p:sp>
        <p:nvSpPr>
          <p:cNvPr id="8" name="Right Arrow 7"/>
          <p:cNvSpPr/>
          <p:nvPr/>
        </p:nvSpPr>
        <p:spPr bwMode="auto">
          <a:xfrm rot="16200000">
            <a:off x="1368851" y="5146564"/>
            <a:ext cx="642346" cy="519678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-1e-3</a:t>
            </a:r>
            <a:endParaRPr kumimoji="0" lang="en-GB" sz="11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6200000">
            <a:off x="3330588" y="5130190"/>
            <a:ext cx="642346" cy="519678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-1e-3</a:t>
            </a:r>
            <a:endParaRPr kumimoji="0" lang="en-GB" sz="11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16200000">
            <a:off x="2810910" y="5130191"/>
            <a:ext cx="642346" cy="519678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-1e-3</a:t>
            </a:r>
            <a:endParaRPr kumimoji="0" lang="en-GB" sz="11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6200000">
            <a:off x="2047692" y="5178599"/>
            <a:ext cx="642346" cy="519678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-1e-3</a:t>
            </a:r>
            <a:endParaRPr kumimoji="0" lang="en-GB" sz="11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7905" y="5390029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</a:t>
            </a:r>
            <a:r>
              <a:rPr lang="en-GB" dirty="0" smtClean="0"/>
              <a:t>tc..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073435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44240</TotalTime>
  <Words>617</Words>
  <Application>Microsoft Office PowerPoint</Application>
  <PresentationFormat>On-screen Show (4:3)</PresentationFormat>
  <Paragraphs>143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Pixel</vt:lpstr>
      <vt:lpstr>Tuesday 7th August - morning</vt:lpstr>
      <vt:lpstr>Step 1</vt:lpstr>
      <vt:lpstr>Step 2</vt:lpstr>
      <vt:lpstr>Chromaticity – beam 1 ramp</vt:lpstr>
      <vt:lpstr>Chromaticity – Vertical B1/B2 – flat top</vt:lpstr>
      <vt:lpstr>Chromaticity – beam 1 – squeeze &amp; adjust</vt:lpstr>
      <vt:lpstr>Step 3 </vt:lpstr>
      <vt:lpstr>Step 4 </vt:lpstr>
      <vt:lpstr>Tune scan at start of collisions</vt:lpstr>
      <vt:lpstr>Octupole reduction with 480b</vt:lpstr>
      <vt:lpstr>Octupole reduction – beam loss</vt:lpstr>
      <vt:lpstr>Step 5</vt:lpstr>
      <vt:lpstr>Beam loss – end squeeze</vt:lpstr>
      <vt:lpstr>Beam loss – end squeeze</vt:lpstr>
      <vt:lpstr>Lifetimes through squeeze and adjust</vt:lpstr>
      <vt:lpstr>Beam sizes</vt:lpstr>
      <vt:lpstr>Tune – B1V</vt:lpstr>
      <vt:lpstr>Start of fill 2927</vt:lpstr>
      <vt:lpstr>Step 6 </vt:lpstr>
      <vt:lpstr>Misc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Mike Lamont</dc:creator>
  <cp:lastModifiedBy>Mike Lamont</cp:lastModifiedBy>
  <cp:revision>2069</cp:revision>
  <dcterms:created xsi:type="dcterms:W3CDTF">2010-04-04T19:37:12Z</dcterms:created>
  <dcterms:modified xsi:type="dcterms:W3CDTF">2012-08-08T07:22:00Z</dcterms:modified>
</cp:coreProperties>
</file>